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ink/ink1.xml" ContentType="application/inkml+xml"/>
  <Override PartName="/ppt/ink/ink2.xml" ContentType="application/inkml+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rts/chart1.xml" ContentType="application/vnd.openxmlformats-officedocument.drawingml.chart+xml"/>
  <Override PartName="/ppt/ink/ink11.xml" ContentType="application/inkml+xml"/>
  <Override PartName="/ppt/ink/ink12.xml" ContentType="application/inkml+xml"/>
  <Override PartName="/ppt/ink/ink13.xml" ContentType="application/inkml+xml"/>
  <Override PartName="/ppt/ink/ink14.xml" ContentType="application/inkml+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ink/ink2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0"/>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439"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9846153846153849"/>
          <c:y val="6.7846607012997481E-2"/>
        </c:manualLayout>
      </c:layout>
      <c:overlay val="0"/>
      <c:spPr>
        <a:noFill/>
        <a:ln>
          <a:noFill/>
        </a:ln>
        <a:effectLst/>
      </c:spPr>
      <c:txPr>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
          <c:y val="2.7563797068305366E-3"/>
          <c:w val="0.56365450045240073"/>
          <c:h val="0.83893487059617533"/>
        </c:manualLayout>
      </c:layout>
      <c:pieChart>
        <c:varyColors val="1"/>
        <c:ser>
          <c:idx val="0"/>
          <c:order val="0"/>
          <c:tx>
            <c:strRef>
              <c:f>Sheet1!$B$1</c:f>
              <c:strCache>
                <c:ptCount val="1"/>
                <c:pt idx="0">
                  <c:v>Number of Students</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xmlns:c16r2="http://schemas.microsoft.com/office/drawing/2015/06/chart">
              <c:ext xmlns:c16="http://schemas.microsoft.com/office/drawing/2014/chart" uri="{C3380CC4-5D6E-409C-BE32-E72D297353CC}">
                <c16:uniqueId val="{00000001-A614-4D72-8D7C-A87AECE0D830}"/>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xmlns:c16r2="http://schemas.microsoft.com/office/drawing/2015/06/chart">
              <c:ext xmlns:c16="http://schemas.microsoft.com/office/drawing/2014/chart" uri="{C3380CC4-5D6E-409C-BE32-E72D297353CC}">
                <c16:uniqueId val="{00000003-A614-4D72-8D7C-A87AECE0D830}"/>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xmlns:c16r2="http://schemas.microsoft.com/office/drawing/2015/06/chart">
              <c:ext xmlns:c16="http://schemas.microsoft.com/office/drawing/2014/chart" uri="{C3380CC4-5D6E-409C-BE32-E72D297353CC}">
                <c16:uniqueId val="{00000005-A614-4D72-8D7C-A87AECE0D830}"/>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xmlns:c16r2="http://schemas.microsoft.com/office/drawing/2015/06/chart">
              <c:ext xmlns:c16="http://schemas.microsoft.com/office/drawing/2014/chart" uri="{C3380CC4-5D6E-409C-BE32-E72D297353CC}">
                <c16:uniqueId val="{00000007-A614-4D72-8D7C-A87AECE0D830}"/>
              </c:ext>
            </c:extLst>
          </c:dPt>
          <c:dLbls>
            <c:delete val="1"/>
          </c:dLbls>
          <c:cat>
            <c:strRef>
              <c:f>Sheet1!$A$2:$A$5</c:f>
              <c:strCache>
                <c:ptCount val="3"/>
                <c:pt idx="0">
                  <c:v>Very High</c:v>
                </c:pt>
                <c:pt idx="1">
                  <c:v>Very Poor</c:v>
                </c:pt>
                <c:pt idx="2">
                  <c:v>Cannot Comment</c:v>
                </c:pt>
              </c:strCache>
            </c:strRef>
          </c:cat>
          <c:val>
            <c:numRef>
              <c:f>Sheet1!$B$2:$B$5</c:f>
              <c:numCache>
                <c:formatCode>General</c:formatCode>
                <c:ptCount val="4"/>
                <c:pt idx="0">
                  <c:v>152</c:v>
                </c:pt>
                <c:pt idx="1">
                  <c:v>51</c:v>
                </c:pt>
                <c:pt idx="2">
                  <c:v>77</c:v>
                </c:pt>
              </c:numCache>
            </c:numRef>
          </c:val>
          <c:extLst xmlns:c16r2="http://schemas.microsoft.com/office/drawing/2015/06/chart">
            <c:ext xmlns:c16="http://schemas.microsoft.com/office/drawing/2014/chart" uri="{C3380CC4-5D6E-409C-BE32-E72D297353CC}">
              <c16:uniqueId val="{00000000-B743-4D51-B89C-802CD71326D3}"/>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egendEntry>
        <c:idx val="3"/>
        <c:delete val="1"/>
      </c:legendEntry>
      <c:layout/>
      <c:overlay val="0"/>
      <c:spPr>
        <a:solidFill>
          <a:schemeClr val="lt1">
            <a:alpha val="50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2T05:19:48.99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8DB3E2"/>
    </inkml:brush>
  </inkml:definitions>
  <inkml:trace contextRef="#ctx0" brushRef="#br0">5978 12402,'-25'0,"25"0,0 0,0 0,25 0,25 0,-25 25,24-25,1 0,24 0,-24 0,24 25,1-25,-1 0,1 0,24 25,25-25,-25 25,0-25,25 24,-49-24,24 25,-25 0,26 0,-26-25,0 0,1 25,24-25,-25 0,1 0,-1 0,1 0,24 0,-25 0,1 0,-1 0,25 0,1 24,-1-24,25 25,-25-25,0 0,25 0,-25 0,1 0,-26 0,1 0,-1 0,0 0,1 0,-1 25,25-25,1 0,-1 25,0-25,25 25,-49-25,-1 0,0 0,1 0,24 0,-25 0,26 0,-1 0,50 0,-1 0,-48 0,73 0,-49 0,-24 0,24 0,-25 0,0 0,0 0,25 24,-49-24,-1 0,1 0,24 0,0 0,25 0,-25 0,0 0,75 0,-25 0,-25 0,25 0,-25 0,49 0,-24 0,25 0,-50 0,25 0,49 0,-24 0,-50 0,25 0,-25 0,24 0,1 0,-25 0,-24 0,48 0,26 0,-50 0,25 0,24 0,1 0,0 0,24 0,-24 0,-1 0,-24 0,25 0,49 0,-24 0,-1 0,-24 0,-1 0,1 0,-50 0,25 0,-50 25,0-25,25 0,0 0,-25 0,1 0,-26 0,1 0,-1 0,-24 0,-1 0,-24 0,25 0,-26 0,1 0,-25 0</inkml:trace>
  <inkml:trace contextRef="#ctx0" brushRef="#br0" timeOffset="3191.1825">6871 11658,'0'0,"25"0,0 25,0-25,-1 0,51 0,-26 0,1 0,25 0,-1-25,0 25,26-49,-26-1,25 0,-24 26,-26-26,26 25,-51-24,26 24,0-25,-26 25,26-24,0 24,-26-25,51 25,-50-24,24 24,1-25,0 1,-1-1,1-24,24 24,-49 25,25-24,-50 24,49-49,-24 24,25 0,-1-24,26 24,-26-24,26-25,-1 0,-49 24,49-24,1 24,-51 26,51-50,-50 24,49-24,-24 25,-1-26,1 26,24-25,1 0,-50-1,24 26,26-50,-26 49,-24-24,49 25,-24-25,-25 24,24 1,1-25,-25 24,24 1,1-1,-25 1,0-1,24-24,-24 25,25-1,-1-24,-24 25,25-1,-1-24,-24 25,25-25,-1 24,26-24,-50 49,24-24,-24 24,25-24,-26 24,26 1,-25-26,24 26,-24-1,50-24,-51 49,26 0,-25-25,25 26,-26-26,26 25,0-24,-26 24,26 25,0-25,-26 0,26 25,-25-25,0 25,24 0,-24-24,0 24,24 0,-24 0,0 0,49 0,-24 0,-25 0,24 0,1 0,0 0,-26 0,1 0,25 0,-25 0,-1 24,26-24,-25 0,25 25,-26 0,1-25,25 25,-25 0,24-1,-24-24,0 50,24-50,-24 25,25 0,-25-1,-1 26,1-50,0 25,25 0,-26 24,1-24,0 25,25-26,-26 26,26-25,-25 24,24-24,-24 0,25 25,-25-1,49 26,-49-26,25 1,-1 0,-24 24,25-24,-1-1,1 26,-25-26,24 1,-24 24,25-24,-1-1,-24 26,25-26,-26 1,1 0,0 24,25-24,-26-1,1 1,25 24,-25 1,-1-26,1 1,0 49,25-49,-26-1,1 26,0-26,25 1,-50 0,49 24,-24-24,0-1,25 26,-26-26,1 1,0-1,25 1,-26-25,26 25,-25-1,24 1,-24-1,25 1,-25 0,49 24,-49-24,49-1,-24 50,24-49,-24 24,24 1,-24-1,49-24,-49 24,49-24,-49 24,-1-24,26 0,-26-1,26 26,-1-26,-24 1,24 24,-24-49,-1 25,1-26,24 26,-49-25,25 24,24-24,-49 0,25 25,-1-50,-24 49,25-49,-1 25,1 0,-1 0,26-1,-26 1,1 0,0-25,24 25,-24 0,-1-1,1-24,-1 0,1 0,0 25,-1-25,26 25,-1-25,-24 0,-1 25,1-25,0 0,-26 0,1 0,25 0,-25 0,-1 0,26 0,-50 0,25 0,-25 0</inkml:trace>
  <inkml:trace contextRef="#ctx0" brushRef="#br0" timeOffset="5887.3367">12105 6052,'0'0,"0"25,0 0,0 49,0-24,0 0,0-1,0 26,0-1,0 0,0 1,0-1,0 1,0-1,0-24,0 24,0 1,0-1,0 0,0 1,0-1,0 1,0-1,0 25,0-24,0-1,0 0,0 1,0-1,0 1,25 24,-25 0,0 25,25-25,-25 1,24 48,-24-48,25 24,0-25,-25 0,25 25,-25-25,0 1,0-26,0 50,0-25,25-24,-25-1,0 0,24 26,-24 24,0-50,0 1,25 24,-25-25,0 25,25 1,-25-1,0-25,25 1,-25-1,0 0,0 1,0-1,0 1,0-1,0-24,0 24,0-24,0-1,0 1,0-25,0 24,0-24,25 0,-25 0,0 0,0 24,0-24,0 0,0 0,0 24,0-49,0 50,0-50,0 25,0-25,0 49,0-49,0 25,0-25,0 25,0 0,0-25,0 25,0-25,0 24,0-24,0 25,0 0,0-25,0 25,0-25,0 25,0-1,0-24,0 25,0-25,0 25,0-25,0 25,0 0,0-25,0 24,0-24,0 25,0 0,0-25,0 0</inkml:trace>
  <inkml:trace contextRef="#ctx0" brushRef="#br0" timeOffset="7849.4489">11038 6772,'0'24,"0"-24,0 25,0 0,-24 25,24-1,0 1,0 0,0 24,0-24,0 24,0 0,0 1,0-1,0-24,0 24,0 1,0-1,0 0,0 1,0 24,0 0,0 25,0 0,0-49,0-1,0 25,0 25,0-24,-25 48,25-23,0 23,0-24,0 0,0 0,-25 50,25-25,0-25,0 25,0-25,0 25,-25-50,25 25,0-25,-25 0,25 0,0 25,0-24,0-51,0 26,0-1,0 1,0-26,0 50,0-49,0 0,0-1,-24 1,24-1,0 1,0-25,0 0,0 24,0-24,0 0,0 0,0-1,0 1,0-25,0 25,0 0,0-25,0 25,0-25,0 25,0-25,0 24,0 1,0-25,0 25,0-25,0 25,0 0,0-25,0 24,0-24,0 25,0-25,0 25,0 0,0-25,0 25,0-25,0 24,0 1,0-25,0-25,0-24</inkml:trace>
  <inkml:trace contextRef="#ctx0" brushRef="#br0" timeOffset="10056.5752">13519 6796,'0'0,"0"0,0 25,0 0,0 0,0 25,0 24,0-24,0-1,0 26,0-1,0 0,0 26,0-26,0 25,0 0,0 1,0-1,0 0,0 0,0 25,0-24,0-1,0 50,0-50,0 0,0 0,0 0,0 50,0 0,0-50,0 1,0-1,25 25,-25-25,0 0,0 0,25 26,-25-26,0 0,0 0,0 25,0-25,0 1,24 24,-24-25,0 0,0 0,0 1,0 48,0-48,0-1,0-25,0 25,0-24,0-1,0 1,0-26,0 1,0-1,0 1,0 25,25-51,-25 1,0 25,0-25,0-1,0 1,0 0,0 0,0-25,0 25,0-25,0 24,0 1,0-25</inkml:trace>
  <inkml:trace contextRef="#ctx0" brushRef="#br0" timeOffset="11495.6575">12155 13022,'0'25,"24"0,-24-25,0 25,0 0,0-1,0 26,0-25,0 0,0 0,0-1,0 1,0 25,0-1,0-24,0 0,0 49,0-49,0 0,0 25,25-26,-25 1,0 25,0-50,0 25,0-25,0 0</inkml:trace>
  <inkml:trace contextRef="#ctx0" brushRef="#br0" timeOffset="13102.7494">12204 13072,'25'0,"-25"0,0 25,25 0,-25-1,25 1,-25 0,24 25,-24-50,25 25,-25-25,0 24,0 1,25-25,-25 0,25 0,-25 0,0 0,25-25,-1 25,-24-24,25 24,-25-25,0 25,0-25,25 0,-25 25,0-25,0 25,0-25,0 1,0 24,0-25,0 25,0-25,0 25,25 0,-25 0,0 0,0 0,0 25,0-25,0 25,0-1,0 1,0-25,0 50,0-50,0 25,0-25,0 49,0-49,0 25,25-25,-25 25,0 0,0-25,0 0</inkml:trace>
  <inkml:trace contextRef="#ctx0" brushRef="#br0" timeOffset="15565.8903">10493 13171,'0'0,"0"0,0 0,25 0,-1 0,-24 0,25 0,-25 0,50 25,-50-25</inkml:trace>
  <inkml:trace contextRef="#ctx0" brushRef="#br0" timeOffset="16573.9479">10790 13146,'0'0,"0"0,0 0,0 25,0-25,0 50,0-25,0 0,0 24,0-24,0 0,0 24,0-49,0 25,0 0,0 0,0-25</inkml:trace>
  <inkml:trace contextRef="#ctx0" brushRef="#br0" timeOffset="17838.0202">10964 13295,'0'0,"25"0,-25 0,0 25,0-25,25 0,-25 25,0-25,0 25,0-25,0 25,0-1,0-24,0 25,0-25,0 25,0 0,0-25,0 0,0 0,-25 0,0 25,0-25,0 0,1 0,24 0,0 0,0 0,0-25,0 0,0-25,0 26,0-1,0 0,24 25,-24-50,0 50,25-24,0 24,-25-25,25 25,-25-25,0 25,25 0,-25 0,24 0,1 0,-25 0,25 0,-25-25,25 25,0 0,-25 0,24 0,-24 0,25 0</inkml:trace>
  <inkml:trace contextRef="#ctx0" brushRef="#br0" timeOffset="19238.1001">13469 13171,'25'0,"-25"0,0 25,25 0,-25 0,0 24,0-24,0 0,0 25,0-26,25 1,-25 0,0-25,0 50,0-50,0 24,25-24,-25 25</inkml:trace>
  <inkml:trace contextRef="#ctx0" brushRef="#br0" timeOffset="20454.1698">13668 13295,'0'0,"25"0,-25 0,0 0,0 25,24-25,-24 25,0-25,0 25,25 0,-25-25,0 24,0-24,0 25,0-25,0 25,0 0,0-25,0 25,0-25,0 0,0 0,-25 24,25-24,-24 0,24 0,-25 0,25 0,0 0,0 0,-25-24,25 24,0-50,0 50,0-25,0 25,0-25,0 1,0 24,25-25,-25 25,0-25,25 25,-25-25,24 25,1-25,-25 25,25 0,-25 0,25 0,0 0,-25 0,24 0,-24 0,25 0,-25 0,25 0,0 0,-25 0,25 0,-25 0,24 0,1 0,-25 0</inkml:trace>
  <inkml:trace contextRef="#ctx0" brushRef="#br0" timeOffset="24782.4174">9575 9302,'0'0,"0"25,-25-25,25 24,-25 1,25 25,0-1,-24 1,-1 0,25-1,-25 1,25-25,-25 24,0-24,25 0,-24 24,24-24,-25 0,25 25,0-26,0 1,0 25,-25-25,25 0,0 24,-25-24,25 0,0-25,0 49,-25-24,25 0,0 0,0 0,0-1,0 1,0 0,0 25,0-26,0 1,-25 25,25-1,0-24,0 0,0 49,0-49,0 0,0 0,0 49,0-49,0 0,0 24,0-24,0 25,0-1,0 1,0-25,0 0,0 49,0-49,0 25,0-1,0-24,0 25,0-26,0 1,0 0,0 0,0 0,0-25,0 49,0-49,0 25,0 25,-24-26,24 1,0 25,0-50,0 49,0-49,0 25,0 0,0 0,0-25,0 25,0-1,0 1,0 0,0 0,0 0,0-25,0 24,0 1,-25 0,25-25,0 25,0-25,0 50,0-50,0 24,0-24,0 50,0-50,0 25,0-25,0 25,0-1,0-24,-25 25,25-25,0 25,0-25,0 25,-25 0,25-25,-25 24</inkml:trace>
  <inkml:trace contextRef="#ctx0" brushRef="#br0" timeOffset="25678.4687">8657 13370,'0'0,"0"0,25 0,-25 0,25 0,0-25,-1 25,26 0,-50 0,25 0</inkml:trace>
  <inkml:trace contextRef="#ctx0" brushRef="#br0" timeOffset="27430.5689">9079 13246,'0'0,"0"-25,0 25,0-25,25 0,-1 25,-24 0,25 0,-25 0,25-25,-25 25,0 0,25 0,-25 25,25-25,-25 25,0-25,0 25,0-25,0 25,0 0,0-25,0 24,0-24,0 25,0-25,-25 0,25 25,-25-25,25 0,0 0,0 0,0-25,0 25,0-25,0 25,0 0,0 0,0 0,0 25,25-25,-25 0,25 0,-25 25,0 0,0-25,0 0,0 25,0-25,0 24,24-24,-24 0,25 0,0 0,-25 25,25-25</inkml:trace>
  <inkml:trace contextRef="#ctx0" brushRef="#br0" timeOffset="28533.632">9426 13295,'0'0,"0"0,25 0,-25 0,0 0,0 25,0-25,0 0,0 25,0 0,0-25,0 0,0 0,0 0,-25 0,25 0,-25 0,25 0,0-25,-24 25,24 0,0-25,0 25,0-25,0 25,0-24,0-1,0 25,0-25,0 25,0-50,0 50,24-25,-24 25,0 0,25 0,-25 0,25 0,-25 0,25 0,0 0,-25 0,24 0,-24 0,25 0</inkml:trace>
  <inkml:trace contextRef="#ctx0" brushRef="#br0" timeOffset="31269.7885">14759 8930,'0'0,"0"0,0 24,0 26,0 0,0-25,0 24,0 26,0-26,0 1,0-1,0 1,0 24,0-24,0 24,0 1,0-1,0 1,0-1,0 0,0 1,0-1,0 1,0-1,0 1,0-1,0 25,0-24,0-1,0 0,0-24,0 24,0 1,0-26,0 26,0-1,0 1,25 24,-25-25,25 1,-25-1,0 1,25-26,-1 26,-24-1,0-24,0 24,0-24,25-1,-25 26,0-1,25 25,-25-24,0-1,25 1,-25-26,0 1,0-25,0 24,0-49,0 25,0 0,0-25,0 25,0-25,0 49,0-49,0 25,0-25,0 25,0-25,0 25,0-1,0-24,0 0,0 0,-25 0</inkml:trace>
  <inkml:trace contextRef="#ctx0" brushRef="#br0" timeOffset="32884.8809">14685 13395,'0'0,"0"0,25 0,-25 0,24 0,-24 0,25 0,-25 24,25-24,-25 25,0 0,25-25,-25 25,0-25,0 25,0-25,0 0,0 24,0 1,0-25,0 25,0-25,0 25,0-25,0 25,0-25,-25 0,0 0,25 0,-25 0,25 0,0 0,0-25,-24 25,24-25,0 25,-25 0,25-25,0 0,0 25,25 0,-25 0,24 0,-24 0,0 0,25 0,-25 25,25-25,-25 0,0 25,25-25,-25 25,25 0,-25-25,0 24,0-24,24 25,1-25,-25 25,0 0,25 0,-25-25,0 0,0 0</inkml:trace>
  <inkml:trace contextRef="#ctx0" brushRef="#br0" timeOffset="34243.9586">14908 13469,'25'0,"-25"0,0 0,25 0,-25 0,0 0,0 25,0-25,0 25,0-25,24 0,-24 24,0 1,0-25,0 25,0-25,0 0,-24 0,24 0,-25 0,0 0,25 0,0-25,0 0,0 25,0-24,0 24,0-25,0 0,0 25,0-25,0 25,0-25,0 25,0 0,25 0,-25 0,0-24,25 24,-25 0,24 0,1 0,-25 0,25 0,-25 0,25 0,-25 0,25 0,-1 0,-24 0,25 0,-25 0,25 0</inkml:trace>
  <inkml:trace contextRef="#ctx0" brushRef="#br0" timeOffset="36356.0793">7839 11460,'0'0,"0"25,0-1,0-24,0 25,0-25,0 25,0 0,0-25,0 25,0-25,0 24,0-24,0 50,0-50,0 50,0-26,0 1,0 0,0 0,0 0,0-1,0 1,0 0,0-25,0 25,0 0,0-1,0 26,0-25,0 0,0-25,0 24,0 1,0 0,0 25,0-25,0-1,0 1,0 25,0-50,0 25,0-1,0 1,0-25,0 25,0 0,0-25,0 25,0-25,0 24,0-24,0 25,0 0</inkml:trace>
  <inkml:trace contextRef="#ctx0" brushRef="#br0" timeOffset="37508.1452">7144 13097,'0'0,"0"0,25 0,-25 0,25 0,-25 0,25 0,-1 0,-24 0,0 0,25 0,-25 0,25 0,0 0,-25 0,25 0,-25 0,24 0,-24 0,25 0,0-25,-25 25,25 0,-25 0,25 0,-1 0,-24 0,25 0,-25 0</inkml:trace>
  <inkml:trace contextRef="#ctx0" brushRef="#br0" timeOffset="39788.2755">7690 13022,'0'0,"0"0,25 0,-25 0,24 0,1 0,-25 0,0 0,0 0,25 0,-25 0,0 25,25-25,-25 0,0 25,25-25,-25 25,0-25,0 25,0-25,0 24,0 1,-25-25,25 0,-25 25,25-25,-25 0,25 0,-25 0,25 0,-24 0,24 0,0 0,24 0,1 0,-25 0,25 0,-25 0,0 25,25-25,-25 0,25 25,-25 0,0-25,0 24,0-24,0 25,0 0,0-25,0 25,0-25,0 0,-25 0,25 0,-25 25,25-25,-25 0,0 0,25 0,0 0,0 0,0-25</inkml:trace>
  <inkml:trace contextRef="#ctx0" brushRef="#br0" timeOffset="41252.3595">8012 13146,'25'0,"-25"0,0 0,0 25,0-25,0 25,0-25,0 25,0-25,-25 0,0 0,25 0,0 25,-24-25,24 0,-25 0,0 0,25 0,0-25,0 25,-25 0,25-25,0 25,0-25,0 0,0 25,0-24,0 24,0-25,0 0,25 25,0 0,-25-25,0 25,25 0,-25 0,24 0,1 0,-25 0,25 0,-25 0,25 0,-25 0,25-25,-1 25,-24 0,25 0,-25 0,25 0,0 0,-25 0,25 0</inkml:trace>
  <inkml:trace contextRef="#ctx0" brushRef="#br0" timeOffset="45052.5768">16272 10492,'0'0,"0"0,0 25,0 0,0 25,0-50,0 24,0 26,0-25,0 0,0-1,0 1,0 0,0 0,0 0,0-1,0 1,0 0,0 0,0 0,0 24,0 1,0-25,0 24,0 1,0 0,0-26,0 1,0 50,0-51,0 1,0 25,0-1,0-24,0 0,0 25,0-26,0 1,0 0,0 25,0-26,0 1,0 25,0-25,0-1,0 26,0-50,0 25,0 0,0-1,0 1,0 0,0 0,0 24,0-24,25 0,-25-25,0 50,0-50,0 25,25-1,-25 1,0 0,0-25,0 50,0-50,0 24,25 1,-25-25,0 25,0-25,0 25,0-25,0 25,0-1,0-24,0 25,0-25,0 25,24 0,-24-25,0 25,0-25,25 24,-25-24,0 25,0 0,0-25,0 25,0-25,0 25,0-25,0 24,0-24,-25 0,25 0</inkml:trace>
  <inkml:trace contextRef="#ctx0" brushRef="#br0" timeOffset="47757.7313">16074 13122,'0'0,"0"0,0 0,25 0,-25 0,24 0,1 0,-25 0,25 0,-25 0,25 0,0 0,-25 0,24 0,-24 0,25 0,-25 0,0 0,25 24,-25-24,0 25,25-25,-25 25,0-25,0 25,0-25,0 25,0 0,0-25,0 24,0-24,-25 0,25 0,-25 0,25 0,-25 0,25 0,0 0,0 0,0 0,25 0,-25 0,25 0,0 25,24 0,-24-25,25 50,-25-26,-1-24,-24 25,0-25,25 25,-25-25,0 25,0 0,0-25,0 0,0 24,0-24,-25 0,1 0,24 25,-25-25,25 0,-25 0,0 0,25 0,-25 0,25 0,-49 0,49 0,-25 0,0 0,25 0,-25 0,1 0,24 0,-25 0</inkml:trace>
  <inkml:trace contextRef="#ctx0" brushRef="#br0" timeOffset="49179.8129">16520 13320,'25'0,"-25"0,25 0,0 0,-25 0,0 0,0 0,0 25,24-25,-24 25,0-25,0 25,0-25,0 0,0 0,0 0,-24 0,-1 0,25 0,-25 0,25 0,0 0,-25 0,25 0,0-25,-25 25,25-50,0 50,-24-25,24 25,0-24,0-1,0 25,0-25,0 25,0-25,0 0,0 25,0 0,24-25,-24 25,25 0,-25 0,25 0,-25 0,25 0,0 0,-25 0,24 0,-24 0,25 0,0 0,-25 0,25 0,-25 0,25 0,-25 0,25 0,-1 0,-24 0,25 0</inkml:trace>
  <inkml:trace contextRef="#ctx0" brushRef="#br1" timeOffset="111350.3688">10989 9327,'0'0,"25"0,-25 0,24 0,-24 0,25 0,-25 0,25 0,0 0,-25 0,25 0,-25 0,24 0,1 0,-25 0,25 0,-25 0,25 0,-25 0,25 0,-25 0,24 0,-24 0,25 0,-25 0,25 0,0 0,-25 0,25 0,-25 0,25 0,-25 0,24 0,1 0,-25 0,25 0,-25 24,25-24,-25 0,25 25,-1-25,-24 0,25 0,-25 0,25 0,0 0,-25 0,25 0,-25 0,24 0,-24 0,25 0,0 0,-25 0,25 0,-25 0,25 0,-1 0,-24 0,25 0,-25 0,25 0,-25 0,25 0,0 0,-25 0,24 0,-24 0,25 0,0 0,-25 0,25 0,-25 0,25 0,-25 0,24 0,1 0,-25 0,25 0,-25 0,25 0,0 0,-25 0,24 0,-24 0,25 0,-25 0,25 0,0 0,0 0,-25 0,24 0,1 0,-25 0,25 0,-25 0,25 0,0 25,-25-25,24 0,-24 0,25 0,-25 0,25 0,0 0,-25 0,25 0,-25 0,25 0,-1 0,-24 0,25 0,-25 0,25 0,-25 0,25 0,0 0,-25 0,24 0,-24 0,25 0,0 0,-25 0,25 0,-25 0,25 0,-1 0,1 0,0 0,0 0,-25 0,25 0,-1 0,1 0,-25 0,25 0,-25 0,50 0,-50 0,24 0,1 0,0 0,-25 0,25 0,-25 0,25 0,-25 0,24 0,1 0,-25 0,25 0,-25 0,25 0,-25 0,25 0,-1 0,-24 0,25 0,-25 0,25 0,0 0,-25 0,25 0,-25 0,24 0,-24 0,25 0,0 0,-25 0</inkml:trace>
  <inkml:trace contextRef="#ctx0" brushRef="#br1" timeOffset="115142.5857">9377 10468,'0'0,"0"0,0 0,0 0,24 0,-24 0,50 0,-25 0,0 0,49 0,-49 0,24 0,-24 0,25 0,-1 0,-24 0,25 0,-50 0,25 0,-1 0,1 0,-25 0,25 0,0 0,-25 0,25 0,-1 0,1 0,-25 0,50 0,-1 0,-24 0,25 0,24-25,-24 25,-25 0,24 0,1 0,-25 0,0 0,24 0,-24 0,-25 0,50 0,-50 0,49 0,-24 0,0 0,0 0,24 0,-24 0,0 0,24 0,-24 0,0 0,25 0,-26 0,1 0,25 0,-25 0,-1 0,1 0,25 0,-50 0,49 0,-24 0,0 0,25 0,-25 0,-1 0,1 0,25 0,-25 0,-1 0,26 0,-25 0,0 0,24 0,-24 0,0 0,0 0,-25 0,49 0,-24 0,0 0,0 0,-1 0,1 0,25 0,-25 0,-1 0,26 0,-25 0,0 0,24 0,-49 0,25 0,0 0,0 0,-1 0,1 0,0 0,0 0,0 0,24 0,-24 0,-25 0,50 0,-50 0,49 0,-49 0,25 0,0 0,0 0,0 0,-25 0,24 0,1 0,0 0,25 0,-26 0,1 0,0 0,0 0,-25 0,25 0,-1 0,1 0,0 0,-25 0,50 0,-26 0,1 0,0 0,0 0,0 0,-1 0,1 0,-25 0,25 0,-25 0,50 0,-26 0,1 0,0 0,0 0,0 0,-1 0,1 0,0 0,0 0,0 0,24 0,-49 0,25 0,25 0,-25 0,-1 0,1 0,0 0,0 0,24 0,-24 25,0-25,25 0,-26 0,1 0,25 0,-25 0,-1 0,1 0,0 0,25 24,-26-24,1 0,0 0,0 0,0 0,-1 0,-24 0,50 0,-50 0,25 0,-25 0,25 0,-1 0,1 0,-25 0,25 0,0 0,-25 0,25 0,-25 0,25 0,-1 0,-24 0,25 0,-25 0,25 0,-25 0,25 0,0 0,-25 0,24 0,-24 0,25 0,-25 0,25 0</inkml:trace>
  <inkml:trace contextRef="#ctx0" brushRef="#br1" timeOffset="120245.8776">7863 11857,'0'0,"25"0,0 0,-25-25,0 25,25 0,-25 0,25 0,-1 0,1 0,25 0,-25 0,-1 0,1-25,0 25,25 0,-50 0,25 0,-25 0,24 0,-24 0,25 0,0 0,0-25,0 25,-25 0,24 0,1 0,-25 0,50 0,-50 0,25 0,-25 0,49 0,-49 0,50 0,-50 0,25 0,24 0,-24 0,0 0,24 0,-49 0,50 0,-25 0,-25 0,49 0,-49-25,25 25,0 0,0 0,-25 0,25 0,24 0,-49-24,50 24,-25 0,-1 0,26 0,-25 0,0 0,24 0,-24 0,-25 0,50 0,-50 0,25 0,24 0,-24 0,0 0,0 0,-1 0,26 0,-50 0,25 0,24 0,-24 0,0-25,25 25,-26 0,1 0,0-25,0 25,0 0,-1 0,1 0,0 0,0 0,0 0,-1 0,1 0,25 0,-25 0,-1 0,-24 0,25 0,25 0,-50 0,25 0,24 0,-24 0,0 0,-25 0,25 0,-25 0,25 0,-1 0,26 0,-25 0,0 0,24 0,-24 0,0 0,0 0,24 0,-24 0,0 0,0 0,-25 25,24 0,-24-25,25 0,25 0,-25 0,-1 0,26 0,-25 0,-25 0,49 0,-24 0,0 0,25 0,-26 0,1 0,0 0,0 0,0 0,24 0,-24 0,0 0,25 0,-26 0,1 0,0 0,25 0,-26 0,26 0,-25 0,0 0,24 0,-24 0,0 0,24 0,-24 0,0 0,0 0,0-25,-1 25,26 0,-50 0,50 0,-50 0,24 0,-24 0,25 0,-25 0,25 0,0 0,24 0,-49 0,25 0,25 0,-25 0,-1 0,26-25,-25 25,0 0,24 0,-24 0,25 0,-25 0,24 0,-24 0,0 0,0 0,-1 0,26 0,-25 0,0 0,-1 0,26 0,-25 0,24 0,26 0,-26 25,1-25,0 25,-1-25,26 0,-51 0,1 0,0 0,0 0,0 0,-25 0,24 0,-24 0,25 0,0 0,0 0,-25 0,50 0,-50 0,24 0,26 0,-25 0,0 0,-1 0,-24 0,50 0,-50 0,25 0,0 0,-1 0,26 0,-25 0,24 0,1 0,24 0,-49 0,0 0,25 0,-50 0,24 0,1 0,0 0,0 0,0 24,24-24,1 0,-25 0,-1 0,26 0,-25 0,0 0,-25 0,25 0,-25 0,24 0,1 0,-25 0,25 0,25 0,-26 0,1 0,0 0,-25 0,25 0,0 0,-25 0,24 0,-24 0,25 0,0 0,0 0,24 0,-24 0,0 0,25 0,-50 0,24 0,-24 0,25 0,0 0,-25 0,25 0,0 0,-1 0,26 0,-50 0,25 0,0 0,-1 0,-24 0,25 0,-25 0,25 0,0 0,24 0,-49 0,25 0,0 0,0 25,0-25,-25 0,49 0,-49 0,25 0,-25 0,25 0,0 0,24 0,-49 0,25 25,25-25,-25 0,-1 0,-24 0,25 25,-25-25,25 0,0 0,-25 0,25 0,-25 0,24 0,-24 0,25 0,0 0,-25 0,25 0,-25 0,25 0,-1 0,-24 0,25 0,-25 0,25 0,-25 0,25 0,0 0,-25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03:47.682"/>
    </inkml:context>
    <inkml:brush xml:id="br0">
      <inkml:brushProperty name="width" value="0.05292" units="cm"/>
      <inkml:brushProperty name="height" value="0.05292" units="cm"/>
      <inkml:brushProperty name="color" value="#FF0000"/>
    </inkml:brush>
  </inkml:definitions>
  <inkml:trace contextRef="#ctx0" brushRef="#br0">18926 13618,'0'-25,"0"25,0-25,0 25,0 0,0-25,0 25,0 0,-24-24,24-1,-25 25,0 0,25-25,-25 25,25 0,0-25,-25 25,25-25,-25 25,1 0,24-24,-25 24,25 0,0 0,-25 0,0 0,25 0,-25-25,1 25,-1-25,-50 25,1-25,0-24,-1 24,1 25,-1-25,51 0,-1 0,-25 25,25 0,-24-25,49 25,-25 0,-25 0,26 0,-1 0,0 0,25 0,-50 0,50 0,-24 0,-1 0,0 0,0 0,25 0,-25 0,0 0,1 0,-1 0,0 0,-25 0,26 0,-1 0,0 0,0 0,0 0,25 0,-49 0,24 0,0 0,25 25,-25-25,1 25,-1-25,25 0,-25 25,25-25,0 25,0 0,-25-25,25 24,0-24,0 25,-25 0,25 0,0 0,0-1,0 26,0-25,0 0,0-1,0 1,0 0,0 0,0 0,0-1,0 1,0 0,0-25,25 25,-25 0,0-1,25 1,-25-25,25 50,0-50,-1 25,1-1,25 1,-50 0,49 0,-24 0,0-25,-25 24,25-24,-25 0,49 0,-49 25,25-25,25 0,-25 0,-1 25,51-25,-50 0,0 0,24 0,1 0,-25 0,24 0,1 25,-1-25,1 0,-25 0,24 0,1 0,0 25,-1-25,1 0,-25 0,-1 0,26 0,-25 0,-25 0,25 0,-1 0,-24 0,25 0,-25 0,25 0,0 0,-25 0,25-25,-25 25,24 0,-24 0,0-25,25 0,0 25,-25-25,25 25,-25 0,0-24,25-1,-1 25,-24-25,0 25,0-25,0 25,0-25,0 1,0 24,0-25,0 25,25-25,-25 25,0-25,0 0,0 25,0-24,0-1,0 0,0 25,0-25,0 25,0-25,0 1,0 24,0-25,0 25,0-25,0 25,0-25,0 0</inkml:trace>
  <inkml:trace contextRef="#ctx0" brushRef="#br0" timeOffset="5752.329">21208 7689,'-24'0,"24"0,-25 0,25 0,-25 0,0 0,0 0,-49 0,24 0,-24-24,24-1,-24 25,24-25,1 0,-1 0,-49 25,49 0,1 0,-1 0,25-24,-24 24,24 0,0 0,0 0,0 0,1 0,24 0,-50 0,50 0,-25 0,25 0,-25 0,1 0,24 0,-25 0,25 0,-25 0,25 0,-25 0,0 0,-24 0,24 0,-25 0,1 0,-26 0,50 0,-24 0,-1 24,1-24,-1 0,25 0,0 0,-24 0,49 25,-25-25,25 0,-25 0,25 25,-25-25,25 0,0 25,-24-25,24 25,0-25,-25 0,0 24,25-24,0 25,0-25,0 25,0 0,-25-25,25 0,0 25,0-25,0 24,0-24,0 25,0 0,0-25,0 25,0 0,0-1,0-24,0 25,25 0,0 0,-25 0,25 0,-1 24,1-24,0 0,0 0,24 24,-24-24,0 0,0 49,24-49,1 25,-25-50,49 24,-49 1,0 0,24-25,-24 0,0 0,50 0,-26 0,1 0,-1 0,1 0,24 0,-24 0,0 0,-1 0,1 0,24-25,-49 0,49 1,1 24,24-25,0 25,1 0,48-25,-48 25,-1 0,-25 0,1-25,-1 0,-24 25,-1-24,1-1,-25 25,-1-25,26 0,-50 25,25-25,-25 1,49 24,-49-50,25 50,0-25,-25 0,25-24,-25 24,0 0,0 0,0 0,0 1,0 24,0-25,0 25,0-25,0 0,0 25,-25-25,25 25,-50 0,26-24,-1-1,-50 0,26 0,-1 0,1 1,-26 24,26-25,-1 25,0 0,1 0,24 0,0 0,0 0</inkml:trace>
  <inkml:trace contextRef="#ctx0" brushRef="#br0" timeOffset="8480.4849">22672 12576,'0'0,"-25"0,25 0,-25 0,25-25,-25 25,1 0,-1-25,25 25,-50 0,50-24,0-1,0 25,-25-25,1 25,-1-25,-50 25,75 0,0-25,0 25,-24-24,24 24,-50-25,25 25,0-25,25 25,-24 0,24 0,-25 0,0 0,0 0,0 0,1 0,-1 25,25-25,-25 25,0-25,0 0,25 24,-49 1,49-25,-50 25,25 0,0-25,-24 25,24-1,-25-24,1 0,-1 25,25-25,-24 25,24 0,0-25,25 0,-49 0,49 25,-25-25,25 24,0-24,0 25,-25-25,25 25,0-25,0 0,0 25,0-25,0 25,0-1,0-24,0 25,0-25,0 25,0-25,0 25,0 0,0-25,25 24,0 1,-25 0,24-25,26 0,-25 25,0 0,24-25,1 49,-1-24,1 0,0 0,-1-1,26-24,-51 25,1 0,25-25,-25 0,0 25,-1-25,1 25,25-25,-1 0,-24 25,50-25,-51 0,26 0,-25 0,24 0,-49 0,50 0,-50-25,25 25,0-25,-1 0,1 25,-25-25,25 25,0-25,-25 1,0 24,0-25,25 25,-25-25,0 25,24-25,-24 0,25-24,0 24,0 0,-25 25,0-25,0 25,0-24,0-1,0 25,0-25,0 25,0-25,0 0,0 25,0-24,0 24,0-50,0 50,0-25,0 25,0 0,0-25,0 25,0 0,0 0,-25 0</inkml:trace>
  <inkml:trace contextRef="#ctx0" brushRef="#br0" timeOffset="204619.7036">3498 13444,'0'0,"0"0,-25-25,0 1,-24 24,24-25,-25 0,1 25,-1-25,0 0,1 1,-1 24,25-25,-24 0,49 25,-25 0,0 0,25 0,-25-25,0 25,1 0,-1-25,25 25,-50 0,50 0,-25 0,25-25,-24 25,-1 0,0 0,25 0,-25 0,0 0,-24 0,49 0,-25 0,25 0,-25 0,0 0,1 0,24 0,-25 0,25 0,-25 0,0 0,25 0,-25 0,25 0,-24 0,24 0,-25 0,25 25,0 0,-25-25,25 25,0-25,0 25,0-25,0 25,-25-1,25-24,0 25,0-25,0 25,0 0,0-25,0 25,0-25,0 24,0 1,0 0,0 0,0-25,0 25,0-1,0-24,0 25,0-25,0 50,0-50,0 25,0-25,0 24,0 1,0-25,0 25,0-25,0 25,0-25,0 25,0-1,0-24,0 25,0-25,25 0,-25 25,25-25,0 25,-25-25,24 0,-24 0,25 0,-25 25,25-25,-25 0,0 0,25 0,-25 0,25 0,-25 0,24 24,1-24,-25 0,25 25,25-25,-50 0,49 0,-24 0,0 25,0-25,-1 0,1 0,-25 0,25 0,0 0,-25 0,25 0,-25 0,49 0,-24 25,-25-25,50 0,-25 0,-1 0,1 0,0 0,25 25,-26-25,1 24,25-24,-25 0,-1 0,26 0,-25 0,0 0,-25 0,24 0,-24 0,25 0,-25 0,25 0,0 0,-25 0,0-24,0 24,0-25,0 25,25-25,-25 25,0-25,0 0,0 25,0-24,0 24,0-50,0 50,0-25,0 25,0-25,0 25,0-24,0-1,0 25,0 0,-25-25,0 25,25 0,0-25,-25 25,25-25,0 25,-25-24,25 24,0-25,0 25,0-25,0 0,-24 25,24-25,0 25,0-24,0-1,0 25</inkml:trace>
  <inkml:trace contextRef="#ctx0" brushRef="#br0" timeOffset="207370.8609">4738 8285,'0'0,"25"0,-25 0,25 0,-25 0,24 0,1 0,-25 0,25 0,-25 0,25 0,0 0,-1 0,26 0,-25 0,0 0,49 0,-49 0,25 0,-26 0,26 0,0 0,-26 0,26 0,-25 0,0 0,24 0,-24-25,0 0,0 25,-1 0,1 0,-25 0,25-25,0 25,0-24,-25 24,24-25,1 25,-25-25,25 25,-25-25,25 0,0 25,-25-24,0 24,24-25,-24 0,0 25,0-25,0 25,0-25,0 25,0-49,0 49,25-25,-25 25,0 0,0-25,0 0,0 25,0-25,0 25,-25-24,25 24,-24 0,24-25,-25 25,25-25,-25 25,25-25,-25 25,0-25,25 1,-24 24,24 0,-25-25,25 25,-25-25,0 25,25 0,-25-25,25 0,-49 25,49 0,-25-24,-25-1,26 25,-26-25,50 0,-50 25,26-25,-1 1,-25 24,50-25,-49 0,24 25,0 0,0-25,0 25,-24-25,49 25,-25 0,0 0,0 0,-24 0,24 0,0 0,-25 0,26 0,-1 0,0 0,-25 0,26 0,-26 0,0 0,1 0,-1 0,25 0,-24 0,24 0,0 0,0 0,1 0,-1 0,0 0,25 0,-50 0,26 0,-26 25,25-25,0 25,-24 0,24 0,-25-1,25 1,1-25,-26 50,50-50,-25 25,0-1,25 1,-24 0,24-25,0 25,0 0,0-1,-25 1,25-25,0 50,0-50,0 25,0-1,0 1,0 0,0-25,0 25,0 0,0-25,25 24,-25 1,24 0,-24-25,0 25,50-25,-50 0,50 25,-26 0,1-25,25 0,-25 24,0-24,24 25,-24-25,0 0,24 25,-24-25,25 0,-50 0,25 0,-1 25,1-25,0 25,0-25,49 24,-49-24,-25 0,25 0,0 25,-25-25</inkml:trace>
  <inkml:trace contextRef="#ctx0" brushRef="#br0" timeOffset="210011.012">7566 12204,'-25'0,"0"0,0 0,25 0,-24 0,24 0,-25 0,0 0,25 0,-25 0,25 0,-25 0,25 0,-24 0,-1 0,-25 0,25 0,-24 0,-1 0,0 0,1 0,-1 0,25 0,1 0,24 0,-25 0,0 0,25 0,-25 0,25 0,-25 0,25 0,-49 25,49-25,-25 25,25-25,-25 0,0 0,25 24,-24-24,-1 25,0-25,25 25,-25-25,25 25,-25-25,1 25,24-25,-25 0,25 24,-25 1,0-25,25 25,0-25,-25 25,25 0,0-25,-24 24,24-24,0 25,0-25,-25 25,25 0,0-25,-25 25,25-25,0 24,0 1,0-25,0 25,0 0,0 0,0-1,0 1,0 0,0 25,0-26,0 1,0 0,0-25,0 50,0-50,0 24,0 1,0 0,0-25,25 0,-25 0,0 25,25-25,-25 0,24 0,1 25,0-25,25 0,-26 24,26-24,-25 0,24 0,1 25,24 0,1 0,-1 0,-24-25,-1 0,26 25,-25-1,-26 1,51 0,-1-25,1 0,-26 0,26 0,98-74,-24-1,-50 50,-49 25,-1-25,-24 1,25-1,-25 25,0-50,-25 50,24-25,1 25,-25-24,25-1,-25 25,25-25,0-25,-25 26,0-1,0 25,0-50,0 1,0 24,0-25,-25-24,25 24,-25 1,25-26,25-49,-50 75,0-1,-24 0,24 25,-50-24,26 24,-1-25,-24 50,49 0,25 0,-50 0,-24 0,49 0,0 25,25-25,-25 0,1 25</inkml:trace>
  <inkml:trace contextRef="#ctx0" brushRef="#br0" timeOffset="321632.3963">11262 13370,'0'0,"0"0,0-25,-25 25,0 0,-25-25,26 0,-26 1,0-26,1 25,-1-25,-24 50,24-24,25-1,-24 0,24 25,0 0,-24 0,49 0,-25 0,25 0,-50 0,50 0,-25 0,1 0,-1 0,0 0,25 0,-25 0,0 0,1 0,-1 0,0 0,0 0,0 0,0 0,1 0,-1 0,0 0,0 0,25 0,-25-25,25 25,-24 0,24 0,-25 0,0 0,25 0,-25 0,0 0,1 0,24 0,-25 0,0 0,0 25,0-25,1 25,-1-25,25 0,-25 0,25 0,-50 25,50-1,-24-24,-1 0,25 0,-25 0,25 25,0-25,-25 25,25-25,-25 0,1 0,24 25,-25 0,25-25,0 25,0-25,0 24,0 1,0-25,0 25,0-25,0 25,0-25,0 25,0-1,0-24,0 25,0-25,0 25,0-25,0 25,0 0,0-25,0 24,0-24,0 25,0 0,0-25,0 25,0-25,0 25,0-25,0 24,0 1,0-25,0 25,0-25,0 0,0 25,0-25,0 25,25-25,-25 0,0 24,24-24,-24 0,0 25,25-25,-25 0,0 0,25 0,-25 25,0 0,0-25,0 0,25 0,0 0,-25 0,0 25,24-25,-24 0,25 0,0 0,0 24,-25-24,49 0,-24 25,-25-25,25 25,0-25,0 0,-1 0,26 0,-25 0,0 0,-1 0,1 0,25 0,-50 0,25 0,-25 0,24 0,-24 0,25 0,0 0,-25 0,25 0,-25 0,25 0,0 0,-25 0,24 0,-24 0,25 0,0 0,0 0,0 0,-1 0,1 0,-25 0,25 0,0 0,-25 0,25 0,-25 0,24 0,-24 0,50 0,-50 0,25 0,-25 0,25 0,-1 0,-24 0,0 25,25-25,-25 25,25-25,0 0,-25 0,25 0,-25 0,24 0,1 0,-25 0,0 24,0-24,0 0,25 0,-25 25,0-25,25 0,-25 25,0-25,0 0,0-25,25 25,-1 0,-24-25,0 25,25-24,-25-1,0 25,25-25,-25 25,25 0,-25-25,0 25,0-25,25 1,-25 24,0-25,24 25,-24-25,0 0,0 0,25 25,0-24,-25-1,0 0,25 25,-25-25,0 0,0 25,0-24,0 24,25-25,-1 25,-24-25,0 0,0 25,0-25,0 25,0-24,0-1,0 25,0-25,0 25</inkml:trace>
  <inkml:trace contextRef="#ctx0" brushRef="#br0" timeOffset="325240.6026">11783 8285,'24'0,"-24"0,25 0,0 0,25 0,24 25,25-1,0-24,50 25,-25-25,25 0,0 25,-50-25,0 0,-24 0,-26 0,1 0,0 0,-26 0,1 0,0 0,0 0,-25 0,25 0,-25 0,24 0,-24 0,0 0,0 25,0 0,-24 24,24-49,0 25,0-25,0 0,0-25,0 25,0-25,0 1,0 24,0-25,24 25,-24-50,0 25,0 1,0-1,0 0,25 0,-25 0,0 1,0-1,0 25,0-50,0 50,0-25,0 1,0-1,0 25,0-25,0 0,0 0,0 25,0-25,0 1,0-1,0 25,0-25,0 0,0 0,0 25,0 0,0-24,0 24,0 0,0-25,0 25,0-25,0 0,0 25,-25 0,25-25,-24 25,-26 0,25 0,0 0,25 0,-24 0,24 0,-25 0,25 0,0 0,-25 0,0-24,0 24,25 0,-49 0,24-25,-25 0,26 0,-1 25,-50-25,26 25,-26 0,1 0,24 0,1 0,-1 0,25 0,-24 0,-1 0,-24-24,49 24,0 0,0 0,-24 0,24 0,0 0,0 0,0 0,1 0,-26 0,25 0,0 0,25 0,-49 0,24 0,0 0,0 24,25-24,-24 0,-1 0,25 0,-25 0,25 0,-25 0,25 25,-25-25,25 25,0-25,-24 0,24 25,0 0,0-25,0 24,-25-24,25 25,0-25,0 25,0 0,0-25,0 25,0-25,0 24,0 1,0 0,0-25,0 50,0-50,0 24,0 1,0 0,0 0,0 0,0 0,0-25,0 24,0-24,0 25</inkml:trace>
  <inkml:trace contextRef="#ctx0" brushRef="#br0" timeOffset="328183.771">14784 12353,'0'-25,"0"25,-25 0,25 0,-25 0,1 0,-1 0,-50 25,26-25,-1 0,0 0,-24 0,0 0,-1 0,1 0,24 0,25 0,1 0,-1 0,0 0,25 25,-25-25,25 0,-25 0,1 0,24 0,-25 0,25 0,-25 24,25-24,-25 0,0 25,25-25,-24 0,24 0,0 25,-25-25,25 25,0 0,-25-25,25 24,0-24,0 25,0-25,0 25,0 0,0-25,0 25,0-25,0 24,0 1,0-25,0 25,0-25,0 25,0-25,0 25,0-1,0 1,0-25,0 50,0-25,0-1,0-24,0 25,0-25,0 25,25-25,-25 0,25 0,-25 25,0-25,24 0,1 0,-25 25,25-25,0 0,0 0,-1 0,1 24,25 1,-25-25,-1 0,26 0,-25 0,-25 0,49 0,-49 0,50 0,-25 0,0 0,24 0,26 0,-1 0,-24 0,-1 0,1 0,24 0,-24 0,24 0,1 0,-1 0,1 0,-26 0,1 0,-1 0,1 0,-25 0,0 0,-25 0,24 0,-24 0,25 0,-25 0,0 0,0-49,0-1,0 0,0 1,0-1,0-24,0-1,0 26,0-1,0 1,-25-26,25 50,0 25,0-24,-24 24,24 0,-50 0,0 0,1 0,-26 0,-24 0,-25-25,25 25,25 0,-1 0,26 0,24 0,-25 0,50 0,-25 0,25 0</inkml:trace>
  <inkml:trace contextRef="#ctx0" brushRef="#br0" timeOffset="675581.6411">13196 15131,'0'0,"-24"0,24 0,0 0,0 49,0 1,0 0,0 24,0-24,0 24,0 1,0-1,0-24,0-1,0 1,0-1,0-24,0 0,0 0</inkml:trace>
  <inkml:trace contextRef="#ctx0" brushRef="#br0" timeOffset="676669.7032">13147 15180,'0'0,"-25"0,-25 50,26-25,-26 24,50 1,-50-25,50 25,-49-26,24 26,25-50,-25 25,25-25,0 0,0-25</inkml:trace>
  <inkml:trace contextRef="#ctx0" brushRef="#br0" timeOffset="677453.7481">13147 15156,'0'0,"25"0,-25 0,24 0,26 49,0-24,-1 25,1-26,24 26,-24-25,0-25,-1 25,1 24,-25-49,-1 25,1 0,0-25,-25 25,25-25</inkml:trace>
  <inkml:trace contextRef="#ctx0" brushRef="#br0" timeOffset="684333.1416">10865 13271,'0'0,"0"0,-25 0,0 24,-24 1,-1 0,0 25,1-26,24 1,-49 25,49-25,-25 24,-24 1,24-25,25 24,-49-24,24 25,1-26,24 26,0-25,-25 0,50-25,-24 24</inkml:trace>
  <inkml:trace contextRef="#ctx0" brushRef="#br0" timeOffset="685316.1978">9972 13370,'25'0,"24"25,1-1,-1 26,51-25,-51 49,1-49,49 25,-49-1,-1-24,1 25,0-26,-26 1,26 0,-50 0,50-25,-50 25,49-1,-24-24,0 50,24-25,1 0,0 24,-1-49,-24 25,25 0,-26-25,1 25</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15T07:00:31.196"/>
    </inkml:context>
    <inkml:brush xml:id="br0">
      <inkml:brushProperty name="width" value="0.05292" units="cm"/>
      <inkml:brushProperty name="height" value="0.05292" units="cm"/>
      <inkml:brushProperty name="color" value="#FF0000"/>
    </inkml:brush>
  </inkml:definitions>
  <inkml:trace contextRef="#ctx0" brushRef="#br0">14015 10269,'0'0,"0"0,0 25,0-25,0 25,0 0,0-25,0 24,0-24,18 25,-18 0,0-25,0 25,0-25,0 25,0-25,0 24,19 1,-19-25,0 25,0-25,0 25,0-25,0 25,0-25,0 24,0-24,0 25,0-25,0 25</inkml:trace>
  <inkml:trace contextRef="#ctx0" brushRef="#br0" timeOffset="2983.1705">14275 10294,'0'-25,"0"25,0 0,0 0,-19 0,1 0,18 0,0 0,-19 0,19 25,0-25,0 0,-18 25,18-25,0 25,0-1,0-24,0 25,0-25,0 25,0 0,0-25,0 25,0-25,0 24,0-24,0 0,18 0,-18 0,19 0,-1-24,-18 24,0-25,19 25,-19 0,0-25,19 25,-19-25,19 25,-19 0,0 0,18 0,-18 0,0-25,0 25,0 0,0 25,0-25,0 25,0 0,0-25,0 25,0-25,0 24,0-24,0 25,0 0,0-25,0 25,0-25,0 25,19-1,-19-24,0 25,0-25,0 0,0 0</inkml:trace>
  <inkml:trace contextRef="#ctx0" brushRef="#br0" timeOffset="4535.2592">14480 10220,'0'0,"0"0,0 24,0-24,0 25,0-25,19 25,-19 0,0-25,0 25,0-1,0 1,0-25,0 25,0-25,0 25,18-25,-18 0,19 0,-19 0,18 0,1 0,-19 0,19 0,-19 0,18 0,0 0,-18 0,0 0,0 0,0 0,0 25,0-1,0-24,0 0,0 25,0-25,0 0,-18 0,18 25,0-25,-18 0,18 25,0-25,-19 0,0 0,19 0,0 0,-18 0,18 0,-19 0</inkml:trace>
  <inkml:trace contextRef="#ctx0" brushRef="#br0" timeOffset="5648.3231">14499 10244,'0'0,"18"0,-18 0,19 0,-19 0,18 0,1 0,-19 0,19 0,-19 0,18 0,0 0,-18 0,19 0,-19-24</inkml:trace>
  <inkml:trace contextRef="#ctx0" brushRef="#br0" timeOffset="7622.4355">14647 9922,'0'0,"0"0,0 0,0 25,0-1,0-24,0 25,0-25,0 25,0 0,0-25,0 25,0-25,0 25,0-25,0 0,19 0,-19 0,19 0,-1 0,-18 0,0 0,19 0,-19-25,0 25,0 0,18 0,-18-25,0 0,0 25,0-25,0 25,0-25,0 1,0 24,0 0,-18-25,18 25,-19 0,1 0,18 0,-19 0,19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15T07:02:00.447"/>
    </inkml:context>
    <inkml:brush xml:id="br0">
      <inkml:brushProperty name="width" value="0.05292" units="cm"/>
      <inkml:brushProperty name="height" value="0.05292" units="cm"/>
      <inkml:brushProperty name="color" value="#FF0000"/>
    </inkml:brush>
  </inkml:definitions>
  <inkml:trace contextRef="#ctx0" brushRef="#br0">8967 12005,'-19'0,"19"0,0 0,-19 0,19 0,0 0,-18 25,18 0,0-25,-19 0,19 25,-18-25,18 25,0-1,0-24,0 25,0-25,-19 0,19 25,0-25,0 25,0 0,0-25,0 25,0-25,0 24,0 1,0-25,0 25,0-25,0 25,0-25,0 25,0-1,0-24,0 0,0 0,19 0,-1 0,-18 0,19 0,-19 0,18 0,1 0,-19 0,19 0,-19 0,0-24,0 24,0-25,0 25,0-25,0 25,0-25,0 0,0 25,0 0,0-24,0 24,-19 0,19 0,-19 0,19 0,-18 0,18 0,-19 0,1 0,18-25,0 25,-19 0</inkml:trace>
  <inkml:trace contextRef="#ctx0" brushRef="#br0" timeOffset="1968.1121">9153 12080,'0'0,"0"0,0 0,-19 0,19 0,0 0,-18 0,18 25,-19-25,19 24,0-24,0 0,-19 0,19 25,0-25,0 0,-18 0,18 25,-19-25,19 25,0-25,0 25,-18-25,18 25,0-25,0 24,0 1,-19-25,19 25,0-25,0 25,0-25,0 25,0-1,0-24,0 25,0-25,0 25,0 0,0-25,0 0,0 0,19 0,-19 0,0 25,18-25,1 0,-19 0,18 0,-18 0,19 0,0 0,-19 0,18 0,-18 0,0 0,0-25,19 0,-19 25,0-25,0 25,0-25,0 1,0 24,0 0,0-25,0 25,0 0,-19-25,19 25,-18 0,-1 0,19 0,0 0,-19 0,19 0,-18 0,-1 0</inkml:trace>
  <inkml:trace contextRef="#ctx0" brushRef="#br0" timeOffset="3496.1999">9339 11857,'0'0,"0"0,0 0,-19 0,19 0,0 0,-18 0,18 0,-19 0,19 24,0-24,0 0,0 25,-19-25,19 25,0-25,0 0,0 25,0-25,0 25,0-1,0-24,0 25,0-25,0 25,0-25,0 25,0-25,0 0,0 0,19 0,0 0,-19 0,18 0,-18 0,19 0,-19 0,0 0,19-25,-19 25,0-25,18 25,-18 0,0-25,0 1,0 24,0-25,0 25,0 0,0-25,-18 25</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15T07:02:41.926"/>
    </inkml:context>
    <inkml:brush xml:id="br0">
      <inkml:brushProperty name="width" value="0.05292" units="cm"/>
      <inkml:brushProperty name="height" value="0.05292" units="cm"/>
      <inkml:brushProperty name="color" value="#FF0000"/>
    </inkml:brush>
  </inkml:definitions>
  <inkml:trace contextRef="#ctx0" brushRef="#br0">9414 7640,'-19'0,"0"0,19 0,0 0,-19 0,19 0,0 0,0 0,-18 0,18 25,-18-25,18 24,0-24,0 25,-19-25,19 0,0 25,0 0,0-25,0 0,0 25,0-25,0 24,0-24,0 25,0-25,0 0,0 0,19 25,-1-25,-18 0,18 0,-18 0,0-25,19 25,-19-25,19 25,-19 0,0 0,19-24,-19 24,0 0,18 0,-18-25,0 25,0-25,18 25,-18-25,0 25,0-25,0 25,0 0,0 25,0-25,0 25,0 0,0-25,0 25,0-25,0 24,0-24,0 25,0 0,0-25,0 25,0-25,19 0,-19 25,0-1,0-24,0 25,0-25,0 25,0-25,0 25,0-25,0 25,0-25</inkml:trace>
  <inkml:trace contextRef="#ctx0" brushRef="#br0" timeOffset="2454.1403">9729 7516,'0'0,"0"0,-19 0,19 0,-18 0,18 0,-18 0,18 25,0-25,0 0,-19 0,19 24,-19-24,19 25,-19-25,19 25,0-25,0 0,0 25,-18-25,18 25,0-25,0 24,0 1,0-25,0 25,0-25,0 0,18 0,1 0,-19 0,19 0,-19 0,19 0,-19 0,18 0,-18 0,0 0,0-25,18 25,-18-25,0 25,0 0,19 0,-19-24,0 24,19 0,-19-25,18 25,-18 0,0-25,0 0,0 25,0-25,0 25,0 0,0 25,0 0,0-25,0 25,0-25,0 25,0-25,0 24,0 1,0-25,0 25,0-25,0 25,0 0,0-25,0 24,19-24,-19 25,0-25,0 25,0 0,0-25,0 25,0-25,0 0</inkml:trace>
  <inkml:trace contextRef="#ctx0" brushRef="#br0" timeOffset="4654.2662">9915 7119,'0'0,"0"0,0 0,-18 0,18 0,-19 0,19 25,0-25,-19 0,19 25,0-25,0 0,-18 24,18-24,0 0,0 25,0 0,0-25,-19 0,19 25,0-25,0 25,0-1,0-24,0 25,0-25,0 25,0-25,0 0,0 25,0-25,19 0,-19 25,0-25,18 0,-18 0,19 0,0 0,-19 0,18 0,-18 0,0-25,19 25,-19 0,18-25,-18 25,0-25,0 25,0-25,0 1,0 24,0-25,0 25,0-25,0 0,0 25,0-25,0 25,-18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05T04:33:23.140"/>
    </inkml:context>
    <inkml:brush xml:id="br0">
      <inkml:brushProperty name="width" value="0.05292" units="cm"/>
      <inkml:brushProperty name="height" value="0.05292" units="cm"/>
      <inkml:brushProperty name="color" value="#FF0000"/>
    </inkml:brush>
  </inkml:definitions>
  <inkml:trace contextRef="#ctx0" brushRef="#br0">4391 3994,'25'0,"-25"24,0 1,0-25,0 25,0 25,0-1,0 1,0-1,0 1,0 49,0-49,0 24,0 1,0-1,0 0,0 26,0-26,0 25,0-24,0-1,0 1,0-1,0 25,0-24,0-26,0 1,0 24,0-24,0 24,0-24,0 49,0-24,0-1,0-24,0 24,0-24,0 24,0 0,0 1,0-1,0 1,-25 24,25 0,0-24,0-1,0-24,0-1,0 26,0-51,0 26,0 24,0-24,0 24,0 1,0-26,0 26,0-1,0 1,0-1,0-24,0 24,0-24,0 24,0 1,0-26,0 26,0-1,0-24,0 24,0-24,0 49,0-50,0 1,0 0,0-26,0 51,0-26,0 1,0-25,0 25,0-1,0-24,0 0,0 24,0-24,0 0,0 0,0-25,0 0,0-25</inkml:trace>
  <inkml:trace contextRef="#ctx0" brushRef="#br0" timeOffset="4502.2573">4391 4068,'0'0,"0"0,49 25,26-25,-1 0,1 0,49 25,-50-25,25 0,-24 0,-1 0,1 0,-1 0,0 0,1 0,-1 0,-24 0,24 0,1 0,-1 0,0 24,-24-24,24 0,1 0,-1 0,1 0,-1 0,1 0,24 0,-25 0,25 0,1 0,-1 0,-25 0,25 0,-24 0,-1 0,26 0,-1 0,-50 0,26 0,-26 0,26 0,-1 0,1 0,-26 0,26 0,24 25,-25-25,1 0,24 0,-25 25,50 0,-24-25,-1 0,0 25,25-25,0 0,-25 0,0 0,-24 0,-26 0,1 0,0 0,-1 0,26 0,-26 0,1 0,0 0,-1 0,26 0,-26 0,1 0,-1 0,26 0,-26 0,26 0,-1 0,1 0,-26 0,1 0,0 0,-1 0,-24 0,-25 0,25 0,0 0,-25 0,24 0,-24 0,25 0,0 0,0 0,0 0,-1 0,-24 0,0 0,0 0,25 24,-25 1,0 0,0 25,25-1,-25 1,0 24,0-24,0 24,0 25,0-24,0-1,0 1,0 24,0-25,0 1,0-1,0 1,0 24,0 0,0-25,0 26,0-26,0 1,0-1,0 0,0 1,0 24,-25 50,25-25,0 0,0-25,0 25,0 0,0-25,0 1,0-1,0 0,0 25,0-25,0 0,0 50,0-50,0-24,0-1,0 1,0-1,0 1,0-1,0 0,0 1,0-1,0 1,0-26,0 26,0-26,0 26,0-1,0-24,0 24,0-24,0 24,0-24,0-1,0 1,0 0,0-26,0 1,0 0,0 0,0 0,25-1,-25 1,0 25,0-25,0-1,0 1,0 0,0-25,0 25,0-25,0 25,0-25,0 24,0 1,0-25,0 25,0-25,0 25,0 0,0-25,0 24,0-24,0 25,0-25,0 0,-50 0,1 0,-26 0,-24-25,-50 1,-24-26,-26 0,75 26,-25-1,50 0,-25 0,25 25,24-25,1 1,24 24,1-25,-1 25,-24 0,-25-25,24 25,1 0,-25 0,-1-25,-24 0,25 25,0 0,-25-24,25 24,-1-25,-24 25,50 0,-25 0,-25 0,0 0,49 0,-24 0,25 0,-26 0,1 0,0 0,-50 0,25 0,-25 0,1 0,48 0,-24 0,0 0,25 0,0 0,0 0,24 0,1 0,-1 0,26 0,-1 0,1 0,24 0,-25 0,50 0,-25 0,25 0,-24 0,-1 0,0 0,0-25,-25 25,26 0,-1 0,-25-25,25 25,-24-25,-1 25,25 0,25 0,-24 0,-1 0,0 0,-25 0,1-24,-26 24,26-25,-1 25,25 0,1 0,24-25</inkml:trace>
  <inkml:trace contextRef="#ctx0" brushRef="#br0" timeOffset="48131.7528">10666 4242,'0'0,"25"0,-25 0,25 0,0 0,0 0,49 0,-24 0,-1 0,1 0,24 0,-24 0,49 24,-25-24,-24 25,25-25,-26 0,1 0,24 0,-24 0,-1 25,1-25,0 25,24-25,-24 25,-1-25,1 0,-1 0,-24 0,0 0,25 0,-1 0,1 0,-1 0,26 0,-1 24,1-24,-1 25,1 0,-1-25,-24 0,-1 25,26-25,-26 25,26-1,-1-24,0 0,1 25,-1-25,1 0,-1 0,1 0,-26 25,1-25,-1 0,1 0,49 0,-24 0,-1 0,0 0,26 25,-26-25,0 0,1 0,-26 25,26-25,-25 0,-26 0,26 0,24 0,-24 0,0 0,24 0,-24 0,-1 0,26 0,-26 0,1 0,-1 0,26 0,-26 0,26 0,-1 0,-24 0,-1 0,1 0,0 0,24 0,-49 0,0 0,0 0,24 0,-24 0,0 0,24 0,-24 0,0 0,25 0,-50 0,24 0,1 0,0 0,-25 0,25 0,-25 0,49 0,-49 0,25 0,25 0,-1 0,-24 0,25 0,-1 0,-24 0,0 0,25 0,-26 0,1 0,25 0,0 0,-1 0,-24 0,25 0,-50 0,24 0,-24 24,0 1,0-25,0 25,0 0,0 0,25 24,-25-24,25 0,-25-25,0 25,0 0,0-1,0 1,0 0,0 0,0 0,0-1,25 26,-25-25,0 0,0 24,25-24,-25 0,0 24,0-24,24 25,-24-1,0-24,25 25,-25-1,0 1,25 0,-25-1,0-24,0 49,0-24,25 0,-25-1,25 1,-25 24,24-24,-24 0,0-1,0 26,0-26,25 1,-25-1,0-24,0 25,25-1,-25-24,0 25,0-1,0 1,0 0,0-1,0 26,25-26,-25 1,0 0,0-1,0 26,0-26,0 1,0-1,0 1,0 24,0-24,0 0,0-1,0 1,0 24,0-24,0-1,0-24,25 25,-25 24,0-24,0 0,0-1,0-24,0 25,0-26,0 26,0 0,0-1,0-24,0 25,0-1,0 26,0-51,0 26,24 0,-24-26,0 1,0 0,0 25,0-1,0 1,0-1,0-24,0 25,25 0,-25-1,0-24,25 0,-25 24,0-24,25 0,-25 25,0-26,0 1,0 0,0-25,0 50,0-50,25 49,-25-49,0 25,0 0,0 0,0-25,0 24,0-24,0 25,0-25,0 25,0 0,0 0,0-25,0 24,0 1,0-25,0 25,0-25,0 25,0 0,0-25,0 24,0-24,0 25,0-25,0 25,0 0,0-25,0 25,0-25,0 24,0-24,0 25,0 0,0-25,0 25,0-25,0 25,0 0,0-25,0 0,-25 0,0 0,-49 0</inkml:trace>
  <inkml:trace contextRef="#ctx0" brushRef="#br0" timeOffset="51098.9225">10493 10021,'25'0,"-1"0,-24 0,25 0,-25 0,25 0,-25 0,50 0,-26 0,1 0,25 0,-25 0,24 0,-24 0,25 0,-1 0,-24 0,25 0,-1-25,-24 25,0 0,24 0,-49 0,50 0,-25 0,-25 0,49 0,-24 0,0 0,25 0,-25 0,-1 0,-24 0,25 0,0 0,0 0,0 0,-1 0,1 0,25 0,-1 0,1 0,0 0,24 0,0 0,1 0,-26 0,1 0,0 0,-1 0,26 0,-26 0,1 0,-1 0,1 0,25 0,-26 0,1 0,-1 0,26 0,-26 0,51 0,-51 0,26 0,-1 0,-24 0,-1 0,1 0,24 0,-24 0,-1 0,26 0,-25 0,24 0,0 0,1 0,24 25,-49-25,-1 0,1 0,-1 0,1 0,24 0,-24 25,24-25,-24 0,24 0,1 25,24-25,-24 25,-26-25,1 24,-1-24,1 0,-25 0,0 0,24 0,-24 0,25 25,-1-25,26 0,-26 0,1 25,24-25,-24 25,-1-25,26 0,-26 0,1 0,-25 0,25 0,-26 0,1 0,25 0,-25 0,-1 0,26 0,-25 0,-25 0,49 0,-49 0,25 0,0 0,0 0,24 0,-24 0,0 0,25 0,-26 0,1 0,0 0,25 0,-26 0,1 0,0 0,0 0,0 0,-25 0,24 0,1 0,0 0,0 0,0 0,24 0,-24 0,25 0,-1 0,1 0,-25 0,0 0,-1 0,-24 0,25 0,0 0,-25 0,25 0,-25 0,25 0,-1 0,-24 0,25 0,-25 0,50 0,-50 0,25 0,-1 0,1 0,-25 0,25 0,-25 0,25 0,-25 0,25 0,-1 0,-24 0,25 0</inkml:trace>
  <inkml:trace contextRef="#ctx0" brushRef="#br0" timeOffset="57744.3028">4912 5060,'0'0,"0"-25,0 1,24 24,1 0,-25-25,25 25,-25 0,25 0,0-25,-25 25,25 0,-1 0,1 0,0 0,-25 0,25 0,0 0,-1 0,1 0,0 0,-25 0,0 0,25 0,-25 25,0-25,0 25,0-1,0-24,0 25,0-25,0 25,0 0,0-25,0 25,0-25,0 24,-25 1,0 0,25-25,-49 25,49 0,-25-25,0 24,0-24,-24 25,49 0,-25-25,25 0,-25 0,0 0,25 25,-25-25,25 0,0 25,0-1,0-24,0 0,0 0,25 0,0 0,25 0,-1 0,1 0,-1 0,-24 0,25 0,-50 0,25 0,-1 0,-24 0,25 0,-25 0,25 0,-25 25</inkml:trace>
  <inkml:trace contextRef="#ctx0" brushRef="#br0" timeOffset="60176.4418">5705 5060,'-24'0,"24"0,-25 0,0 0,25 0,-25 0,25 0,-25 0,25 0,0 25,-24 0,24-25,-25 0,25 25,0-25,0 0,0 24,0-24,0 25,0 0,-25-25,25 0,0 25,0-25,0 25,0-1,0-24,0 25,0-25,0 25,0-25,0 25,0 0,0-25,0 0,25 0,0 24,-25-24,24 0,-24 25,50 0,-50-25,25 0,-25 0,25 25,-1-25,-24 0,25 0,-25 25,0-25,25 0,-25 0,25 0,0 0,-25 0,24 0,-24 0,25 0,-25 0,25 0,0 0,-25 0,0-25,0 25,0 0,0-25,0 0,0 25,0-25,0 25,0-24,0-1,0 25,0-25,0 25,0-25,0 25,0-25,0 1,0 24,0-25,0 25,0-25,0 0,-25 25,25 0,0 0,-25-25,25 25,-25 0,25-24,-24 24,-1 0,25 0,-25 0,25 0</inkml:trace>
  <inkml:trace contextRef="#ctx0" brushRef="#br0" timeOffset="61560.5206">6301 5407,'0'0,"0"0,25 0,-25 0,24 0,-24 0,25 0,-25 0,25 0,0 0,-25 0,25 0,-25 0,24 0,1 0,-25 0,25 0,-25 25,25-25,0 0,24 25,-24 0,0-25,24 25,-49-25</inkml:trace>
  <inkml:trace contextRef="#ctx0" brushRef="#br0" timeOffset="63474.6304">7094 5283,'0'0,"0"-24,0-1,0 25,0-25,0 25,0-25,25 25,0-25,-25 25,25 0,-25 0,25 0,-25-24,25 24,-1 0,-24 0,25 0,-25 0,25 0,0 0,-25 0,25 0,-25 0,24 0,-24 0,0 0,0 24,0 1,0-25,0 25,0-25,0 50,25-26,-25 1,0 0,0 0,0 0,0-1,0 1,0-25,0 25,0-25,0 25,0-25,0 25,0-25,-25 24,25-24,-24 0,24 25,-25-25,25 0,-25 25,25 0,0-25,-25 25,25-25,0 24,0-24,0 0,0 0,0 0,25 0,0 0,-25 0,25 0,-25 0,49 0,-49 0,25 0,-25 0,25 0,0 0,-25 0,24 0,-24 0,25 0,-25 0,25 0,0 0,-25-24</inkml:trace>
  <inkml:trace contextRef="#ctx0" brushRef="#br0" timeOffset="64976.7165">7789 5184,'0'0,"0"0,0 25,-25 25,25-26,-25 26,1-25,24 0,-25 24,25-24,-25 25,25-26,0-24,0 25,-25 0,0 25,25-50,0 0,25 0,-25 0,25 0,-25 0,25 0,24 0,-24 0,25 0,-1 0,-24 0,0 0,0 0,-25 0,25 0,-1 0,-24 0,25 0,-25 0,25 0,-25 0,0 0</inkml:trace>
  <inkml:trace contextRef="#ctx0" brushRef="#br0" timeOffset="66000.7751">7987 5507,'0'0,"0"0,0 24,0-24,0 25,0 0,0 0,0-25,0 25,0-25,0 49,0-49,0 25,0-25,0 25,0 0,0-25,0 24,0-24,-24 25,24-25,0 25,0 0,0-25,0 25</inkml:trace>
  <inkml:trace contextRef="#ctx0" brushRef="#br0" timeOffset="69952.0011">5110 6325,'25'0,"-25"0,0 0,25 0,-25 0,25 0,-1 0,-24-25,25 1,-25 24,25-25,-25 25,25 0,0 0,-25 0,24 0,-24 0,25 0,0 0,-25 0,0 0,0 0,0 25,0-1,0-24,0 25,0 0,0 0,0-25,0 25,0-25,-25 24,25 1,-25 0,25-25,0 25,-24 0,-1-25,25 24,0-24,0 50,0-50,-25 25,25-25,0 25,0-25,0 49,0-49,0 25,0 0,-25 0,25-25,0 24,0-24,0 25,0-25,0 0,0 0,25 0,-25 0,25 0,0 0,-1 0,1 0,0 0,0 0,0 0,-1 0,1 0,0 0</inkml:trace>
  <inkml:trace contextRef="#ctx0" brushRef="#br0" timeOffset="71863.1104">5829 6300,'0'0,"0"0,-24 0,24 0,-25 0,25 0,-25 0,0 0,25 0,-25 0,25 0,0 0,0 0,-24 25,24-25,0 25,0 0,0 0,0-1,0 1,0 0,0 0,0-25,0 25,0-25,0 0,24 0,-24 0,25 0,0 0,-25 0,25 0,-25 0,49 0,-24 0,0 0,25 24,-50 1,24-25,-24 25,0-25,0 0,0 25,0 0,25-25,-25 24,0-24,0 25,0-25,0 25,0 0,0-25,0 25,0-25,0 24,0 1,0-25,0 25,0-25,-25 25,25-25,-24 25,-1-25,25 25,0-25,-25 0,25 0,-25 0,25 0,-25 0,1 0,24 0,-25 0,25 0</inkml:trace>
  <inkml:trace contextRef="#ctx0" brushRef="#br0" timeOffset="72847.1667">6276 6697,'25'0,"0"0,-25 0,24 0,1 0,0 0,25 0,-1 0,1 0,24 0,1 0,-1 0,-24 0,24 0</inkml:trace>
  <inkml:trace contextRef="#ctx0" brushRef="#br0" timeOffset="74439.2577">7491 6648,'0'-25,"0"25,0-25,0 25,0-25,0 25,0-25,0 1,0 24,0-25,0 25,0-25,25 0,-25 25,50-25,-50 25,25-24,-25 24,24 0,1 0,-25 0,25 0,-25 0,25 0,0 0,-25 0,0 0,0 24,0-24,24 50,-24-25,0 0,0 24,0-24,0 0,0 24,0 1,0-25,0 0,0-1,0 1,0-25,-24 25,-1-25,25 25,-25-25,0 0,0 0,1 25,24 0,-25-25,0 0,25 24,-25-24,25 0,0 0,0 25,-25 0,25-25,-24 25,24-25,0 25,0-25,24 0,1 0,25 0,-1 0,1 0,24 0,-49 0,0 0,25 0,-26 0,1 0</inkml:trace>
  <inkml:trace contextRef="#ctx0" brushRef="#br0" timeOffset="76297.364">8459 6499,'0'0,"-25"0,0 0,25 0,0 0,-25 0,25 0,-24 0,24 0,-25-25,0 25,25 0,-25 0,25 0,-25 0,1 0,24 0,-25 0,25 0,-25 0,25 0,-25 0,0 0,25 0,-25 0,25 0,-24 0,-1 25,25 0,-25-25,25 24,0-24,-25 50,0-50,25 50,0-50,0 24,0-24,0 25,0-25,0 0,25 0,-25 0,25 0,0 0,0 0,24 0,-24 0,-25 0,50 0,-25 0,-1 0,1-25,0 25,-25-24,25 24,-25-25,25 25,-25 0,0-25,24 0,1 25,-25 0,25 0,-25 0,0 0,0 25,0-25,0 25,0-25,0 49,0-24,0 0,0 0,0 24,0-24,0 25,-25-25,25 0,0 24,0-24,0 0,0 0,0-25,0 24,0-24,0 25,0 0,0-25,0 25,0-25,0 25,-25-25</inkml:trace>
  <inkml:trace contextRef="#ctx0" brushRef="#br0" timeOffset="80639.6121">5061 8086,'24'0,"1"0,-25 0,25 0,-25 0,25 0,0 0,-1 0,26 0,-25 0,0 0,24 0,-24 0,0 0,-25 0,0 0,25 0,-25 0,0 25,0 0,0-25,0 25,0-25,0 25,0 24,0-24,0 0,0 0,0-1,0-24,0 25,0-25,0 25,0 0,-25-25,25 0,-25 0,25 0,-25 0,25 0,0 25,-25-25,25 0,-24 0,-1 0,25 0,-25 0,25 0,-25 0,0 0,25 0,-24 0,24 0,0 24,24-24,1 0,25 0,-25 0,-25 0,24 0,1 0,-25 0,25 0,25 25,-50 0,49-25,-49 0,25 25,-25-25,0 25,25-25,0 24,-25-24,0 25,0-25,24 0,-24 25,0 0,0-25,0 25,0-25,0 24,0-24,0 25,0 0,0-25,0 25,0-25,0 0,-24 0,-1 0,0 25,0-25,0 0,1 0,-1 0,0 0,25 0,-25 0,0 0,25 0,-24 0,24 0,-25 0,25 0,-25 0,0 0,-24 0,-1 0,0 0,1 0,-1 0</inkml:trace>
  <inkml:trace contextRef="#ctx0" brushRef="#br0" timeOffset="82926.7426">5953 8260,'0'-25,"0"0,0 25,0 0,0 0,-24 0,24 0,-25 0,0 0,25 0,-25 0,0 0,1 25,24-25,-25 25,25-25,-25 25,25 0,-25-25,25 24,0-24,0 25,0-25,0 25,0 0,-25-25,25 0,0 25,0-25,0 24,0 1,0-25,0 25,0-25,0 25,0 0,0-1,0 1,0 0,0-25,0 25,0-25,0 25,0-25,0 24,25 1,0-25,-25 0,25 0,-25 0,25 25,-1-25,-24 0,25 0,-25 0,25 0,-25 0,25 0,0 0,-25 0,24 0,-24 0,25 0,0 0,-25 0,25 0,-25 0,0 0,25-25,-25 0,24 25,1-24,-25 24,0-25,0 25,0-25,0 0,0 25,0-25,0 25,0-24,0-1,0 25,0-25,0 0,0 0,0 25,0-24,0-1,0 0,0 25,0-25,0 25,0 0,-25 0,25-25,0 25,0 0,-24 0,24 0,0-24,-25 24,25 0,-25-25,0 25,25 0,0 0,-25 0,25 0,-24 0,-1 0,25 0</inkml:trace>
  <inkml:trace contextRef="#ctx0" brushRef="#br0" timeOffset="84014.8054">6574 8582,'0'0,"0"0,0 0,24 0,1 25,0-25,0 0,0 0,24 0,-24 0,0 0,0 0,-1 0,-24 0,25 0,-25 0,25 0,-25 0,25 0,0 0</inkml:trace>
  <inkml:trace contextRef="#ctx0" brushRef="#br0" timeOffset="86806.9651">7541 8384,'0'-25,"25"25,-25 0,25 0,-1 0,1 0,25 0,-50 0,25 0,-25 0,24 0,1 0,-25 0,25 0,-25 0,25 0,0 0,-25 0,0 0,0 25,0-25,0 25,0 0,0-25,0 24,0-24,0 25,0 0,0-25,0 25,0-25,0 25,0-25,0 24,-25 1,-25-25,25 25,1 0,-26-25,25 0,0 0,1 0,24 0,0 0,24 0,-24 0,25 0,0 0,0 0,0 0,-1 0,1 0,-25 0,25 0,0 25,-25-25,0 24,25-24,-25 25,0-25,0 25,24-25,-24 25,0 0,0-25,0 24,0-24,0 25,0-25,0 25,0-25,0 25,-24-25,24 0,-25 0,0 0,-25 25,26-25,-1 24,-25-24,25 0,1 0,-26 0,50 0</inkml:trace>
  <inkml:trace contextRef="#ctx0" brushRef="#br0" timeOffset="88615.0684">8236 8458,'0'0,"0"0,0 25,0 25,0-25,-25 24,25-24,0 0,0 0,0-25,0 24,0-24,0 25,0 0,0-25,0 25,-25-25,25 25,0-1,0-24,0 25,0 0,0 0,0-25,0 25,0-25,0 0,25 0,0 0,24 0,1 24,49-24,-49 0,24 0,0 0,-24 0,-25 0,24 0,-49 0</inkml:trace>
  <inkml:trace contextRef="#ctx0" brushRef="#br0" timeOffset="89656.1281">8508 8731,'0'0,"0"0,0 0,-24 25,24 0,0 0,0 24,0-24,0 0,-25 0,25-1,0-24,0 25,0-25,-25 25,25 0,0-25,0 25,0-25,0 25,0-25,0 24,-25-24</inkml:trace>
  <inkml:trace contextRef="#ctx0" brushRef="#br0" timeOffset="110101.2971">5209 12477,'-24'0,"24"0,-25 0,25 0,-25 0,25 0,-25 0,0 0,25 0,0 0,0 0,-24 0,24 25,0-1,-25-24,0 25,25-25,0 25,0 0,0-25,0 25,0-25,0 24,0-24,25 0,-25 0,25 0,-25 0,24 0,1 25,-25-25,25 0,-25 0,25 0,-25 0,25 0,-1 0,-24 0,25 0,-25 0,25 0,0 0,-25 0,25 0,-25 0,24 0,-24-25,0 25,0 0,0-24,25 24,-25-25,0 0,0 25,25-25,-25 25,0-25,0 1,0 24,0-25,0 25,25-25,-25 25,0-25,0 0,0 25,0-24,0 24,0-25,0 0,0 25,0-25,0 25,0-25,0 25,0-24,0-1,0 25,0-25,0 25,0-25,0 25,0-25,0 0,0 25,0-24,0 24,0-25,0 0,0 25,0-25,0 25,0-25,0 25,0-24,0-1,0 25,0-25,0 25,0-25,0 0,0 25,0-24,0 24,0-25,0 25,0-25,0 25,0 0,0 25,-25-25,25 0,-25 25,25-25,0 24,0 1,-25-25,25 25,0-25,0 25,0 0,0-25,0 24,-24-24,24 25,0-25,0 25,0 0,-25-25,25 25,0-25,-25 24,25 1,0-25,0 25,0-25,0 25,0-25,0 25,0 0,0-25,0 24,0-24,0 25,0-25,0 25,0 0,0-25,0 25,0-25,0 24,0 1,0-25,0 25,0-25,0 25,0-25,0 25,0-1,0-24,0 25,0-25,0 25,0 0,0-25,0 25,0-25,0 24,0-24,0 50,0-50,0 25,0-25,0 25,0-1,0-24,0 25,0-25,0 25,0 0,0-25,0 25,0-25,0 24,0-24,25 0,-25 0,0 25,25-25,-25 0,24 0,-24 0,25 0,0 0,-25 0,25 0,-25 0,25 0,-1 0,-24 0,25 0,-25 0</inkml:trace>
  <inkml:trace contextRef="#ctx0" brushRef="#br0" timeOffset="111165.3583">5730 12452,'25'0,"-25"-25,25 25,0 0,-25 0,24 0,-24 0,25 0,0 0,-25 0,25 0,-25 0,25 0,-25 0,24 0,1 0</inkml:trace>
  <inkml:trace contextRef="#ctx0" brushRef="#br0" timeOffset="112133.4134">5705 12576,'0'0,"25"0,0 0,-25 0,25 0,-25 0,25 0,-25 0,24 0,1 0,-25 0,25 0,-25 0,25 0,0 0,-25 0,24 0,-24 0,25 0</inkml:trace>
  <inkml:trace contextRef="#ctx0" brushRef="#br0" timeOffset="114477.5474">6623 12303,'0'0,"0"0,0-25,25 25,-25 0,25-24,-25-1,25 25,-1 0,-24-25,0 25,25-25,-25 25,0 0,0-25,25 0,-25 25,0 25,0-25,0 25,0 0,0 0,0 0,0-25,0 24,0 1,0 0,0-25,0 50,0-26,0 1,0-25,0 25,0 25,0-50,0 24,0 1,0-25,0 25</inkml:trace>
  <inkml:trace contextRef="#ctx0" brushRef="#br0" timeOffset="115548.609">6698 12675,'0'0,"0"0,24 0,1 0,-25 0,25 0,-25 0,25 0,-25 0,25 0,-1 0,-24 0,25 0,0 0,0 0,-25 0,25 0,-25 0</inkml:trace>
  <inkml:trace contextRef="#ctx0" brushRef="#br0" timeOffset="121885.9714">5135 13965,'0'-25,"0"25,0-25,25 25,-25 0,25-24,-25 24,49 0,-24 0,0 0,24 0,-24 0,-25 0,25 0,0 0,-25 0,0 0,25 0,-25 0,0 24,24 1,-24-25,0 25,0-25,0 25,0-25,0 25,0-1,0-24,0 25,0-25,-24 0,24 25,-25 0,0-25,25 25,-25-25,25 0,-25 24,25-24,0 0,-24 25,-1-25,25 25,0-25,-25 0,25 25,0-25,0 0,0 0,25 0,0 0,24 0,-49 0,25 0,-25 0,25 0,0 0,-25 25,0-25,24 0,-24 0,0 24,25-24,-25 0,25 0,-25 0,25 0,-25 0,25 0,-25 0,24 0,-24 0,25 0,-25 0,25 0,-25-24</inkml:trace>
  <inkml:trace contextRef="#ctx0" brushRef="#br0" timeOffset="124220.105">10245 12502,'0'-25,"0"25,0 0,-25 0,0 0,0 0,-24-25,49 25,-25 0,0 0,0 0,25 0,-25 0,1 0,24 0,-25 0,25 0,-25 0,0 0,25 0,0 0,-25 25,25-25,0 25,0-25,0 0,0 0,25 0,0 0,25 0,-50 0,24 0,-24 0,25 0,-25 0,25 0,0 0,-25 0,25 0,-25-25,24 25,1-25,-25 25,0-25,25 25,-25 0,0-25,25 25,-25 0</inkml:trace>
  <inkml:trace contextRef="#ctx0" brushRef="#br0" timeOffset="126532.2371">10170 12427,'0'25,"-25"-25,25 0,-24 0,24 0,0 0,-25 0,25 25,-25-25,25 0,0 0,-25 0,25 25,0-25,0 0,-25 24,25 1,0-25,0 0,-24 25,24-25,0 25,-25-25,25 25,0-25,0 24,0-24,0 25,0-25,0 25,0 0,0-25,25 0,-25 0,24 0,-24 25,0-25,25 0,0 24,25-24,-26 25,1-25,25 0,-25 0,-25 0,24 0,1 0,-25 0,25 0,-25 0,0 0,25 0,-25 0,0-25,25 1,-25 24,0-25,0 25,0-25,0 0,0 25,0-25,0 25,0-24,0 24,0-25,0 0,0 25,0-25,0 0,0 1,0 24,0-25,0 25,0-25,0 0,0 25,0-25,0 25,0-24,0 24,0-25,0 0,0 25,0-25,0 0,0 1,0-1,0 25,0-50,0 25,0 0,0-24,0 24,0 0,0-24,0 24,0 25,0-25,0 0,0 25,0-25,0 25,0 0,0 0,0 50,-25-25,25 24,0 1,0 0,0-26,0 1,0 25,0-25,0 0,0 24,0-24,0 0,0 0,0-1,0 1,0-25,0 25,0 0,0 0,0-1,0 1,0-25,0 25,0 0,0 0,0-1,0-24,0 25,0 0,0-25,0 25,0 0,0-1,0 1,0-25,0 25,0 0,0-25,0 25,0-25,0 0,0 24,0-24,25 25,-25-25,25 0,-1 0,-24 0,25 0</inkml:trace>
  <inkml:trace contextRef="#ctx0" brushRef="#br0" timeOffset="127301.2813">9798 13022,'25'0,"-25"0,25 0,-25 0,25 0,-1 0,-24 0,25 0,25 0,-25 0,24 0,1 25,24-25,1 0,-26 0,26 0,-1 25,1-25,-26 0,1 0,-25 0,-1 0,-24 0,0 0</inkml:trace>
  <inkml:trace contextRef="#ctx0" brushRef="#br0" timeOffset="128634.3574">9922 13246,'0'0,"25"0,-25 0,25 0,-25 0,49 0,-24 0,-25-25,25 25,0 0,-25 0,25 0,-25 0,24 0,1 0,-25 0,25 0,-25 0,0 0,0 25,0-25,25 25,-25-1,0-24,0 25,0 25,0-50,0 49,0-49,0 25,0 0,-25 0,25-25,0 25,-25-25,0 0,25 24,-24 1,24-25,-25 0,0 25,25-25,-25 25,25-25,0 0,-25 0,25 25,0-25,0 0,0 0,25 0,-25 0,50 0,-25 0,24 0,1 0,-25 0,-25 0</inkml:trace>
  <inkml:trace contextRef="#ctx0" brushRef="#br0" timeOffset="129330.3971">11187 13171,'0'0,"25"0,-25 0,25 0,0 0,-25 0,24 0,-24 0,25 0,0 0,0 0,25 0,-50 0</inkml:trace>
  <inkml:trace contextRef="#ctx0" brushRef="#br0" timeOffset="130082.4399">11187 13345,'25'0,"0"0,-25 0,25 0,-25 0,49 0,-49 0,25 0,-25 0,25 0,-25 0,25 0,0 0</inkml:trace>
  <inkml:trace contextRef="#ctx0" brushRef="#br0" timeOffset="131722.5339">12155 13072,'0'0,"0"0,-25 0,25 0,-25 0,25 0,-25 0,25 25,0 0,-25-25,25 0,0 24,0-24,-24 25,24-25,0 25,0 0,0-25,0 25,0-25,0 25,0-1,0-24,0 25,0-25,0 25,0-25,0 25,0 0,0-25,0 24,0-24,24 0,-24 0,25 0,-25 0,25 0,-25 0,25 0,0 25,-25-25,24 0,-24 0,25 0,0 0,-25 0,25 0,-25 0,25 0,-25 0,0 0,24 0,-24-25,25 25,-25-24,0-1,0 25,0-25,25 25,-25-25,0 25,0-25,0 1,0 24,0-25,0 25,0-25,0 0,0 25,0-25,0 25,0 0,0-25,-25 25,0 0,25-24,0 24,-24 0,24-25,-25 25,25 0,-25 0,0 0,25 0,-25-25</inkml:trace>
  <inkml:trace contextRef="#ctx0" brushRef="#br0" timeOffset="133050.6101">12626 13345,'0'-25</inkml:trace>
  <inkml:trace contextRef="#ctx0" brushRef="#br0" timeOffset="135050.7243">13122 13146,'0'0,"0"0,-25 0,0 0,1 0,-1 0,0 0,25 0,-25 0,-24 0,49 0,-25 0,0 0,25 0,-25 25,25-25,0 25,0-25,0 25,0-25,0 25,0 0,0-25,0 24,0-24,0 25,0 0,25-25,0 0,-25 0,25 0,-25 0,49 0,-49 0,25 0,0 0,0 0,-1 0,1 0,25 0,-25 25,-1-25,26 25,-25-25,0 24,24 1,-24-25,0 25,-25 0,0-25,0 25,0-25,0 24,0-24,0 25,0 0,0-25,0 0,0 0,-25 25,0-25,0 0,1 0,-1 25,-25-25,25 0,1 0,-26 0,25 0,0 0,25 0</inkml:trace>
  <inkml:trace contextRef="#ctx0" brushRef="#br0" timeOffset="141746.1075">5805 13891,'0'0,"0"0,0 0,0 0,0 24,-25-24,25 25,0-25,0 25,0-25,0 25,0-25,0 25,0-1,0-24,0 25,0-25,0 25,0 0,0-25,0 25,0-25,0 24,0-24,0 25,0 0,0-25,0 0,0 25,0-25,0 0,0 0,25 0,-25 25,24-25,-24 0,0 24,25-24,-25 0,25 0,-25 0,25 0,-25 0,25 0,-25 0,24 0,-24 0,25 0,-25 0,0 0,0-24,0 24,0-25,0 25,0-25,0 0,0 0,0 25,0-49,0 49,0-25,0 25,0-25,0 0,0 25,0-24,0 24,0-25,0 25,-25 0,25-25,0 25,-24 0,24-25,0 25,-25 0,0 0,25 0,-25 0,25 0</inkml:trace>
  <inkml:trace contextRef="#ctx0" brushRef="#br0" timeOffset="143634.2155">6375 14163,'0'0,"25"-24,0 24,0 0,-1 0,26 0,-25 0,0 0,-1 0,1 0,-25 0,25 0,-25 0,25 0,0 0</inkml:trace>
  <inkml:trace contextRef="#ctx0" brushRef="#br0" timeOffset="145155.3023">7392 14139,'0'-25,"0"25,0 0,-25 0,25 0,-24 0,-1 0,25 0,-25 0,25 0,-25 0,0 25,25-25,0 24,0 1,-24-25,24 25,0-25,0 25,0 0,0-25,0 24,0-24,0 25,0-25,0 25,0 0,0-25,0 25,0-25,0 25,0-1,0-24,0 25,0-25,0 25,0-25,0 0,24 0,1 0,-25 0,25 0,-25 0,25 0,-25 0,25 0,-25 0,24 0,-24-25,0 25,0-25,25 1,-25 24,0-25,0 25,0-25,0 0,0 25,25-25,-25 25,0-25,0 25,0-24,0-1,0 25,0-25,0 25,0-25,0 25,0-25,0 25,-25 0</inkml:trace>
  <inkml:trace contextRef="#ctx0" brushRef="#br0" timeOffset="145849.3422">7814 14362</inkml:trace>
  <inkml:trace contextRef="#ctx0" brushRef="#br0" timeOffset="147547.4391">8434 14139,'0'0,"0"0,-25 0,0 0,1 0,-1 0,25 0,-25 0,0 0,25 0,-25 0,25 0,0 0,-24 24,24 1,0-25,0 25,0-25,0 25,0 0,0-25,0 24,0-24,0 25,0-25,0 50,24-50,-24 25,25-25,-25 0,0 0,0 0,25 0,-25 0,25 0,-25 0,25 0,-1 0,-24 0,0 25,0-1,0-24,25 25,-25-25,0 25,0 0,0-25,0 25,0-25,0 24,0-24,0 25,0-25,0 25,0-25,-25 0,1 0,24 25,0-25,-25 0,25 0,-25 0,25 0,-25 0,0 0,25 0,-24 0,24 0,-25 0,0 0</inkml:trace>
  <inkml:trace contextRef="#ctx0" brushRef="#br0" timeOffset="148617.5003">8980 14436,'0'0,"0"-24,0 24,24 0,1 0,0 0,0 0,0 0,24 0,-24 0,-25 0,25 0,0 0,-25 0,24 0</inkml:trace>
  <inkml:trace contextRef="#ctx0" brushRef="#br0" timeOffset="149249.5363">9029 14560,'0'0,"0"0,25 0,0 0,0 0,24 0,1 0,-25 0,-1 0,1 0,0 0,-25 0,25 0</inkml:trace>
  <inkml:trace contextRef="#ctx0" brushRef="#br0" timeOffset="150018.5803">9724 14287,'0'0,"0"0,0 25,0-25,0 25,0 25,0-1,0 1,25 0,-25 24,0-49,0 0,24 24,-24-24,0 0,0-25,0 25,0-25,0 24,0-24</inkml:trace>
  <inkml:trace contextRef="#ctx0" brushRef="#br0" timeOffset="151937.6903">10220 14461,'0'0,"0"-25,0 25,0 0,0-24,0 24,0 0,-25 0,0-25,25 25,-25 0,25 0,-24 0,-1 0,25 0,-25 0,25 0,0 25,-25-25,25 24,0-24,-25 25,25 0,-24-25,24 25,0-25,0 25,0-1,0-24,0 25,0-25,0 25,0-25,0 25,0 0,0-25,0 0,24 0,-24 24,0-24,25 0,-25 0,25 0,-25 0,25 0,0 0,-25-24,24-1,-24 25,0-25,0 25,0-25,0 25,0-25,0 1,25 24,-25 0,0 24,0-24,0 25,0 0,25 0,-25 24,0-24,0 0,0 0,0 0,0-1,0 1,0 0,0-25,0 25,0-25,0 25,0-25,25 24</inkml:trace>
  <inkml:trace contextRef="#ctx0" brushRef="#br0" timeOffset="152521.7238">10319 14560</inkml:trace>
  <inkml:trace contextRef="#ctx0" brushRef="#br0" timeOffset="154297.825">10790 14461,'0'0,"0"0,-24 0,-1 0,0 0,25 0,-25 0,25 0,-25 0,25 0,0 0,-24 0,24 0,0 25,-25-25,25 25,0 0,0-25,0 24,0-24,0 25,0 0,0-25,0 25,0 0,0-1,0-24,0 25,0-25,25 0,-25 0,24 0,-24 0,25 0,-25 0,25 0,0 0,-25 0,0 0,25 25,-25-25,0 25,0 0,0-25,0 24,0-24,0 25,0 0,0-25,0 25,0-25,0 25,0-25,0 24,0 1,0-25,-25 0,0 0,25 0,-25 0,25 25,-25-25,25 0</inkml:trace>
  <inkml:trace contextRef="#ctx0" brushRef="#br0" timeOffset="157402.0029">5284 15106,'0'0,"0"0,0 0,0-25,0 25,0 0,0-25,25 1,-25 24,24 0,-24-25,25 25,0 0,-25 0,0 0,0 0,0 0,0 25,0-1,0-24,0 25,0-25,0 25,0-25,0 25,0 0,0-25,0 24,0-24,-25 25,25 0,0-25,0 25,0-25,0 25,-25-1,25 1,0-25,0 50,0-50,-24 25,24 0,0-1,-25-24,25 25,0-25,0 25,0 0,0-25,0 0,25 0,-25 0,24 0,26 0,-25 0,24 0,-24 0,25 0,-25 0,-1 0</inkml:trace>
  <inkml:trace contextRef="#ctx0" brushRef="#br0" timeOffset="158609.072">5904 15081,'-25'0,"25"0,-25 0,25 25,-25-25,25 25,0-25,-24 49,-1-24,25 0,-25 25,0-26,0 26,25-25,0 0,0-25,0 25,0-25,0 24,0-24,0 0,0 0,25 0,25 0,-1 0,1 0,-25 0,49-24,-49 24,0 0,-25 0</inkml:trace>
  <inkml:trace contextRef="#ctx0" brushRef="#br0" timeOffset="159192.1053">6028 15354,'0'0,"0"0,0 0,0 50,0-25,0-1,0 26,0 24,0-24,0 0,0-1,0 1,0-50,0 25</inkml:trace>
  <inkml:trace contextRef="#ctx0" brushRef="#br0" timeOffset="160448.1772">6425 15429,'0'0,"25"0,-1 0,1 0,0 0,25 0,-1 0,-24 0,0 0,-25 0,25 0,-1 0,-24 0,25 0,-25 0,25 0</inkml:trace>
  <inkml:trace contextRef="#ctx0" brushRef="#br0" timeOffset="161760.2522">6623 15329,'0'0,"0"0,0 25,0-25,0 25,0 0,0 0,0-1,0 1,0 25,0-50,0 25,0-25,0 24,0 1</inkml:trace>
  <inkml:trace contextRef="#ctx0" brushRef="#br0" timeOffset="163384.3451">7665 15379,'0'0,"-25"0,25 0,-25 0,25 0,-24 0,24 0,-25 0,0 0,25 0,-25 0,25 0,0 25,0-25,-25 0,25 25,-24-1,24-24,0 25,0-25,0 25,0-25,0 25,0 0,0-25,0 24,0-24,0 25,0-25,0 25,0 0,0-25,0 25,0-25,0 0,0 24,24 1,-24-25,25 0,-25 0,0 0,25 0,0 0,-25 0,25 0,-25 0,24 0,-24 0,25 0,0 0,-25 0,25 0,-25-25,25 25,-1 0,-24-24,0 24,0-25,0 0,0 25,0-25,0 25,0-25,0 25,0-24,0-1,0 25,0-25,0 25,0-25,0 25,0-25,0 1,0 24,0 0,0 0,-24 0</inkml:trace>
  <inkml:trace contextRef="#ctx0" brushRef="#br0" timeOffset="163920.3758">8037 15577</inkml:trace>
  <inkml:trace contextRef="#ctx0" brushRef="#br0" timeOffset="165338.4566">8533 15478,'-25'0,"1"0,-26 0,25 0,0 0,-24 0,49 0,0 0,0 25,0 0,0-25,0 25,0-1,0 1,0 0,0 0,0 0,0-25,0 0,0 0,25 0,-25 0,24 0,-24 0,25 0,0 0,-25 0,25 0,-25 0,25 0,-25 0,24 0,1 0,-25 0,25 24,-25-24,0 25,0 0,0-25,0 25,0-25,0 25,0-1,0 1,0-25,0 25,0 0,0-25,0 25,0-25,-25 0,0 0,25 0,-24 0,-26 0,25 24,0-24,1 25,-1-25,25 0,-25 0</inkml:trace>
  <inkml:trace contextRef="#ctx0" brushRef="#br0" timeOffset="166312.5126">9153 15751,'0'0,"0"0,0-25,50 25,-25 0,-1 0,26-25,-25 25,0 0,24 0</inkml:trace>
  <inkml:trace contextRef="#ctx0" brushRef="#br0" timeOffset="167096.5573">9178 15925,'0'0,"25"0,0 0,-25 0,24 0,-24 0,50 0,-50 0,25 0,-25 0,50 0,-50 0,24 0,-24-25</inkml:trace>
  <inkml:trace contextRef="#ctx0" brushRef="#br0" timeOffset="169808.7125">9848 15701,'0'-24,"0"24,0-25,0 25,0 0,25-25,-25 0,0 25,0-25,24 25,-24 0,25-24,0 24,-25 0,25 0,-25 0,49 0,-49 0,25 0,0 0,-25 0,0 0,0 0,0 24,0-24,0 25,0 0,25 25,-25-50,0 24,0 1,0 0,0-25,0 25,0-25,0 25,0-1,0-24,-25 0,25 25,-25-25,0 50,-24-50,49 25,-25-1,25-24,-25 25,25-25,-25 0,1 0,24 25,-25-25,25 25,-25-25,0 0,25 0,0 0,0 0,25 0,0 0,24 0,-24 0,25 0,-1 0,-24 0,25 0,-25 0,24 0,-24 0,25 0,-26 0,1 0,0 0</inkml:trace>
  <inkml:trace contextRef="#ctx0" brushRef="#br0" timeOffset="170976.7793">10344 15652,'25'0,"-25"0,0 25,0-25,0 24,0 26,0-25,0 0,0 24,0-49,0 25,0-25,25 0,-25 0,24 0,1 0,-25 0,25 0,-25 0,50 25,-26-25,1 0,0 0</inkml:trace>
  <inkml:trace contextRef="#ctx0" brushRef="#br0" timeOffset="171672.819">10592 15825,'0'0,"0"0,25 25,-25 0,0 0,0 49,0-24,0-1,25 1,-25 24,0-24,24 0,-24-50</inkml:trace>
  <inkml:trace contextRef="#ctx0" brushRef="#br0" timeOffset="172288.8538">10865 15677</inkml:trace>
  <inkml:trace contextRef="#ctx0" brushRef="#br0" timeOffset="174016.9529">11361 15602,'0'0,"0"0,-25 0,25 0,-50 0,50 0,-24 0,-1 0,0 0,25 0,0 25,0 0,0-25,0 25,0-25,0 24,0 1,0 0,0-25,0 25,0-25,0 25,0-25,0 0,25 0,-25 0,25 0,-1 24,1-24,-25 0,25 25,-25-25,0 25,0 0,25-25,-25 25,25-25,-25 24,25-24,-25 25,0 0,0-25,0 25,0-25,0 25,0-1,0-24,0 25,0-25,-25 0,0 0,-25 25,25 0,1-25,-26 0,25 0,0 0,25 0,-24 0,24 0,-25 0</inkml:trace>
  <inkml:trace contextRef="#ctx0" brushRef="#br0" timeOffset="180023.2968">5309 16694,'0'0,"0"0,24 0,-24 0,25 0,-25 0,25 0,-25 0,25 0,0 0,-25 0,24 0,-24 0,25 0,0 0,-25 0,0 0,0 24,0-24,0 25,0-25,0 25,0-25,0 25,0 0,0-25,-25 24,25-24,-25 0,25 25,-24 0,-1-25,25 0,-25 25,25-25,-25 25,25-25,-25 24,1 1,24-25,-25 0,25 25,-25-25,0 0,25 25,-25 0,25-25,0 0,0 0,25 0,25 0,24 0,-24 0,-1 0,1 0,-25 0,0 0,-1 0,-24 0,25 0,-25 0,25 0</inkml:trace>
  <inkml:trace contextRef="#ctx0" brushRef="#br0" timeOffset="181983.4089">5978 16718,'0'0,"0"0,-25 0,1 0,-1 0,0 0,0 0,25 0,-25 0,25 0,-24 0,-1 0,25 0,0 0,0 25,-25-25,25 0,0 25,0-25,0 25,0 0,0-1,0 1,0 0,0-25,0 25,0-25,0 0,0 0,0 0,25 0,0 0,-25 0,24 0,-24 0,25 0,0 0,0 0,0 0,-1 0,-24 0,25 0,-25 0,25 0,-25 25,0-1,0-24,25 25,-25-25,0 25,0 0,0-25,0 25,0-25,0 24,0-24,0 25,-25 0,25-25,-25 0,25 0,-25 0,1 0,24 25,-25-25,25 0,-25 0,25 0,-25 0,0 0,25 0,-24 0,24 0</inkml:trace>
  <inkml:trace contextRef="#ctx0" brushRef="#br0" timeOffset="183007.4673">6177 17066,'25'0,"-1"0,-24 0,25 0,-25 0,25 0,-25 0,50 0,-50 0,24 0,-24 0,25 0,0 0,-25 0,25 0,-25 0,25 0</inkml:trace>
  <inkml:trace contextRef="#ctx0" brushRef="#br0" timeOffset="185127.5884">7119 16842,'-25'0,"25"0,-24 0,-1 0,25 0,-25 0,25 0,-25 0,25 0,0 0,-25 0,25 25,-24-25,24 25,0-25,0 25,-25 0,25-25,0 24,0-24,0 25,0-25,0 25,0 0,0-25,0 25,0-25,0 24,0 1,0 0,0-25,0 25,0 0,25-25,-1 0,-24 0,25 0,-25 0,25 0,-25 0,25 0,0 0,-25 0,24 0,-24 0,25 0,0 0,-25 0,25 0,-25 0,0-25,25 25,-25 0,0-25,0 25,0-25,0 0,25 25,-25 0,0-24,0 24,0-25,24 25,-24-25,0 0,0 25,0-25,0 25,0-24,0-1,0 25,0-25,0 25,-24 0,24 0,-25 0,25 0</inkml:trace>
  <inkml:trace contextRef="#ctx0" brushRef="#br0" timeOffset="186039.6409">7541 17090</inkml:trace>
  <inkml:trace contextRef="#ctx0" brushRef="#br0" timeOffset="187751.7388">8211 16917,'0'0,"-25"0,25 0,-25 0,25 0,-50 0,26 0,-1 0,0 0,-25 0,26 0,-1 0,25 0,0 0,-25 0,25 0,0 25,0-25,0 24,0-24,0 25,0-25,0 25,0 0,0-25,0 0,0 0,0 0,25 0,-25 0,25 0,-1 0,-24 0,25 0,0 0,0 0,-25 0,25 0,-25 25,24-25,1 0,-25 0,0 0,25 24,-25-24,0 25,25-25,-25 25,0-25,0 25,0-25,0 25,0-1,0-24,0 25,0-25,0 25,0 0,0-25,0 25,0-25,-25 0,0 0,-24 24,24-24,0 25,-25-25,26 0,-1 0,0 0,25 0,-25 0,0 0,25 0,-24 0,24 0,-25 0</inkml:trace>
  <inkml:trace contextRef="#ctx0" brushRef="#br0" timeOffset="188807.7992">8707 17115,'0'0,"0"0,0 0,25 0,-1 0,1 0,50 0,-26 0,-24 0,0 0,0 0,-1 0,-24 0</inkml:trace>
  <inkml:trace contextRef="#ctx0" brushRef="#br0" timeOffset="189551.8415">8657 17239,'0'0,"25"0,-25 0,25 0,0 0,-25 0,24 0,1 0,0 0,0 0,0 0,-1 0,-24 0,25 0,-25 0,25 0</inkml:trace>
  <inkml:trace contextRef="#ctx0" brushRef="#br0" timeOffset="192269.9973">9153 17090,'0'-24,"0"24,0 0,0-25,25 25,0-25,-25 0,25 25,-1 0,1 0,0-25,0 25,25-24,-26 24,1 0,25 0,-25 0,-1 0,26 0,-50 0,25 0,-25 0,0 0,0 24,0-24,0 25,0-25,0 25,0 0,0-25,0 25,0-25,0 24,0-24,0 25,-50 0,25-25,-24 25,24 0,0-25,-24 0,24 24,0 1,0-25,0 25,25 0,-25-25,25 0,0 25,0-25,0 0,25 0,0 0,25 0,24 0,1 0,-26 24,26-24,-26 0,26 25,-26-25,-24 0,0 0,0 0,-1 0</inkml:trace>
  <inkml:trace contextRef="#ctx0" brushRef="#br0" timeOffset="193719.0799">9997 17090,'0'0,"0"0,0 0,0 50,0-25,0 0,0-1,0 1,0 0,0 0,0-25,0 25,0-1,0-24,24 0,-24 0,50 0,-25 0,0 0,24 0,-24 0,-25 0,25 0,-25 0,0-24,0 24,0-25,0 25</inkml:trace>
  <inkml:trace contextRef="#ctx0" brushRef="#br0" timeOffset="194166.1057">10220 17264,'0'0,"0"0,0 0,0 25,0-25,0 25,0-1,0-24,0 25,0-25,0 25,0 0,0-25,0 25,0-25,0 24,0-24,0 25,0 0</inkml:trace>
  <inkml:trace contextRef="#ctx0" brushRef="#br0" timeOffset="194831.1438">10642 17338</inkml:trace>
  <inkml:trace contextRef="#ctx0" brushRef="#br0" timeOffset="196214.2229">11138 17190,'0'0,"0"0,-25 0,0 0,25 0,-25 0,25 0,-25 0,25 0,0 0,0 24,-24 1,24 25,0-25,0-1,0 1,0 0,0 0,0-25,0 25,0-25,0 0,24 0,-24 0,25 0,-25 0,25 0,0 0,-25 0,25 0,-25 0,24 0,-24 0,25 0,0 24,0 1,0 0,-1 0,-24-25,25 25,-25-25,0 25,0-25,0 24,0 1,0-25,0 0,0 0,-25 25,25-25,-49 0,24 25,0 0,-24-25,24 0,0 0</inkml:trace>
  <inkml:trace contextRef="#ctx0" brushRef="#br0" timeOffset="200150.448">5358 17934,'-25'0,"25"0,0 0,0 0,0-25,0 25,0-25,25 25,0-25,25 25,-26-24,1 24,0 0,-25 0,50 0,-50 0,24 0,-24 0,25 0,-25 0,0 24,0-24,0 25,0-25,0 25,0 0,0-25,0 25,0-25,0 24,0-24,0 25,0 0,0-25,0 25,0-25,0 25,-25-1,25-24,-24 0,24 25,-25-25,25 0,-25 0,25 25,0-25,-25 0,0 25,25 0,0-25,0 24,0-24,0 25,0-25,25 0,-25 0,25 0,-25-25,0 25,25 0,0 0,-1-24,1 24,25-25,-25 25,-25 0,24 0,1 0,-25 0,25 0,-25 0,25 0,0 0,-25 0</inkml:trace>
  <inkml:trace contextRef="#ctx0" brushRef="#br0" timeOffset="201687.5359">5978 17835,'0'0,"0"-25,0 25,0 0,0-25,0 25,-25 0,25 0,-24-25,24 25,0-25,-25 25,25 0,-25 0,0 0,25 0,-25 0,25 0,-24 0,24 25,-25-25,25 0,0 0,0 25,-25-25,25 25,0-25,0 25,0-1,0-24,0 25,0-25,0 0,0 25,0-25,25 25,0-25,-1 0,-24 0,25 0,0 0,-25 0,25 0,-25 0,25 0,-25-25,0 25,0 0,0-25,24 25,-24 0,25 0,-25 0,0 25,0 0,0 0,0-1,0 1,0 25,25-25,-25-1,0 26,0-25,0 0,25-1,-25 1,0-25,0-25</inkml:trace>
  <inkml:trace contextRef="#ctx0" brushRef="#br0" timeOffset="202791.5989">6524 18033,'0'0,"0"0,50 0,-26 0,1 0,0 0,0 0,0 0,24 0,-49 0,50 0,-50 0,25 0,24 0,-24 0,0 0,24 0,-49 0,-49 0,-1 0</inkml:trace>
  <inkml:trace contextRef="#ctx0" brushRef="#br0" timeOffset="204006.6686">6722 17909,'0'0,"25"0,-25 25,0-25,0 25,0-1,0-24,0 25,0-25,0 50,0-50,0 25,0-25,0 24,0 1,0-25,0 25,25-25,-25 25,0-25,0 25,0-25</inkml:trace>
  <inkml:trace contextRef="#ctx0" brushRef="#br0" timeOffset="205669.7637">7442 17959,'0'0,"0"0,0 24,0-24,0 25,0-25,0 25,0 0,0-25,0 25,0-25,0 24,0 1,0-25,0 25,0-25,0 50,0-50,0 24,0-24,0 25,0-25,0 25,0 0,0-25,0 25,0-25,25 24,-1-24,-24 25,25-25,0 0,0 0,-25 0,25 0,-25 0,24 0,-24 0,25 0,0 0,-25-25,25 25,-25 0,0-24,0 24,0-25,0 0,0 25,0-25,0 25,0-25,0 25,0-24,0-1,0 25,0-25,0 25,0-25,0 0,0 25,0-24,0 24,0-25,0 25,0-25,0 25,0-25,-25 25,0 0,25 0,-25-25,25 25,-24 0,24 0,-25 0,0 0,25-24,-25 24,25 0,0-25,-25 25,1 0,24 0,-25 0,25 0,-25 0,25 0,-25 0,0 0</inkml:trace>
  <inkml:trace contextRef="#ctx0" brushRef="#br0" timeOffset="206397.8053">7987 18182</inkml:trace>
  <inkml:trace contextRef="#ctx0" brushRef="#br0" timeOffset="208149.9053">8409 18033,'0'0,"0"0,-25 0,1 0,24 0,-25 0,25 0,-25 0,25 0,0 0,0 25,0-25,0 25,0-1,0 1,0-25,0 25,0 0,0-25,0 25,0-25,0 24,0 1,0-25,0 0,0 0,25 0,-25 0,25 0,-1 0,-24 0,25 0,-25 0,25 0,-25 0,25 25,0-25,-25 25,24 0,-24-1,25-24,-25 25,0-25,0 25,0 0,0-25,0 25,0-25,0 24,0-24,0 0,-25 25,1-25,-1 0,0 0,0 0,0 0,-24 0,49 0,-50 0,50 0,-25 0,1 0,-1 0,25 0</inkml:trace>
  <inkml:trace contextRef="#ctx0" brushRef="#br0" timeOffset="209069.9579">9054 18157,'0'0,"0"0,0 0,25 0,-25 0,25 0,-1 0,26-25,-50 25,25 0,-25-25,25 25</inkml:trace>
  <inkml:trace contextRef="#ctx0" brushRef="#br0" timeOffset="209846.0026">9054 18306,'0'0,"25"0,0 0,-25 0,24 0,-24 0,25 0,0 0,-25 0,25 0,0 0,-1 0,1 0,0 0,0 0,-25 0</inkml:trace>
  <inkml:trace contextRef="#ctx0" brushRef="#br0" timeOffset="211342.0879">9649 18157,'0'-25,"25"25,-25 0,0-25,0 25,25-24,-25-1,0 25,0 0,0-25,25 25,-25-25,25 25,-1-25,-24 25,25 0,-25-24,25 24,-25 0,25 0,-25 0,0 0,25 24,-25 1,0-25,0 25,0-25,0 25,0 0,0-25,0 24,0 1,0 0,0 0,0-25,0 25,-25-1,25 1,-25-25,25 25,-25 0,25-25,-25 25,1-25,24 24,-25-24,25 25,-25 0,0-25,25 25,0-25,0 25,0-25,0 0,0 0,25 0,-25 0,25 0,24 0,1 0,0 0,-1 0,26 0,-1 0,-49 0,-25 0,-25 0</inkml:trace>
  <inkml:trace contextRef="#ctx0" brushRef="#br0" timeOffset="213861.2322">10344 18033,'0'0,"0"0,0 0,-25 0,25-25,-25 25,25 0,-25 0,25 0,-24 0,-1 0,25 0,-25 0,25 0,-25 0,0 0,1 25,24-25,-25 25,0-25,25 25,0-25,0 0,0 24,0-24,0 25,0 0,0-25,0 25,0-25,0 25,0-25,0 24,0 1,0-25,0 0,25 0,-25 0,25 0,-1 0,1 0,-25 0,25 0,-25 0,25 0,0 0,-25 0,24 0,-24 0,25 0,-25 0,25-25,0 25,-25 0,0 0,0-24,25 24,-25 0,0-25,0 25,25 0,-25-25,24 0,-24 25,0-25,0 25,0 0,0 25,0 0,0-25,0 25,0-25,0 25,0-25,0 24,0 1,0-25,0 25,0-25,0 25,0 0,0-25,0 24,0-24,0 25,0-25,0 25,0 0,0-25,0 25,0-25</inkml:trace>
  <inkml:trace contextRef="#ctx0" brushRef="#br0" timeOffset="214589.2739">10691 18281</inkml:trace>
  <inkml:trace contextRef="#ctx0" brushRef="#br0" timeOffset="216381.3763">11311 18033,'0'0,"0"0,-25 0,1 0,-1 0,25 0,-25 0,0 0,0 0,1 0,-1 0,0 0,0 0,-24 0,49 0,-25 0,25 0,-25 0,25 0,-25 0,0 0,25 0,0 0,0 25,0-25,0 25,0-1,0-24,0 0,0 0,25 0,-25 0,25 0,-25 0,25 0,-25 0,25 0,-1 0,-24 25,25-25,-25 0,25 0,0 0,-25 0,25 25,-25-25,24 25,-24-25,0 0,25 25,0-25,-25 24,0-24,25 0,-25 25,0 0,0-25,0 0,0 25,0-25,25 25,-25-1,24-24,-24 25,0-25,0 25,0-25,0 25,0 0,-24-25,24 0,-25 0,25 0,-25 24,0-24,0 0,-24 0,24 0,0 0,0 0,1 0,24 0,-25 0,25 0,-25 0,25 0</inkml:trace>
  <inkml:trace contextRef="#ctx0" brushRef="#br0" timeOffset="221108.6467">5557 3076,'0'25,"0"-1,0-24,0 25,0-25,0 25,0 0,-25 0,25-1,0 1,0-25,0 25,0-25,-25 25,25 0,0-1,0 1,0 0,0 0,-25 0,25-1,0-24,0 25,0 0,0-25,0 25,0-25,25 0,-25 0,25 0,24 0,1 0,0 0,-1 0,1 0,-25 0,-1 0,1 0,-25 0,25 0,-25 0,25 0,0 0,-25 0</inkml:trace>
  <inkml:trace contextRef="#ctx0" brushRef="#br0" timeOffset="223092.7602">5383 3051,'0'0,"0"0,25 0,0 0,-25 0,49 0,-49 0,25 0,0 0,0 0,-1 0,1 0,25 0,-25 0,-1 0,-24 0,25 0,-25 0</inkml:trace>
  <inkml:trace contextRef="#ctx0" brushRef="#br0" timeOffset="224716.8529">5259 3572,'0'0,"0"0,25 0,0 0,-25 0,24 0,26 0,0 0,-26 0,26 0,-25 0,-25 0,25 0,-1 0,-24 0,25 0,-25 0,25 0,0 0,-25 0</inkml:trace>
  <inkml:trace contextRef="#ctx0" brushRef="#br0" timeOffset="225268.8841">6226 3398</inkml:trace>
  <inkml:trace contextRef="#ctx0" brushRef="#br0" timeOffset="226756.9696">7020 2977,'-25'0,"25"0,-25 0,1 0,24 0,-25 0,25 0,-25 0,25 0,-25 0,0 0,25 0,-24 0,-1 0,0 0,25 0,-25 0,25 0,-25 0,1 0,24 0,-25 0,25 24,0-24,-25 25,25 0,0-25,-25 0,25 25,0-25,0 25,0-1,-25-24,25 25,0-25,0 25,0-25,0 25,0 0,0-25,0 24,0-24,0 50,0-25,0 0,0-25,0 24,0 1,0 0,25 0,-25-25,0 25,25-1,-25-24,0 25,25-25,0 0,-25 0,24 0,1 0,0 0,0 0,-25 0,25 0,-1 0,-24 0,25 0,-25 0,25 0,0 0,0 0,-25 0,24 0,1 0,-25 0,25 0,-25 0</inkml:trace>
  <inkml:trace contextRef="#ctx0" brushRef="#br0" timeOffset="227373.005">7417 3398</inkml:trace>
  <inkml:trace contextRef="#ctx0" brushRef="#br0" timeOffset="229213.1103">12204 3225,'0'0,"0"0,0 0,0 49,0-24,0 0,0 49,0-49,0 25,0-1,0 1,0-25,0-25,0 49,0-49,0 25,0-25,0 50,0-50,0 25,-25-25,25 24,0 1,0-25,0 25,0-25,0 0,0 0,25 0,0 0,-25 0,50 0,-50 0,49 0,-49 0,25 0,-25 0,25 0,-25 0,25 0,-1 0,-24 0,25 0,-25 0</inkml:trace>
  <inkml:trace contextRef="#ctx0" brushRef="#br0" timeOffset="230469.1821">12279 3423,'0'0,"24"0,-24 0,25 0,-25 0,50 0,-50 0,49 0,-49 0,25 0,-25 0,25 0,-25 0,25 0,-25 0</inkml:trace>
  <inkml:trace contextRef="#ctx0" brushRef="#br0" timeOffset="231676.251">12279 3175,'0'0,"0"-25,0 25,0 0,24 0,1 0,-25 0,25 0,-25 0,25 0,-25 0,25 0,-1 0,-24 0,25 0,-25 0,25 0,0 0</inkml:trace>
  <inkml:trace contextRef="#ctx0" brushRef="#br0" timeOffset="232364.2905">12824 3547,'0'0,"0"0,0 0</inkml:trace>
  <inkml:trace contextRef="#ctx0" brushRef="#br0" timeOffset="233942.3805">13395 3225,'0'0,"0"-25,0 25,-25 0,0 0,25 0,-25 0,25 0,-24 0,-1 0,0 0,-25-25,26 25,-26 0,25 0,0 0,1 0,24 0,-25 0,0 0,25 0,0 0,0 0,0 25,-25-25,25 25,0-25,0 24,0-24,0 25,0 0,0-25,0 25,0-25,0 25,0-1,0-24,0 25,0-25,0 50,0-25,0-1,0 1,0 25,0-25,0-1,0 1,0 0,0-25,0 25,0-25,0 25,25-25,0 25,-25-25,25 24,-25-24,24 0,1 25,-25-25,25 0,-25 0,25 0,-25 0,25 0,-1 0,-24 0,25 0,0 0,0 0,-25 0,25 0,-1 0,1 0,0 0,-25 0,25 0,-25 0,-25 0</inkml:trace>
  <inkml:trace contextRef="#ctx0" brushRef="#br0" timeOffset="236307.5161">11311 4837,'0'25,"0"-25,0 25,0-25,0 24,0 51,0-1,0-24,0-1,0 1,0 0,0-26,0 1</inkml:trace>
  <inkml:trace contextRef="#ctx0" brushRef="#br0" timeOffset="238244.6269">11882 5011,'25'0,"-25"0,-25-25,0 25,25 0,-50 0,50 0,-24 0,24 0,-25 0,0 0,25 0,-25 0,25 0,-25 0,25 0,-24 0,24 0,0 25,0-1,0-24,0 25,0-25,0 25,0-25,0 25,0 0,0-25,0 24,0-24,0 25,24 0,-24-25,25 25,-25-25,25 0,0 0,-25 0,25 0,-25 0,24 0,1 0,-25 0,25 0,-25 0,25 0,-25 0,0 0,0-25,0 0,0 25,0-25,0 25,0-24,0-1,0 25,0-25,0 25,0 0,0 25,0 0,0-1,0 1,0 25,0-25,0-1,0 1,0 25,0-25,0-1,0 26,0-50,0 25,0-25,0 25,0-1,0-24,25 25,-25-25,0 25,0 0,0-25,0 25,0-25,0 0,0-25</inkml:trace>
  <inkml:trace contextRef="#ctx0" brushRef="#br0" timeOffset="238803.6588">12179 5159</inkml:trace>
  <inkml:trace contextRef="#ctx0" brushRef="#br0" timeOffset="240291.7439">12775 5159,'0'0,"-25"0,-25 0,-24 0,24 0,26 0,-1 0,25 0,0 25,0-25,0 25,0-25,0 25,0 0,0 24,0-49,0 25,0 0,0-25,0 0,25 0,-1 0,1 0,25 0,-1 0,1 0,-25 0,0 0,-1 0,1 0,0 25,-25-25,25 0,-25 24,0-24,0 0,0 25,0-25,25 25,-25 0,0-25,0 25,0-25,0 24,0 1,0-25,0 25,-25-25,25 0,-50 25,25-25,1 0,-26 25,25-25,0 0,1 0,24 0,-25 0,0 0,0 0,0 0,-24 0,49 0,-25 0</inkml:trace>
  <inkml:trace contextRef="#ctx0" brushRef="#br0" timeOffset="241419.8083">13444 5531,'0'0,"25"0,25 0,0 0,-26 0,26 0,-25 0,0 0,24 0,-49 0,25 0,-25 0,25 0,-25 0,0 0</inkml:trace>
  <inkml:trace contextRef="#ctx0" brushRef="#br0" timeOffset="244219.9684">14437 5383,'0'-25,"0"0,0 25,0-25,0 25,0-25,0 1,0 24,24 0,-24 0,25 0,-25-25,0 25,25 0,-25 0,25 0,0 0,-25 0,25 0,-25 0,24 0,1 0,-25 0,0 0,25 0,-25 0,0 25,0-1,0-24,0 25,0-25,0 25,0 0,0-25,0 25,0-25,0 24,0-24,0 25,0 0,0 0,0-25,0 25,0-1,0-24,0 25,0-25,0 0,-25 0,0 25,25-25,-24 0,24 0,-25 0,0 25,25-25,-25 25,25-25,-25 0,25 0,-25 24,1-24,24 0,-25 25,25 0,-25-25,25 0,0 25,0-25,0 0,0 0,0 0,25 0,-25 0,25 0,-1 0,26 0,-25 0,-25 0,50 0,-50 0,24 0,-24 0,25 0,0 0,-25 0,25 0,-25 0,25 25,-1-25,-24 0,0 0</inkml:trace>
  <inkml:trace contextRef="#ctx0" brushRef="#br0" timeOffset="245420.0373">15082 5308,'0'0,"0"0,0 25,0-25,-25 50,25-26,-25 26,0-25,0 0,-24 24,49-24,-25 25,0-26,0 26,1-25,24 0,-50 24,25-24,25 0,0-25,0 0,0 0,25 0,0 0,0 0,-1 0,51 0,-26 0,1 0,0 0,-1 0,1 0,-25 0,-1 0,-24 0,25 0,-25 0,25 0,0 0,24 0,-24 0,-25 0</inkml:trace>
  <inkml:trace contextRef="#ctx0" brushRef="#br0" timeOffset="246299.0873">15330 5730,'0'0,"0"0,0 25,0-1,0 1,0 25,0-25,0 0,0 24,0-24,0 0,0 0,0-1,24 1</inkml:trace>
  <inkml:trace contextRef="#ctx0" brushRef="#br0" timeOffset="246772.1146">15702 5730</inkml:trace>
  <inkml:trace contextRef="#ctx0" brushRef="#br0" timeOffset="248075.1889">16421 5432,'0'0,"0"0,-50-25,1 25,24 0,0 0,25 0,-25 0,25 0,0 0,0 0,0 25,-24-25,24 25,0-25,0 25,0 0,0-1,0-24,0 25,0-25,0 25,0 0,0-25,0 0,0 0,24 0,1 25,0-25,0 24,0-24,-25 0,24 0,1 25,25-25,-25 25,24 25,-24-50,0 24,0 1,-25-25,0 25,0-25,0 25,24-25,-24 25,25 0,-25-1,0 1,0-25,0 25,0-25,0 25,0-25,0 25,-49-25,-1 24,-24-24,24 0,0 0,-24 0,49 0,0 0,1 0</inkml:trace>
  <inkml:trace contextRef="#ctx0" brushRef="#br0" timeOffset="250619.3344">11237 6648,'25'0,"-25"-25,24 25,-24-25,25 25,0 0,0 0,0 0,24 0,-24 0,0 0,0 0,24 0,-24 0,0 0,25 0,-50 0,0 0,0 0,0 0,0 25,0 0,0-25,0 24,0-24,0 25,-25 0,0 0,0-25,0 25,-24-1,24 1,-25-25,26 25,-26 0,0-25,25 0,1 25,-1 0,25-25,0 0,0 0,0 0,25 0,-25 0,49 0,-24 0,0 0,25 0,-26 24,26-24,0 25,-1-25,-24 25,25-25,-26 25,1-25,-25 0,25 0,-25 0,25 0,-25 0,25 0,-1 0,-24 0,25 0</inkml:trace>
  <inkml:trace contextRef="#ctx0" brushRef="#br0" timeOffset="253706.5112">12080 6648,'0'0,"0"24,-25 1,25 0,-24 25,-1-26,25 1,-25 25,0-50,25 50,0-50,-25 49,25-49,-24 25,24-25,0 25,0-25,0 0,0 0,24 0,-24 0,25 0,50 0,-51 0,26 0,-25 0,24 25,-49-25,25 0,0 0,-25 0,0 0,0-25,0 25,0-25,0 25,25 0,-25-25,0 25,0-25,0 1,0 24,0 24,0-24,0 25,0 25,-25-25,25-1,0 26,0-25,0 0,0-25,0 24,0-24</inkml:trace>
  <inkml:trace contextRef="#ctx0" brushRef="#br0" timeOffset="254178.5382">12527 6921</inkml:trace>
  <inkml:trace contextRef="#ctx0" brushRef="#br0" timeOffset="255250.5993">12800 6871,'0'0,"0"25,0 24,0-24,0 0,0 0,-25 0,25-1,0-24,0 0,0 0,25 0,-25 0,24 0,1 0,0 0,49 25,-24 0,0 0,-1-25,26 25,-75-1,24-24,-24 0,0 25,0 0,0-25,0 25,0-25,0 25,0-25,0 24,0 1,0-25,0 0,0 0,-49 25,24 0,0-25,-24 0,-1 0,25 0,-24 0,24 0,25 0,-25 0</inkml:trace>
  <inkml:trace contextRef="#ctx0" brushRef="#br0" timeOffset="256098.6481">12824 6896,'0'0,"25"0,0 0,-25 0,25 0,-25 0,25 0,-1 0,-24 0,25 0,-25 0,25 0,-25 0,25 0,0 0,-25 0,24 0</inkml:trace>
  <inkml:trace contextRef="#ctx0" brushRef="#br0" timeOffset="256898.6938">13767 7094,'0'0,"0"0,25 25,0-25,24 0,26 0,-26 0,26 0,-26 0,-24 0,0 0</inkml:trace>
  <inkml:trace contextRef="#ctx0" brushRef="#br0" timeOffset="261314.9463">14586 6796,'0'0,"0"0,24 0,26 0,-25 0,24 25,1-25,24 0,-24 0,-25 25,0 0,-25-25,0 25,0-25,0 25,0-1,0-24,0 25,0-25,0 25,0 0,0-25,0 25,0-25,0 49,0-49,-25 25,0 0,0 0,0-1,-24 1,24-25,-25 25,50 0,-24-25,24 25,-25-25,25 0,-25 0,0 24,25 1,0-25,0 0,25 0,0 0,0 0,24 0,26 25,-26-25,-24 25,25-25,-50 0,24 0,-24 0,25 0,-25 0,25 0,0 0,-25 0,0 0</inkml:trace>
  <inkml:trace contextRef="#ctx0" brushRef="#br0" timeOffset="264034.1014">15602 6970,'0'0,"0"-25,0 25,-24-24,24 24,-25 0,25 0,0 0,-25 0,0 0,25 0,-25 0,25 0,-24 0,-1 0,25 0,-25 0,25 0,-25 0,25 0,0 0,0 24,-25-24,25 25,0 0,-24-25,24 25,0-25,0 25,0-1,0-24,0 25,0-25,0 25,0-25,0 25,24 0,-24-25,0 0,25 24,0-24,0 0,-25 0,25 0,24 0,-49 0,25 0,-25 0,25 0,0 0,-25 0,24-24,-24-1,0 25,25 0,0 0,-25 0,25-25,-25 25,0-25,0 25,0-25,0 1,0 24,0-25,0 25,0 0,0 25,0-1,0-24,0 25,0 25,0-25,0-1,0 1,0 0,0 0,0 0,0-25,0 24,0 1,0-25,0 25,0-25,0 25,0 0</inkml:trace>
  <inkml:trace contextRef="#ctx0" brushRef="#br0" timeOffset="264611.1349">16074 7293</inkml:trace>
  <inkml:trace contextRef="#ctx0" brushRef="#br0" timeOffset="266314.2323">16768 7069,'-49'0,"49"0,-50 0,50 0,-25 0,25 0,-25 0,25 0,-24 0,-1 0,25 0,-25 0,25 0,-25 0,0 25,25-25,-24 25,24-25,0 25,0-25,0 25,0-25,0 24,0-24,0 25,0 0,0 0,0-25,0 49,0-49,0 25,0-25,0 25,0 0,0-25,0 0,0 0,24 0,1 0,-25 0,25-25,-25 25,25 0,0 0,-25 0,24 0,1 0,0 0,-25 0,25 0,-25 0,0 25,25-25,-25 0,0 25,0-25,0 0,0 24,0-24,0 25,0-25,-25 25,0-25,-25 25,26-25,-1 0,0 0,0 0,0 0,25 0,-24 0,24 0,-25 0,0 0,0 0</inkml:trace>
  <inkml:trace contextRef="#ctx0" brushRef="#br0" timeOffset="270153.4516">11162 8483,'0'-25,"25"25,-25 0,25 0,-25 0,50 0,-26 0,1 0,-25 0,25 0,-25 0,25 0,-25 0,0 0,0 0,0 25,0-25,0 25,0 0,0-25,0 25,-50-25,50 24,-25 1,-24 0,24 0,-25-25,50 25,-24-1,24-24,-25 25,0-25,25 0,-25 0,25 25,-25 0,25-25,-24 0,24 25,-25-25,25 0,0 24,-25-24,25 25,0-25,0 0,25 0,0 0,49 0,-49 0,24 0,1 0,0 0,-26 0,1 0,0 0,-25 0,25 0,0 0,-25 0,25 0,-25 0,24 0,-24 0,25 0</inkml:trace>
  <inkml:trace contextRef="#ctx0" brushRef="#br0" timeOffset="271705.5406">11956 8558,'-25'0,"1"0,24 0,-25 0,25 0,-25 0,25 0,-25 0,0 0,25 0,-24 0,24 0,-25 0,0 0,25 0,-25 0,25 0,-25 0,25 24,0 1,0-25,0 25,0-25,0 25,0-25,0 0,25 0,0 0,0 0,0 0,-1 0,26 0,-50 0,25 0,0 0,-1 0,-24 0,25-25,-25 25,0-25,0 25,0 0,0 25,0-25,0 25,0 0,0 24,0-49,0 25,0 0,0 0,0 24,0-24,0-25,0 25,0 0,0-25,0 24,0-24,0 25,0 0,0-25,-25 25</inkml:trace>
  <inkml:trace contextRef="#ctx0" brushRef="#br0" timeOffset="272186.5679">12179 8830</inkml:trace>
  <inkml:trace contextRef="#ctx0" brushRef="#br0" timeOffset="273905.6664">12899 8731,'-25'0,"0"0,-24 0,24 0,0 0,25-25,-25 25,25 0,-25 0,25 0,-24 25,-1 0,25 0,-25 0,0 24,25-24,0 0,-25 24,25-49,0 25,0-25,0 0,25 0,-25 0,25 0,0 0,0 0,24 0,-24 0,0 0,0 0,-25 0,24 0,-24 0,25 0,-25 25,0-25,0 25,0-25,0 25,0-25,0 25,-25-1,25-24,0 0,-24 25,-1-25,0 0,0 25,0-25,1 25,24-25,-25 0,0 0,25 0,-25 0,25 0,-25 0,25 0,-24 0,-1 0</inkml:trace>
  <inkml:trace contextRef="#ctx0" brushRef="#br0" timeOffset="275265.7443">13569 9029,'0'0,"0"0,24 0,1 0,25 0,-25-25,-1 25,26-25,0 25,-26 0,1 0,-25 0</inkml:trace>
  <inkml:trace contextRef="#ctx0" brushRef="#br0" timeOffset="283552.2183">14561 8756,'0'-25,"0"25,0 0,25 0,24 0,1 0,-25 0,24 0,26 0,-26 0,1 0,-25 0,-1 0,-24 0,0 0,0 0,0 25,0-25,0 25,0 0,0-25,-49 24,24 1,-49 0,49 0,-25 0,1-25,-1 24,25 1,-24-25,24 0,0 0,0 0,25 0,0 0,50 0,-1 0,-24 0,25 0,-1 0,1 0,-25 0,0 0,-25 0,24 0,-24 0,25 0,0 0,-25 25,25-25,-25 0,0 25,25-25,-25 25,0-25,0 25,0-25,0 24,0 1,0-25,0 25,-25-25,0 0,0 0,-24 25,24-25,0 0,-25 0,26 0,-1 0,0 0,0 0,0 0,25 0</inkml:trace>
  <inkml:trace contextRef="#ctx0" brushRef="#br0" timeOffset="285401.3241">15255 8781,'0'0,"0"0,0 0,0 25,-25-25,1 24,24 1,-25 0,0 25,25-26,-25 26,0-50,25 25,0 0,-24 0,24 24,-25-49,25 25,0-25,0 25,0-25,25 0,-25 0,24 0,1 0,0 0,0 0,0 0,-25 0,24 0,-24 0,25 0,-25 0,50 0,-50 0,25 0,-25 0,24 0,1 0,-25 0,25 0,-25 0,25 0,-25 0,25 0,-1 0,-24 0,0 0</inkml:trace>
  <inkml:trace contextRef="#ctx0" brushRef="#br0" timeOffset="286448.384">15379 9029,'0'0,"0"0,0 25,0-25,0 25,0-1,0 1,0-25,0 25,0 0,0 0,0-1,0-24,0 25,0 0,0-25,0 25,0-25,0 25,0-1,0-24</inkml:trace>
  <inkml:trace contextRef="#ctx0" brushRef="#br0" timeOffset="287200.427">15652 9153</inkml:trace>
  <inkml:trace contextRef="#ctx0" brushRef="#br0" timeOffset="288961.5276">16272 8806,'0'0,"0"0,-49 0,24 0,0 0,0 0,0 0,1 0,24 0,-25 0,25 0,-25 0,0 0,25 0,-25 0,25 0,0 0,0 0,0 24,0-24,0 25,0 0,0-25,0 25,0 24,0-49,0 50,0-50,0 25,0-25,0 0,0 0,0 0,25 0,0 0,0 0,-25 0,49 0,-49 0,25 0,-25 25,25-25,-25 25,0-1,0-24,0 25,0-25,0 25,0 0,0-25,0 25,0-25,0 0,0 24,0-24,-25 0,0 25,1-25,-26 25,25-25,0 0,25 0,-24 0,24 0,-25 0,0 0,0 0,0 0,1 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20T05:18:01.231"/>
    </inkml:context>
    <inkml:brush xml:id="br0">
      <inkml:brushProperty name="width" value="0.05292" units="cm"/>
      <inkml:brushProperty name="height" value="0.05292" units="cm"/>
      <inkml:brushProperty name="color" value="#1F497D"/>
    </inkml:brush>
  </inkml:definitions>
  <inkml:trace contextRef="#ctx0" brushRef="#br0">5061 15776,'0'0,"-25"0,0 0,25 0,-25 0,25 0,0 25,-25-25,25 0,0 24,0-24,0 0,0 25,0 0,0-25,0 25,0-25,0 25,0-25,0 24,0-24,0 25,0-25,0 0,25 0,-25 0,0 0,25 0,0 0,-25 0,25 0,-25 0,24 0,1 0,-25 0,25 0,-25 0,0 0,0 0,25-25,-25 25,0-24,0 24,0-25,0 25,0-25,0 0,0 25,0 0,0 0,0 0,0-25,-25 25,25 0,-25 0</inkml:trace>
  <inkml:trace contextRef="#ctx0" brushRef="#br0" timeOffset="3359.1921">6400 15677</inkml:trace>
  <inkml:trace contextRef="#ctx0" brushRef="#br0" timeOffset="6447.3686">6350 15900,'0'0,"0"0,0 25,0-25,-24 0,24 24,0-24,0 0,0 25,0-25,0 0,0 0,24 0,-24 0,0 0,0 25,0 0,0-25,0 25,0-25,0 24,0 1,0-25,0 25,0-25,0 25,0-25</inkml:trace>
  <inkml:trace contextRef="#ctx0" brushRef="#br0" timeOffset="8902.5092">6574 15974,'0'0,"0"0,-25 0,25 0,-25 0,0 0,25 0,0 0,0 0,0 0,0 0,-25 0,25 25,0 0,0-25,0 25,0-25,0 24,-24-24,24 25,0 0,0-25,0 25,0-25,0 25,0-25,0 24,0-24,24 0,-24 0,0 25,25-25,0 0,-25 0,0 0,25 0,-25 0,25 0,-25 0,24 0,1 0,-25 0,0-25,0 1,0 24,0 0,0-25,0 25,0-25,25 25,-25-25,0 25,0-25,0 25,0-24,0 24,0 0,0 0,-25 0,0 0,25-25,0 0,-24 25,24 0,0 0</inkml:trace>
  <inkml:trace contextRef="#ctx0" brushRef="#br0" timeOffset="11310.6468">7739 15652</inkml:trace>
  <inkml:trace contextRef="#ctx0" brushRef="#br0" timeOffset="14046.8034">7615 15974,'0'0,"0"0,0 0,25 0,0 0,-25 0,25 0,-25 0,25 0,-1 0,-24 0,0 0,0 0,0 25,0-25,0 0,0 25,0 0,0-25,0 24,0-24,0 25,-24 0,24-25,-25 0,25 25,0-25,-25 0,0 0,25 0,-25 0,25 0,-24 0,24 0,-25 0,0 0,25 0,0 0,0 0,0-25,0 25,25-25,-25 25,25 0,-25 0,24 0,-24 0,25 0,-25 0,25 0,-25 0,0 25,25-25,-25 25,0 0,0-1,0-24,0 25,0-25,25 25</inkml:trace>
  <inkml:trace contextRef="#ctx0" brushRef="#br0" timeOffset="17038.9746">7913 16024,'0'0,"0"0,0 25,0-25,0 0,-25 0,25 24,0-24,0 25,-25-25,25 25,0-25,0 25,0-25,0 0,0 25,0-25,0 24,0 1,0-25,0 25,0-25,0 0,25 0,-25 0,25 0,-25-25,50 0,-50 25,24 0,-24-24,25 24,-25-25,0 0,0 25,0-25,0 25,0-25,0 25,0-24,0-1,0 25,0-25,0 25,0 0,0 0,0-25,0 25,-25 0,25 0,-24 0,-1 0,25 0,-25 0,25 0,0 25</inkml:trace>
  <inkml:trace contextRef="#ctx0" brushRef="#br0" timeOffset="20031.1457">9079 15677</inkml:trace>
  <inkml:trace contextRef="#ctx0" brushRef="#br0" timeOffset="22678.2971">8955 15999,'0'0,"0"0,25 0,-25 0,24-25,1 25,-25 0,25 0,-25 0,0 0,0 0,0 25,0-25,0 25,0 0,0-25,0 24,0-24,0 25,-25-25,0 0,25 0,-24 25,24-25,0 0,24 0,1 0,-25 0,25 0,-25 25,0-25,25 0,-25 0,25 0,-25 25,0-25,0 24,0-24,0 25,24-25,-24 0,0 25,0-25,0 25,0-25,0 25,0-25,-24 0,-1 0,25 0,-25 0,25 0,-25 0,0 0,25 0,-24 0,24 0,-25 0</inkml:trace>
  <inkml:trace contextRef="#ctx0" brushRef="#br0" timeOffset="25293.4467">9228 16073,'0'0,"0"0,0 25,0-25,-25 25,25-25,0 25,0 0,0-25,0 24,0-24,0 25,0-25,0 25,0 0,0-25,0 25,0-25,0 0,0 0,0 24,25-24,-25 25,24-25,-24 0,25 0,-25 0,25 0,0 0,-25 0,0 0,25-25,-25 25,0 0,0-24,0 24,25-25,-25 0,0 25,0-25,0 25,0-25,0 25,0-24,0 24,0 0,0-25,0 25,-25 0,25-25,0 25,-25 0,25 0,-25 0,25-25,0 0,-25 25,25 0,-25 0,1 0</inkml:trace>
  <inkml:trace contextRef="#ctx0" brushRef="#br0" timeOffset="28237.6148">10369 15701</inkml:trace>
  <inkml:trace contextRef="#ctx0" brushRef="#br0" timeOffset="31181.7835">10344 16024,'-25'0,"25"0,0 25,0-1,-25-24,25 25,0-25,0 25,0 0,0-25,-25 0,25 25,0-25,0 24,-24-24,24 25,0 0,0-25,-25 0,25 0,0 0,25 0,-1 0,-24 0,25 0,-25 0,25 0,-25 0,25 0,0 0,-25 0,25 0,-25 0,0 0,24 0,1 0</inkml:trace>
  <inkml:trace contextRef="#ctx0" brushRef="#br0" timeOffset="32477.8574">10344 16197,'0'0,"0"0,0 25,0-25,0 0,25-25,0 25,-1 0,-24 0,0 0,0 0,0 25,0-25,0 25,0 0,0-25,0 25,0-25,0 24,0 1,0-25,0 25</inkml:trace>
  <inkml:trace contextRef="#ctx0" brushRef="#br0" timeOffset="35166.0112">10518 16049,'0'0,"0"0,0 24,0-24,0 25,0-25,0 25,0-25,0 25,0-25,0 25,0-25,0 24,0 1,0-25,0 25,0-25,0 0,0 25,0-25,24 0,-24 0,25 0,0 0,-25 0,25 0,-25 0,0 0,0 0,0-25,0 25,0-25,0 0,0 25,0-24,0 24,0 0,0-25,0 25,0 0,0-25,0 25,-25 0,0 0,25-25,0 25</inkml:trace>
  <inkml:trace contextRef="#ctx0" brushRef="#br0" timeOffset="38389.1953">11907 15701</inkml:trace>
  <inkml:trace contextRef="#ctx0" brushRef="#br0" timeOffset="41324.3633">11832 16049,'0'0,"0"0,0 0,-25 0,25 0,-24 0,-1 0,25 0,-25 0,25 0,0 0,-25 24,0 1,25 25,0-50,0 25,0-1,0 1,0-25,0 25,0 0,0-25,0 0,0 25,0-25,0 0,25 0,-25 0,25 0,0 0,-25 0,25 0,-25 0,0 0,0 24,0-24,0 25,0 0,24-25,1 0,-25 0,0 0,0 25,0-25,0 25,0-25,0 0,-25 0,25 25,0-25,-24 0,24 0,-25 0,0 0,25 0,0 24,-25-24,25 0</inkml:trace>
  <inkml:trace contextRef="#ctx0" brushRef="#br0" timeOffset="43588.4928">11981 16098,'0'0,"0"25,0-25,0 25,0-25,0 0,0 25,0-1,0-24,0 25,0-25,0 25,0-25,0 25,0 0,0-25,0 24,0-24,0 25,0 0,0-25,0 25,0-25,0 25,0-25,0 25,0-1,0-24,0 0,25 0,0 0,-25 0,24 0,-24 0,25 0,-25 0,0-24,0 24,25 0,-25-25,0 25,0-25,25 25,-25 0,0-25,0 0,0 25,0-25,0 25,0-24,0-1,0 25,0-25,0 25,0-25,0 25,0 0,0-25,0 1,0 24,-25 0,25-25,0 25,0 0,-25 0,25-25,0 0,0 25,-25 0,25 0,-24 0,-1 0</inkml:trace>
  <inkml:trace contextRef="#ctx0" brushRef="#br0" timeOffset="45076.5782">13345 15652</inkml:trace>
  <inkml:trace contextRef="#ctx0" brushRef="#br0" timeOffset="47404.711">13296 16049,'0'0,"0"0,-25 0,25 0,-25 0,25 0,0 0,0 0,-25 0,25 0,-25 0,1 0,24 24,-25-24,25 0,0 25,0-25,0 25,0-25,-25 0,25 25,0-25,0 25,0-1,0-24,0 25,0-25,0 25,0-25,0 25,0 0,0-25,0 0,0 24,0-24,0 0,25 0,-25 25,0-25,25 0,-1 0,-24 0,25 0,-25 0,0 0,25 0,-25-25,25 25,-25-24,0-1,0 25,0-25,0 25,0-25,0 25,0 0,0 0,-25 0,0 0,0 0,1 0,24 0,-25 0,0 0,25 0,-25 0,25 0</inkml:trace>
  <inkml:trace contextRef="#ctx0" brushRef="#br0" timeOffset="49700.8427">13444 16123,'0'0,"0"0,-24 0,24 0,-25 0,0 25,25-25,0 25,0-25,0 0,0 24,0-24,0 25,-25-25,25 25,0-25,0 25,0-25,0 25,0-1,0-24,0 25,0-25,0 0,0 25,25-25,0 0,-25 0,25 0,-25 0,24 0,-24 0,25 0,-25-25,0 25,0-25,0 1,0 24,25-25,-25 25,0-25,0 0,0 25,0-25,0 25,0-24,0 24,0 0,0 0,-25 0,0 0,25 0</inkml:trace>
  <inkml:trace contextRef="#ctx0" brushRef="#br0" timeOffset="51716.958">14660 15677</inkml:trace>
  <inkml:trace contextRef="#ctx0" brushRef="#br0" timeOffset="54108.0945">14461 16049,'0'0,"0"0,25 0,0 0,-25 0,25 0,-25 0,25 0,0 0,-25 0,24 0,-24 24,0-24,25 0,-25 25,0-25,0 25,0-25,0 0,0 25,-25-25,25 0,0 25,0-1,0-24,0 25,0-25,0 25,0 0,-24-25,-1 25,25-25,0 24,0-24,0 0,0 25,-25 0</inkml:trace>
  <inkml:trace contextRef="#ctx0" brushRef="#br0" timeOffset="57275.2755">14784 16098,'0'0,"0"0,0 0,-25 0,25 25,0 0,-25-25,25 25,0-25,0 0,0 24,0-24,-24 0,24 25,0 0,0-25,0 25,0-25,0 25,0-25,0 24,0-24,24 0,-24 0,0 25,25-25,-25 0,25 0,-25 0,25 0,-25 0,25 0,-1 0,-24 0,25 0,-25 0,0 0,0-25,0 1,0 24,0-25,0 25,0 0,0-25,0 25,0-25,-25 25,1 0,24 0,0-25,0 25,-25 0,25-24,0 24,0 0</inkml:trace>
  <inkml:trace contextRef="#ctx0" brushRef="#br0" timeOffset="58941.3712">14834 16173</inkml:trace>
  <inkml:trace contextRef="#ctx0" brushRef="#br0" timeOffset="61883.5392">16049 15652</inkml:trace>
  <inkml:trace contextRef="#ctx0" brushRef="#br0" timeOffset="65363.7383">16074 16024,'25'0,"-25"0,0 0,0 0,0 0,-25 0,0 0,25 0,-25 0,25 0,-25 0,25 0,0 0,-24 25,-1-1,25-24,0 25,0-25,0 25,0-25,0 0,25 0,-25 0,0 25,24 0,-24-25,25 0,-25 0,0 24,25-24,-25 0,25 0,-25 0,25 0,-25 0,0 25,24-25,-24 25,0-25,25 0,-25 25,0-25,0 25,-25-25,25 24,0-24,-24 0,24 0,-25 0,0 0,25 25,0-25,-25 0,25 0,-25 0,25 0,0 0,0-25,0 25,0-24,0 24,0-25,0 25,0 0,0-25,0 0,0 25,25 0,-25 0,25 0,0-25,-25 25,0-24,25-1,-25 25,0-25,24 25,1 0,-25-25,0 25,0-25,0 1</inkml:trace>
  <inkml:trace contextRef="#ctx0" brushRef="#br0" timeOffset="67619.8674">16297 16073,'0'25,"0"-25,0 0,0 0,-25 25,25-25,0 25,0 0,0-25,0 24,0-24,0 0,0 0,0 25,25-25,0 0,-25 0,25 0,-25 0,24 0,-24 0,0 25,25-25,0 0,-25 0,25 0,-25 0,0-25,0 25,0-25,0 25,0 0,0 0,-25 0,25-24,-25 24,25-25,0 25,-25 0,25 0,-24 0,24 0,0 0,0 0,0-25,-25 25</inkml:trace>
  <inkml:trace contextRef="#ctx0" brushRef="#br0" timeOffset="69898.9976">17413 15677</inkml:trace>
  <inkml:trace contextRef="#ctx0" brushRef="#br0" timeOffset="72531.1484">17364 16024,'-25'0,"25"0,0 0,-25 0,25 0,-25 0,0 0,25 0,-24 0,24 0,0 0,0 0,-25 0,25 25,0-1,0-24,0 25,0-25,0 25,0 0,0-25,0 0,0 0,0 0,25 0,-25 0,24 0,1 0,-25 0,25 0,-25 0,25 0,0 0,-25 0,0 0,24 0,-24-25,25 25,-25 0,0-25,0 25,0 0,0 0,0 0,0 0,0 25,0 0,0-25,0 0,0 25,0-25,0 24,-25-24,25 25,0 0,0-25,0 25,0-25,-24 25,24-1</inkml:trace>
  <inkml:trace contextRef="#ctx0" brushRef="#br0" timeOffset="74674.2711">17562 16098,'0'0,"0"0,0 0,-25 0,25 0,0 25,0-25,0 25,0 0,0-25,0 24,0-24,0 25,0 0,0-25,0 0,25 0,-25 0,25 0,-25 0,25 0,-25 0,24 0,-24 0,25 0,-25-25,0 25,0 0,0-25,0 25,0-24,0-1,0 25,0-25,0 25,0-25,0 25,0 0,0 0,-25 0,25-25,0 25,-24 0,24 0,-25 0,25 0,-25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20T05:19:51.327"/>
    </inkml:context>
    <inkml:brush xml:id="br0">
      <inkml:brushProperty name="width" value="0.05292" units="cm"/>
      <inkml:brushProperty name="height" value="0.05292" units="cm"/>
      <inkml:brushProperty name="color" value="#1F497D"/>
    </inkml:brush>
  </inkml:definitions>
  <inkml:trace contextRef="#ctx0" brushRef="#br0">5110 14511</inkml:trace>
  <inkml:trace contextRef="#ctx0" brushRef="#br0" timeOffset="4280.2445">5085 13320</inkml:trace>
  <inkml:trace contextRef="#ctx0" brushRef="#br0" timeOffset="6126.3504">5110 12129</inkml:trace>
  <inkml:trace contextRef="#ctx0" brushRef="#br0" timeOffset="8078.4621">5160 10889</inkml:trace>
  <inkml:trace contextRef="#ctx0" brushRef="#br0" timeOffset="9997.5717">5135 9599</inkml:trace>
  <inkml:trace contextRef="#ctx0" brushRef="#br0" timeOffset="11917.6815">5085 8310</inkml:trace>
  <inkml:trace contextRef="#ctx0" brushRef="#br0" timeOffset="13877.7938">5135 7045</inkml:trace>
  <inkml:trace contextRef="#ctx0" brushRef="#br0" timeOffset="17029.9741">4564 14461,'-24'0,"24"0,0 0,0 0,0 25,0-25,0 25,0 0,0-25,0 24,0-24,0 0,0 25,0 0,0-25,0 25,0-25,-25 0,25 25,0-25,0 24,0 1,0-25,0 25</inkml:trace>
  <inkml:trace contextRef="#ctx0" brushRef="#br0" timeOffset="19398.1091">4763 14511,'-25'0,"25"0,-25 0,0 0,25 0,-24 25,24-25,0 24,-25-24,0 25,25 0,0-25,0 25,0-25,0 25,0-25,0 24,0-24,0 25,25-25,-25 0,0 0,25 0,-25 0,24 0,1 0,-25 0,25 0,-25 0,25 0,-25-25,0 25,25-24,-25 24,0-25,0 25,0-25,0 0,0 25,0 0,0-25,0 25,-25 0,25 0,-25 0,25 0</inkml:trace>
  <inkml:trace contextRef="#ctx0" brushRef="#br0" timeOffset="22084.2631">4490 13295,'0'0,"25"0,0 0,-25 0,0 0,0 0,0 25,0-25,0 25,0-25,0 25,0-25,0 25,0-25,0 24,0 1,0-25,0 25,-25-25,25 25,0 0,-25-25,25 0,-25 0,25 0,-25 0,1 0,24 0,-25 0,25 0,0 0,0 0,0-25,0 25,0-25,25 25,-1-25,-24 25,25-25,-25 25,25 0,-25 0,0 0,25 0,0 0,-25 0,24 0,-24 0,25 0,-25 0,25 0,-25 25,25-25,-25 0</inkml:trace>
  <inkml:trace contextRef="#ctx0" brushRef="#br0" timeOffset="23940.369">4812 13295,'-24'0,"-1"0,25 0,0 0,-25 25,25 0,0-25,0 25,-25-25,0 25,25-25,0 24,0 1,0-25,0 0,0 25,0-25,0 25,0 0,0-25,0 0,0 0,25 0,-25 0,25 0,-25 0,25 0,0 0,-25 0,24 0,-24 0,25-25,-25 25,0 0,0-25,0 25,0 0,0-25,0 25,0-25,0 25,-25 0,25 0,0 0,0-24,0 24</inkml:trace>
  <inkml:trace contextRef="#ctx0" brushRef="#br0" timeOffset="27317.5625">4465 12129,'0'0,"0"0,25 0,-25 0,0 0,25 0,0 0,-25 0,24 0,-24 0,0 0,25 0,-25 0,25 0,0 0,-25 0,25 0,-25 25,0 0,0-25,0 0,0 25,0-25,-25 0,25 25,-25-25,25 0,-25 25,25-25,-25 0,25 0,-24 0,-1 24,25-24,25 0,-25 0,24 0,-24 0,25 0,-25 0,25 0,0 0,-25 0,25 0,-25 0,0 0,24 0,-24 25,0-25,0 25,0 0,0-25,0 25,0-25,-24 0,24 0,-25 0,0 0,25 0,-25 0,25 0,-25 0,25 0,-24 0,-1 0,25 0,-25 0,25 0</inkml:trace>
  <inkml:trace contextRef="#ctx0" brushRef="#br0" timeOffset="29435.6836">4862 12154,'0'0,"-25"0,25 0,-25 0,1 25,24-25,0 25,0-25,0 25,0 0,-25-25,25 24,0-24,0 25,0-25,0 25,0 0,0-25,0 25,0-25,0 0,0 0,0 0,0 24,25-24,-1 0,-24 0,25 0,0 0,0 0,-25 0,25-24,-25 24,24 0,-24-25,0 0,25 25,-25-25,0 25,0-25,0 1,0 24,0 0,0-25,0 25,0-25,-25 25,25 0,0 0,-24 0,24 0,-25 0,25 0</inkml:trace>
  <inkml:trace contextRef="#ctx0" brushRef="#br0" timeOffset="32269.8457">4589 10840,'-25'0,"25"0,-24 0,24 24,0-24,-25 25,0 0,25-25,-25 25,25-25,-25 0,1 25,24-25,0 24,-25 1,25-25,0 0,0 25,0-25,0 0,0 0,25 0,-1 0,-24 0,25 0,-25 0,25 0,0 0,-25 0,25 0,-25 0,24 0,-24 0,0 0,25 0,0 0,0 0,-25 0,25 0,-1 0,-24 0,25 0,-25-25,25 25,0 0,-25-25,0 25,-25 0</inkml:trace>
  <inkml:trace contextRef="#ctx0" brushRef="#br0" timeOffset="33347.9072">4639 10889,'0'0,"0"25,0-25,0 25,-25-25,25 0,0 25,-25-25,25 24,0 1,0-25,-25 25,25-25,0 25,0 0,0-25,0 24,0-24,0 25,0-25</inkml:trace>
  <inkml:trace contextRef="#ctx0" brushRef="#br0" timeOffset="35092.0069">4788 10889,'-25'25,"25"-25,-25 0,25 25,0-25,0 25,0-1,0-24,-25 0,25 25,0-25,0 25,0-25,0 25,0-25,0 25,0-25,0 24,0 1,0-25,0 0,0 25,25-25,-25 0,25 0,0 0,-25 0,24 0,-24-25,25 25,-25 0,0-25,25 25,-25-24,25 24,-25 0,0-25,0 0,0 25,0-25,0 25,0-25,0 25,0-24,0 24,-25 0,25-25,0 25,0 0,-25 0,25 0,-25 0,25 0,-24 0,-1 0,25 0,-25 0,25 0</inkml:trace>
  <inkml:trace contextRef="#ctx0" brushRef="#br0" timeOffset="49828.85">4738 9550,'0'0,"0"0,-25 0,0 0,25 0,-24 25,24-25,-25 0,0 0,25 0,-25 0,25 0,-25 0,25 0,-24 0,-1 24,25-24,0 25,0 0,0-25,0 25,0-25,0 25,0-25,25 0,-25 24,0 1,0-25,0 0,0 25,24-25,-24 0,25 0,-25 0,25 0,-25 0,25 0,-25 0,0-25,25 25,-25 0,24 0,1 0,-25 0,25 0,-25-25,25 25,-25 0,25 0,-1 0,-24 0,0 0,0 25,0-25,0 25,0-25,0 25,0 0,0-25,0 24,0-24,0 0,-24 0,24 0,-25 0,25 0,-25 0,25 25,-25-25,0 0,25 0,-24 0,24 0,-25 0,0 0,25 0,-25 0,25 0,-25 0,25 0,-24 0,-1 0,25 0</inkml:trace>
  <inkml:trace contextRef="#ctx0" brushRef="#br0" timeOffset="51889.9675">4912 9575,'0'0,"0"0,0 0,0 24,0 1,0-25,0 25,0-25,0 25,0-25,0 25,0-1,0-24,0 25,0-25,0 25,0 0,0-25,0 25,0-25,0 0,24 0,-24 0,25 0,-25 0,25 0,0 0,-25-25,0 0,25 25,-25-25,0 25,0-25,0 1,0 24,0-25,0 25,0-25,0 25,0-25,0 0,0 25,0 0,0-24,0 24,-25 0,0 0,25 0,-25 0,0 0,1 0,-1 24</inkml:trace>
  <inkml:trace contextRef="#ctx0" brushRef="#br0" timeOffset="54642.1249">4688 8235,'0'0,"-24"0,24 0,0 0,-25 25,25-25,-25 25,25-25,-25 25,25-1,-25-24,25 0,0 25,0-25,0 25,0-25,0 25,-24-25,24 25,0-25,0 24,0-24,0 25,0 0,0-25,0 25,0-25,0 0,0 25,0-25,24 0,1 0,-25 0,25 0,-25 0,25 0,-25 0,25 0,-1 0,-24-25,0 25,0 0,0-25,0 0,0 25,0 0,0 0,0-25,-24 25,24 0,-25 0</inkml:trace>
  <inkml:trace contextRef="#ctx0" brushRef="#br0" timeOffset="56938.2566">4887 8285,'0'0,"0"0,-25 0,25 0,-25 0,25 0,-25 0,25 25,-24-1,-1-24,25 0,0 25,-25-25,25 25,0-25,-25 0,25 25,0 0,0-25,-25 24,25-24,0 25,0 0,0-25,0 25,0-25,0 0,25 0,-25 25,25-25,-25 0,25 0,0 0,-25 0,24 0,-24 0,25 0,-25 0,0 0,25 0,0 0,-25-25,0 25,0 0,0-25,0 0,0 25,0-25,0 25,0-24,25 24,-25-25,0 25,0-25,0 25,0-25,0 25,0 0,0 0,0-25,-25 25,25-24,-25 24,25 0</inkml:trace>
  <inkml:trace contextRef="#ctx0" brushRef="#br0" timeOffset="60377.4533">4515 7045,'25'0,"-25"0,24 0,-24 0,25 0,0 0,-25 0,25 0,-25 0,25 0,-1 0,-24 0,25 0,-25 0,25 0,-25 0,0 24,0 1,0-25,0 25,0-25,0 0,0 25,0 0,0-25,0 24,0-24,-25 25,25-25,0 25,0 0,0-25,-25 25</inkml:trace>
  <inkml:trace contextRef="#ctx0" brushRef="#br0" timeOffset="62137.5541">4862 7020,'0'0,"0"25,0-25,0 0,-25 0,25 24,0-24,0 25,-25-25,25 0,0 25,0-25,0 25,0-25,0 25,0-25,0 24,0 1,0-25,0 0,0 25,0-25,25 0,-25 0,25 0,-25 0,25 0,-25 0,25 0,-1 0,-24-25,0 0,0 25,0-24,0 24,0-25,0 0,0 25,0-25,0 25,0-25,0 25,0 0</inkml:trace>
  <inkml:trace contextRef="#ctx0" brushRef="#br0" timeOffset="65481.745">4465 5308,'0'-25,"25"25,-25 0,25 0,-25 0,25 0,-1 25,1 0,0-25,0 25,24 0,-49-25,25 24,0-24,-25 25,0-25,25 0,-25 0,25 0,-1 0,-24 0,25 0,-25 25,0-25</inkml:trace>
  <inkml:trace contextRef="#ctx0" brushRef="#br0" timeOffset="66929.8282">4961 5209,'0'0,"0"0,0 0,0 25,0 0,0-25,0 24,-25-24,25 25,0-25,0 25,0 0,0-25,-24 25,24-25,0 24,0 1,-25-25,25 25,0-25,0 25,0 0,-25-1,25-24,-25 25,25-25,0 25,0 0,-25-25,25 25,0-25,0 24,0-24,0 25,0 0,-24-25</inkml:trace>
  <inkml:trace contextRef="#ctx0" brushRef="#br0" timeOffset="68937.9426">21828 15528,'0'-25,"0"25,0 25,0-25,-24 25,24-25,-25 24,25-24,0 25,-25 0,25-25,0 0,-25 25,25-25,-25 0,25 25,0-1,0-24,-24 25,24-25,0 0,0 25,-25-25,25 0,-25 25,25 0,0-25,0 0,0 24</inkml:trace>
  <inkml:trace contextRef="#ctx0" brushRef="#br0" timeOffset="70217.0159">21605 15652,'0'0,"25"0,0 0,-25 0,0 0,25 0,-25 0,0 0,0 0,24 0,1 25,-25-25,0 0,0 24,25 1,-25-25,0 0,25 25,-25-25,0 0,0 25,25-25,-25 25,24-25,-24 0,0 0,0 24,0-24,25 0,-25 25,0-25,0 0,25 25</inkml:trace>
  <inkml:trace contextRef="#ctx0" brushRef="#br0" timeOffset="72809.1644">11981 17066,'0'0,"-25"0,25 0,0 0,-25 24,25-24,0 0,0 25,-24-25,24 0,0 25,0 0,0-25,0 25,0-25,0 0,0 0,24 0,-24 24,0-24,0 0,0 25,25-25,-25 25,25-25,-25 0,0 0,25 0,-25 25,0-25,25 0,-25 0,24 0,1 0,-25 0,25 0,-25 0,25 0,0 0,-25 0,24 0,-24 0,25 0,-25 0,0-25</inkml:trace>
  <inkml:trace contextRef="#ctx0" brushRef="#br0" timeOffset="73825.2222">12254 16818,'0'0,"0"24,0-24,0 25,0-25,0 25,0 0,0 0,0-25,0 24,0 1,0 0,0-25,0 25,0 0,0-25,0 24,25-24,-1 0,-24 0,0 25,0-25,0 25,0 0,0-25,0 25,0-25</inkml:trace>
  <inkml:trace contextRef="#ctx0" brushRef="#br0" timeOffset="74881.2827">12800 17115,'0'0,"-25"0,25 0,0 0,-25 0,25 0,-25 0,0 0,25 0,-24 0,24 0,0 0,-25 0,25 0,0 0</inkml:trace>
  <inkml:trace contextRef="#ctx0" brushRef="#br0" timeOffset="77506.4327">12800 17140,'-25'0,"25"-25,0 25,-25 0,25 0,-25 0,25 0,0 0,-25 0,1 0,24 0,-25 0,25 0,0 0,-25 0,0 0,25 0,-25 25,25-25,-24 25,24-25,0 25,0-1,0-24,0 25,0-25,0 25,0-25,0 25,0-25,0 25,0-25,0 0,0 24,0-24,24 0,-24 0,25 0,0 0,-25 0,25 0,-25 0,25 0,-1 0,-24 0,25 0,-25 0,0-24,25 24,-25-25,0 25,0-25,0 25,25-25,-25 25,25 0,-25-25,0 1,0 24,0 0,0 0,0 0,0 24,0-24,0 25,0-25,0 25,0 0,0 0,0-25,0 24,0-24,0 25,0 0,0-25,0 25,24-25,-24 0,25 0,0 0,-25 0,25 0,-25 0,0 0,25 0,-25 0,0 0,24 0,1 0,-25-25,0 0,0 25,-25-25</inkml:trace>
  <inkml:trace contextRef="#ctx0" brushRef="#br0" timeOffset="79344.5381">13172 17016,'0'0,"0"0,-25 0,25 0,-25 0,0 0,25 0,-25 0,25 0,-24 0,-1 0,25 25,-25-25,25 0,0 25,0-25,0 24,0 1,0-25,0 25,0-25,0 0,0 25,0-25,0 0,0 25,25-25,0 0,-25 24,0-24,0 0,24 0,-24 0,25 0,0 0,-25 0,25 0,-25 0,0 25,0-25,0 25,0 0,0-25,0 25,0-25,0 0,0 0,0 24,0-24,-25 0,0 0,25 0,-25 0,25 0,-24 0,-1 0,25 0,0 0,-25 0</inkml:trace>
  <inkml:trace contextRef="#ctx0" brushRef="#br0" timeOffset="81728.6746">13494 17090,'-25'0,"25"0,-25 0,25 0,-24 0,-1 0,25 0,-25 0,25 0,-25 0,25 0,-25 0,25 0,0 0,0 25,0 0,0-25,0 25,0-25,0 25,0-25,0 24,0 1,0-25,0 0,0 0,25 0,-25 25,0-25,25 0,-25 0,0 0,25 0,-25 25,25-25,-25 0,24 0,-24 0,25 0,0 0,-25 0,0 0,25 0,-25 25,0-1,0-24,0 25,0-25,0 0,0 25,-25-25,0 0,25 0,-25 0,25 0,-24 0,-1 0,25 0,-25 0,25 0,-25 0,25 0,0 0,-25 0,1 0,24 0,-25 0,0 0</inkml:trace>
  <inkml:trace contextRef="#ctx0" brushRef="#br0" timeOffset="84920.8571">3597 7813,'0'0,"0"0,0 0,0 0,0 25,-25-25,25 25,0-25,-25 25,25 0,0-25,0 24,0-24,0 25,-24-25,24 25,0 0,0-25,0 0,0 25,0-25,0 25,-25-1,25-24,0 25,0 0,0 0,0 0,0-1,-25 1,25 25,0-50,0 25,0-1,0 1,0-25,0 25,0-25,0 25,0 0,0-25,0 24,-25-24,25 0,0 25,-25-25,25 0,-24 0,-1 0</inkml:trace>
  <inkml:trace contextRef="#ctx0" brushRef="#br0" timeOffset="85654.8991">3374 8161,'0'-25,"0"25,0-25,25 25,-1 0,-24 0,25 0,0 0,0 0,24 0,-49 0,25 0,0 0</inkml:trace>
  <inkml:trace contextRef="#ctx0" brushRef="#br0" timeOffset="87759.0194">3473 8632,'0'0,"0"25,0-25,0 0,25 0,-25 25,0-1,25-24,-25 25,0-25,0 25,0-25,0 25,0 0,0-25,0 0,0 24,-25-24,25 25,0 0,0-25,-25 0,25 0,0 0,0-25,0 25,0-25,0 25,0-24,0-1,0 0,0 25,0-25,0 25,25-25,-25 1,25-1,-25 25,0-25,24 0,-24 25,0-25</inkml:trace>
  <inkml:trace contextRef="#ctx0" brushRef="#br0" timeOffset="89225.1034">3399 9178,'0'0,"0"0,24 0,-24 0,25 0,-25 0,25 0,-25 0,25 0,0 0,-25-25,24 25,-24-25,0 25,0-25,0 25,0-24,0-1,0 25,0 0,0 0,-24-25,24 25,-25 0,25 0,-25 0,25 0,-25 0,25 0,-25 0,1 0,24 0,0 0,0 25,0-25,0 25,0-25,0 24,0-24,0 25,0-25,0 25,0 0,0-25,0 25,0-25,0 24,0-24,0 25,24-25,-24 0,25 25,-25-25,25 0,-25 0,25 0,-25 0,25 0,-25 0,24 0,-24-25,25 25,0 0,-25 0,25 0,-25 0,0 0,-50 0</inkml:trace>
  <inkml:trace contextRef="#ctx0" brushRef="#br0" timeOffset="91735.2466">3498 9500,'0'0,"25"0,-25-25,0 25,0-24,0 24,0-25,0 25,0 0,-25 0,25 0,-25 0,25 0,-25 0,0 0,25 25,-24-25,24 24,0-24,0 25,-25 0,25 0,0-25,0 25,0-1,0-24,0 25,0-25,0 0,25 0,-25 0,24 0,1 0,-25 0,25 0,-25 0,0-25,0 1,25 24,-25-25,0 25,25-50,-25 50,24-49,-24 49,0 0,0 0,0 24,0-24,0 25,0-25,0 25,0 0,0-25,0 25,0-25,0 24,0-24,0 25,0 0,0-25,0 25,-24-25,24 0,0 25,0-1,-25-24,25 0,0 25,0-25,0 0,0 25,0-25,-25 25,25 0,0-25,0 24,-25-24,25 0,0 25,-25 0,25-25,0 25,0-25,0 25,0-25,0 24,0-24,0 0,25 0,-25 0,25 0,-25 0,25 0,0-24,-25 24,0-25,0 25,24 0,-24 0,25-25,-25 25,0 0</inkml:trace>
  <inkml:trace contextRef="#ctx0" brushRef="#br0" timeOffset="93834.3667">3374 10120,'0'0,"0"0,0 0,0 25,0 0,0-25,0 25,0-25,0 25,0-1,0-24,0 25,0-25,0 25,0-25,0 25,0 0,0-25,0 24,0-24,0 25,0-25,25 0,-25 0,24 0,-24 0,0 0,0-25,0 25,25-24,-25-1,0 25,25-25,-25 25,0-25,25 25,-25-25,0 1,25-1,-25 25,0-25,24 0,-24 25,25-25,-25 25,0 0,0 25,0 0,0-25,0 25,0-25,0 25,0-25,0 0,0 24,0 1,0-25,0 25,0-25,0 25,0 0,0-25,0 0,25 0,-25 0,0 0,25 0,0-25,-25 25,24 0,-24 0,25 0,-25 0,0 0</inkml:trace>
  <inkml:trace contextRef="#ctx0" brushRef="#br0" timeOffset="95344.4531">3473 10790,'25'0,"-25"-25,25 25,-25 0,49 0,-49-25,25 25,0-24,0-1,-25 25,0-25,0 25,0-25,0 0,0 25,0 0,0-24,0 24,0 0,-25 0,0 0,25 0,-25 0,25 0,-25 0,1 24,24 1,0-25,0 25,-25-25,25 0,0 25,0-25,0 25,0-1,0-24,0 25,0-25,0 25,0 0,0-25,0 0,0 25,0-25,0 0,0 24,25-24,-25 0,0 25,24-25,-24 25,0-25,25 0,-25 0,0 25,25-25,0 0,-25 0,25 0,-25 0,24 0,-24 0,25 0,0 0,-25 0,25 0,-25 0,-25 0,-25-25,-49 0</inkml:trace>
  <inkml:trace contextRef="#ctx0" brushRef="#br0" timeOffset="97247.5619">3473 11112,'0'0,"0"25,0-25,0 25,0-25,0 25,0-25,0 25,0 0,0-25,0 24,0-24,0 25,0 0,0-25,0 25,0-25,0 25,0-25,0 24,0 1,0-25,0 25,0-25,0 0,0-25,0 0,0-24,25 49,-25-25,25 0,-25 25,0-25,24 1,-24 24,0-25,25 25,-25 0,25 0,0 0,-25-25,25 25,-25 0,24-25,1 25,-25 0,0 0,0 25,25-25,-25 0,0 25,0-25,0 0,0 25,0-1,0-24,0 25,0-25,0 25,0-25,0 25,0 0,0-25,0 24,25-24,-25 0,25 0,-1 0,-24 0,0 0,25-24,-25 24,0-25,0 25,0 0,-25 0</inkml:trace>
  <inkml:trace contextRef="#ctx0" brushRef="#br0" timeOffset="98655.6424">3795 11708,'0'0,"-24"0,24 0,0 0,-25 0,0 25,25-25,-25 24,25-24,-25 0,1 25,24-25,0 25,0-25,-25 0,25 25,0-25,0 25,0-25,0 0,0 0,25 0,-1 0,-24 0,0 0,0 0,25 0,-25 0,25 0,0 0,-25 0,49 0,1 0,-50 0,25 0,-25 0,49-25,-24 0,0 0,0 25,-25 0,0 0,-50 0,25-25</inkml:trace>
  <inkml:trace contextRef="#ctx0" brushRef="#br0" timeOffset="100637.7559">3647 12105,'0'24,"0"-24,0 25,0-25,0 25,0 0,0-25,0 25,0-25,0 25,0-25,0 0,0 0,0 24,24-24,-24 0,25 25,0-25,-25 0,25 0,-25 0,0-25,0 25,25-24,-1-1,-24 0,0 25,0-25,25 25,-25-25,25 25,-25-25,0 1,0 24,0 0,0 0,0 24,0-24,0 25,0-25,0 25,0 0,0 0,0 0,0-1,0 26,-25-25,25 0,0 24,0-24,0 0,0 0,0-25,0 49,0-49,0 25,0 25,0-26,0 1,0-25,0 25,-25-25,25 25,0-25,-24 0,24 0,-25 0,0 0,25 0,-25 0,25 0,0 0,-25 0,25 0,-49 0,-26 49,26-24,-1 0,25-25,1 0,24 0,-25 0,25 0,-25 0,0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20T05:23:03.758"/>
    </inkml:context>
    <inkml:brush xml:id="br0">
      <inkml:brushProperty name="width" value="0.05292" units="cm"/>
      <inkml:brushProperty name="height" value="0.05292" units="cm"/>
      <inkml:brushProperty name="color" value="#FF0000"/>
    </inkml:brush>
  </inkml:definitions>
  <inkml:trace contextRef="#ctx0" brushRef="#br0">5780 14362</inkml:trace>
  <inkml:trace contextRef="#ctx0" brushRef="#br0" timeOffset="19383.1084">6846 12229</inkml:trace>
  <inkml:trace contextRef="#ctx0" brushRef="#br0" timeOffset="29150.6673">8012 11658</inkml:trace>
  <inkml:trace contextRef="#ctx0" brushRef="#br0" timeOffset="40142.2956">9649 7590</inkml:trace>
  <inkml:trace contextRef="#ctx0" brushRef="#br0" timeOffset="54356.1088">11063 10393</inkml:trace>
  <inkml:trace contextRef="#ctx0" brushRef="#br0" timeOffset="68482.9166">12502 12998</inkml:trace>
  <inkml:trace contextRef="#ctx0" brushRef="#br0" timeOffset="78370.4821">13916 14139</inkml:trace>
  <inkml:trace contextRef="#ctx0" brushRef="#br0" timeOffset="81050.6358">15404 15677</inkml:trace>
  <inkml:trace contextRef="#ctx0" brushRef="#br0" timeOffset="83946.8015">5135 15677,'0'-25</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20T05:18:01.231"/>
    </inkml:context>
    <inkml:brush xml:id="br0">
      <inkml:brushProperty name="width" value="0.05292" units="cm"/>
      <inkml:brushProperty name="height" value="0.05292" units="cm"/>
      <inkml:brushProperty name="color" value="#1F497D"/>
    </inkml:brush>
  </inkml:definitions>
  <inkml:trace contextRef="#ctx0" brushRef="#br0">5061 15776,'0'0,"-25"0,0 0,25 0,-25 0,25 0,0 25,-25-25,25 0,0 24,0-24,0 0,0 25,0 0,0-25,0 25,0-25,0 25,0-25,0 24,0-24,0 25,0-25,0 0,25 0,-25 0,0 0,25 0,0 0,-25 0,25 0,-25 0,24 0,1 0,-25 0,25 0,-25 0,0 0,0 0,25-25,-25 25,0-24,0 24,0-25,0 25,0-25,0 0,0 25,0 0,0 0,0 0,0-25,-25 25,25 0,-25 0</inkml:trace>
  <inkml:trace contextRef="#ctx0" brushRef="#br0" timeOffset="3359.1921">6400 15677</inkml:trace>
  <inkml:trace contextRef="#ctx0" brushRef="#br0" timeOffset="6447.3686">6350 15900,'0'0,"0"0,0 25,0-25,-24 0,24 24,0-24,0 0,0 25,0-25,0 0,0 0,24 0,-24 0,0 0,0 25,0 0,0-25,0 25,0-25,0 24,0 1,0-25,0 25,0-25,0 25,0-25</inkml:trace>
  <inkml:trace contextRef="#ctx0" brushRef="#br0" timeOffset="8902.5092">6574 15974,'0'0,"0"0,-25 0,25 0,-25 0,0 0,25 0,0 0,0 0,0 0,0 0,-25 0,25 25,0 0,0-25,0 25,0-25,0 24,-24-24,24 25,0 0,0-25,0 25,0-25,0 25,0-25,0 24,0-24,24 0,-24 0,0 25,25-25,0 0,-25 0,0 0,25 0,-25 0,25 0,-25 0,24 0,1 0,-25 0,0-25,0 1,0 24,0 0,0-25,0 25,0-25,25 25,-25-25,0 25,0-25,0 25,0-24,0 24,0 0,0 0,-25 0,0 0,25-25,0 0,-24 25,24 0,0 0</inkml:trace>
  <inkml:trace contextRef="#ctx0" brushRef="#br0" timeOffset="11310.6468">7739 15652</inkml:trace>
  <inkml:trace contextRef="#ctx0" brushRef="#br0" timeOffset="14046.8034">7615 15974,'0'0,"0"0,0 0,25 0,0 0,-25 0,25 0,-25 0,25 0,-1 0,-24 0,0 0,0 0,0 25,0-25,0 0,0 25,0 0,0-25,0 24,0-24,0 25,-24 0,24-25,-25 0,25 25,0-25,-25 0,0 0,25 0,-25 0,25 0,-24 0,24 0,-25 0,0 0,25 0,0 0,0 0,0-25,0 25,25-25,-25 25,25 0,-25 0,24 0,-24 0,25 0,-25 0,25 0,-25 0,0 25,25-25,-25 25,0 0,0-1,0-24,0 25,0-25,25 25</inkml:trace>
  <inkml:trace contextRef="#ctx0" brushRef="#br0" timeOffset="17038.9746">7913 16024,'0'0,"0"0,0 25,0-25,0 0,-25 0,25 24,0-24,0 25,-25-25,25 25,0-25,0 25,0-25,0 0,0 25,0-25,0 24,0 1,0-25,0 25,0-25,0 0,25 0,-25 0,25 0,-25-25,50 0,-50 25,24 0,-24-24,25 24,-25-25,0 0,0 25,0-25,0 25,0-25,0 25,0-24,0-1,0 25,0-25,0 25,0 0,0 0,0-25,0 25,-25 0,25 0,-24 0,-1 0,25 0,-25 0,25 0,0 25</inkml:trace>
  <inkml:trace contextRef="#ctx0" brushRef="#br0" timeOffset="20031.1457">9079 15677</inkml:trace>
  <inkml:trace contextRef="#ctx0" brushRef="#br0" timeOffset="22678.2971">8955 15999,'0'0,"0"0,25 0,-25 0,24-25,1 25,-25 0,25 0,-25 0,0 0,0 0,0 25,0-25,0 25,0 0,0-25,0 24,0-24,0 25,-25-25,0 0,25 0,-24 25,24-25,0 0,24 0,1 0,-25 0,25 0,-25 25,0-25,25 0,-25 0,25 0,-25 25,0-25,0 24,0-24,0 25,24-25,-24 0,0 25,0-25,0 25,0-25,0 25,0-25,-24 0,-1 0,25 0,-25 0,25 0,-25 0,0 0,25 0,-24 0,24 0,-25 0</inkml:trace>
  <inkml:trace contextRef="#ctx0" brushRef="#br0" timeOffset="25293.4467">9228 16073,'0'0,"0"0,0 25,0-25,-25 25,25-25,0 25,0 0,0-25,0 24,0-24,0 25,0-25,0 25,0 0,0-25,0 25,0-25,0 0,0 0,0 24,25-24,-25 25,24-25,-24 0,25 0,-25 0,25 0,0 0,-25 0,0 0,25-25,-25 25,0 0,0-24,0 24,25-25,-25 0,0 25,0-25,0 25,0-25,0 25,0-24,0 24,0 0,0-25,0 25,-25 0,25-25,0 25,-25 0,25 0,-25 0,25-25,0 0,-25 25,25 0,-25 0,1 0</inkml:trace>
  <inkml:trace contextRef="#ctx0" brushRef="#br0" timeOffset="28237.6148">10369 15701</inkml:trace>
  <inkml:trace contextRef="#ctx0" brushRef="#br0" timeOffset="31181.7835">10344 16024,'-25'0,"25"0,0 25,0-1,-25-24,25 25,0-25,0 25,0 0,0-25,-25 0,25 25,0-25,0 24,-24-24,24 25,0 0,0-25,-25 0,25 0,0 0,25 0,-1 0,-24 0,25 0,-25 0,25 0,-25 0,25 0,0 0,-25 0,25 0,-25 0,0 0,24 0,1 0</inkml:trace>
  <inkml:trace contextRef="#ctx0" brushRef="#br0" timeOffset="32477.8574">10344 16197,'0'0,"0"0,0 25,0-25,0 0,25-25,0 25,-1 0,-24 0,0 0,0 0,0 25,0-25,0 25,0 0,0-25,0 25,0-25,0 24,0 1,0-25,0 25</inkml:trace>
  <inkml:trace contextRef="#ctx0" brushRef="#br0" timeOffset="35166.0112">10518 16049,'0'0,"0"0,0 24,0-24,0 25,0-25,0 25,0-25,0 25,0-25,0 25,0-25,0 24,0 1,0-25,0 25,0-25,0 0,0 25,0-25,24 0,-24 0,25 0,0 0,-25 0,25 0,-25 0,0 0,0 0,0-25,0 25,0-25,0 0,0 25,0-24,0 24,0 0,0-25,0 25,0 0,0-25,0 25,-25 0,0 0,25-25,0 25</inkml:trace>
  <inkml:trace contextRef="#ctx0" brushRef="#br0" timeOffset="38389.1953">11907 15701</inkml:trace>
  <inkml:trace contextRef="#ctx0" brushRef="#br0" timeOffset="41324.3633">11832 16049,'0'0,"0"0,0 0,-25 0,25 0,-24 0,-1 0,25 0,-25 0,25 0,0 0,-25 24,0 1,25 25,0-50,0 25,0-1,0 1,0-25,0 25,0 0,0-25,0 0,0 25,0-25,0 0,25 0,-25 0,25 0,0 0,-25 0,25 0,-25 0,0 0,0 24,0-24,0 25,0 0,24-25,1 0,-25 0,0 0,0 25,0-25,0 25,0-25,0 0,-25 0,25 25,0-25,-24 0,24 0,-25 0,0 0,25 0,0 24,-25-24,25 0</inkml:trace>
  <inkml:trace contextRef="#ctx0" brushRef="#br0" timeOffset="43588.4928">11981 16098,'0'0,"0"25,0-25,0 25,0-25,0 0,0 25,0-1,0-24,0 25,0-25,0 25,0-25,0 25,0 0,0-25,0 24,0-24,0 25,0 0,0-25,0 25,0-25,0 25,0-25,0 25,0-1,0-24,0 0,25 0,0 0,-25 0,24 0,-24 0,25 0,-25 0,0-24,0 24,25 0,-25-25,0 25,0-25,25 25,-25 0,0-25,0 0,0 25,0-25,0 25,0-24,0-1,0 25,0-25,0 25,0-25,0 25,0 0,0-25,0 1,0 24,-25 0,25-25,0 25,0 0,-25 0,25-25,0 0,0 25,-25 0,25 0,-24 0,-1 0</inkml:trace>
  <inkml:trace contextRef="#ctx0" brushRef="#br0" timeOffset="45076.5782">13345 15652</inkml:trace>
  <inkml:trace contextRef="#ctx0" brushRef="#br0" timeOffset="47404.711">13296 16049,'0'0,"0"0,-25 0,25 0,-25 0,25 0,0 0,0 0,-25 0,25 0,-25 0,1 0,24 24,-25-24,25 0,0 25,0-25,0 25,0-25,-25 0,25 25,0-25,0 25,0-1,0-24,0 25,0-25,0 25,0-25,0 25,0 0,0-25,0 0,0 24,0-24,0 0,25 0,-25 25,0-25,25 0,-1 0,-24 0,25 0,-25 0,0 0,25 0,-25-25,25 25,-25-24,0-1,0 25,0-25,0 25,0-25,0 25,0 0,0 0,-25 0,0 0,0 0,1 0,24 0,-25 0,0 0,25 0,-25 0,25 0</inkml:trace>
  <inkml:trace contextRef="#ctx0" brushRef="#br0" timeOffset="49700.8427">13444 16123,'0'0,"0"0,-24 0,24 0,-25 0,0 25,25-25,0 25,0-25,0 0,0 24,0-24,0 25,-25-25,25 25,0-25,0 25,0-25,0 25,0-1,0-24,0 25,0-25,0 0,0 25,25-25,0 0,-25 0,25 0,-25 0,24 0,-24 0,25 0,-25-25,0 25,0-25,0 1,0 24,25-25,-25 25,0-25,0 0,0 25,0-25,0 25,0-24,0 24,0 0,0 0,-25 0,0 0,25 0</inkml:trace>
  <inkml:trace contextRef="#ctx0" brushRef="#br0" timeOffset="51716.958">14660 15677</inkml:trace>
  <inkml:trace contextRef="#ctx0" brushRef="#br0" timeOffset="54108.0945">14461 16049,'0'0,"0"0,25 0,0 0,-25 0,25 0,-25 0,25 0,0 0,-25 0,24 0,-24 24,0-24,25 0,-25 25,0-25,0 25,0-25,0 0,0 25,-25-25,25 0,0 25,0-1,0-24,0 25,0-25,0 25,0 0,-24-25,-1 25,25-25,0 24,0-24,0 0,0 25,-25 0</inkml:trace>
  <inkml:trace contextRef="#ctx0" brushRef="#br0" timeOffset="57275.2755">14784 16098,'0'0,"0"0,0 0,-25 0,25 25,0 0,-25-25,25 25,0-25,0 0,0 24,0-24,-24 0,24 25,0 0,0-25,0 25,0-25,0 25,0-25,0 24,0-24,24 0,-24 0,0 25,25-25,-25 0,25 0,-25 0,25 0,-25 0,25 0,-1 0,-24 0,25 0,-25 0,0 0,0-25,0 1,0 24,0-25,0 25,0 0,0-25,0 25,0-25,-25 25,1 0,24 0,0-25,0 25,-25 0,25-24,0 24,0 0</inkml:trace>
  <inkml:trace contextRef="#ctx0" brushRef="#br0" timeOffset="58941.3712">14834 16173</inkml:trace>
  <inkml:trace contextRef="#ctx0" brushRef="#br0" timeOffset="61883.5392">16049 15652</inkml:trace>
  <inkml:trace contextRef="#ctx0" brushRef="#br0" timeOffset="65363.7383">16074 16024,'25'0,"-25"0,0 0,0 0,0 0,-25 0,0 0,25 0,-25 0,25 0,-25 0,25 0,0 0,-24 25,-1-1,25-24,0 25,0-25,0 25,0-25,0 0,25 0,-25 0,0 25,24 0,-24-25,25 0,-25 0,0 24,25-24,-25 0,25 0,-25 0,25 0,-25 0,0 25,24-25,-24 25,0-25,25 0,-25 25,0-25,0 25,-25-25,25 24,0-24,-24 0,24 0,-25 0,0 0,25 25,0-25,-25 0,25 0,-25 0,25 0,0 0,0-25,0 25,0-24,0 24,0-25,0 25,0 0,0-25,0 0,0 25,25 0,-25 0,25 0,0-25,-25 25,0-24,25-1,-25 25,0-25,24 25,1 0,-25-25,0 25,0-25,0 1</inkml:trace>
  <inkml:trace contextRef="#ctx0" brushRef="#br0" timeOffset="67619.8674">16297 16073,'0'25,"0"-25,0 0,0 0,-25 25,25-25,0 25,0 0,0-25,0 24,0-24,0 0,0 0,0 25,25-25,0 0,-25 0,25 0,-25 0,24 0,-24 0,0 25,25-25,0 0,-25 0,25 0,-25 0,0-25,0 25,0-25,0 25,0 0,0 0,-25 0,25-24,-25 24,25-25,0 25,-25 0,25 0,-24 0,24 0,0 0,0 0,0-25,-25 25</inkml:trace>
  <inkml:trace contextRef="#ctx0" brushRef="#br0" timeOffset="69898.9976">17413 15677</inkml:trace>
  <inkml:trace contextRef="#ctx0" brushRef="#br0" timeOffset="72531.1484">17364 16024,'-25'0,"25"0,0 0,-25 0,25 0,-25 0,0 0,25 0,-24 0,24 0,0 0,0 0,-25 0,25 25,0-1,0-24,0 25,0-25,0 25,0 0,0-25,0 0,0 0,0 0,25 0,-25 0,24 0,1 0,-25 0,25 0,-25 0,25 0,0 0,-25 0,0 0,24 0,-24-25,25 25,-25 0,0-25,0 25,0 0,0 0,0 0,0 0,0 25,0 0,0-25,0 0,0 25,0-25,0 24,-25-24,25 25,0 0,0-25,0 25,0-25,-24 25,24-1</inkml:trace>
  <inkml:trace contextRef="#ctx0" brushRef="#br0" timeOffset="74674.2711">17562 16098,'0'0,"0"0,0 0,-25 0,25 0,0 25,0-25,0 25,0 0,0-25,0 24,0-24,0 25,0 0,0-25,0 0,25 0,-25 0,25 0,-25 0,25 0,-25 0,24 0,-24 0,25 0,-25-25,0 25,0 0,0-25,0 25,0-24,0-1,0 25,0-25,0 25,0-25,0 25,0 0,0 0,-25 0,25-25,0 25,-24 0,24 0,-25 0,25 0,-25 0</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20T05:19:51.327"/>
    </inkml:context>
    <inkml:brush xml:id="br0">
      <inkml:brushProperty name="width" value="0.05292" units="cm"/>
      <inkml:brushProperty name="height" value="0.05292" units="cm"/>
      <inkml:brushProperty name="color" value="#1F497D"/>
    </inkml:brush>
  </inkml:definitions>
  <inkml:trace contextRef="#ctx0" brushRef="#br0">5110 14511</inkml:trace>
  <inkml:trace contextRef="#ctx0" brushRef="#br0" timeOffset="4280.2445">5085 13320</inkml:trace>
  <inkml:trace contextRef="#ctx0" brushRef="#br0" timeOffset="6126.3504">5110 12129</inkml:trace>
  <inkml:trace contextRef="#ctx0" brushRef="#br0" timeOffset="8078.4621">5160 10889</inkml:trace>
  <inkml:trace contextRef="#ctx0" brushRef="#br0" timeOffset="9997.5717">5135 9599</inkml:trace>
  <inkml:trace contextRef="#ctx0" brushRef="#br0" timeOffset="11917.6815">5085 8310</inkml:trace>
  <inkml:trace contextRef="#ctx0" brushRef="#br0" timeOffset="13877.7938">5135 7045</inkml:trace>
  <inkml:trace contextRef="#ctx0" brushRef="#br0" timeOffset="17029.9741">4564 14461,'-24'0,"24"0,0 0,0 0,0 25,0-25,0 25,0 0,0-25,0 24,0-24,0 0,0 25,0 0,0-25,0 25,0-25,-25 0,25 25,0-25,0 24,0 1,0-25,0 25</inkml:trace>
  <inkml:trace contextRef="#ctx0" brushRef="#br0" timeOffset="19398.1091">4763 14511,'-25'0,"25"0,-25 0,0 0,25 0,-24 25,24-25,0 24,-25-24,0 25,25 0,0-25,0 25,0-25,0 25,0-25,0 24,0-24,0 25,25-25,-25 0,0 0,25 0,-25 0,24 0,1 0,-25 0,25 0,-25 0,25 0,-25-25,0 25,25-24,-25 24,0-25,0 25,0-25,0 0,0 25,0 0,0-25,0 25,-25 0,25 0,-25 0,25 0</inkml:trace>
  <inkml:trace contextRef="#ctx0" brushRef="#br0" timeOffset="22084.2631">4490 13295,'0'0,"25"0,0 0,-25 0,0 0,0 0,0 25,0-25,0 25,0-25,0 25,0-25,0 25,0-25,0 24,0 1,0-25,0 25,-25-25,25 25,0 0,-25-25,25 0,-25 0,25 0,-25 0,1 0,24 0,-25 0,25 0,0 0,0 0,0-25,0 25,0-25,25 25,-1-25,-24 25,25-25,-25 25,25 0,-25 0,0 0,25 0,0 0,-25 0,24 0,-24 0,25 0,-25 0,25 0,-25 25,25-25,-25 0</inkml:trace>
  <inkml:trace contextRef="#ctx0" brushRef="#br0" timeOffset="23940.369">4812 13295,'-24'0,"-1"0,25 0,0 0,-25 25,25 0,0-25,0 25,-25-25,0 25,25-25,0 24,0 1,0-25,0 0,0 25,0-25,0 25,0 0,0-25,0 0,0 0,25 0,-25 0,25 0,-25 0,25 0,0 0,-25 0,24 0,-24 0,25-25,-25 25,0 0,0-25,0 25,0 0,0-25,0 25,0-25,0 25,-25 0,25 0,0 0,0-24,0 24</inkml:trace>
  <inkml:trace contextRef="#ctx0" brushRef="#br0" timeOffset="27317.5625">4465 12129,'0'0,"0"0,25 0,-25 0,0 0,25 0,0 0,-25 0,24 0,-24 0,0 0,25 0,-25 0,25 0,0 0,-25 0,25 0,-25 25,0 0,0-25,0 0,0 25,0-25,-25 0,25 25,-25-25,25 0,-25 25,25-25,-25 0,25 0,-24 0,-1 24,25-24,25 0,-25 0,24 0,-24 0,25 0,-25 0,25 0,0 0,-25 0,25 0,-25 0,0 0,24 0,-24 25,0-25,0 25,0 0,0-25,0 25,0-25,-24 0,24 0,-25 0,0 0,25 0,-25 0,25 0,-25 0,25 0,-24 0,-1 0,25 0,-25 0,25 0</inkml:trace>
  <inkml:trace contextRef="#ctx0" brushRef="#br0" timeOffset="29435.6836">4862 12154,'0'0,"-25"0,25 0,-25 0,1 25,24-25,0 25,0-25,0 25,0 0,-25-25,25 24,0-24,0 25,0-25,0 25,0 0,0-25,0 25,0-25,0 0,0 0,0 0,0 24,25-24,-1 0,-24 0,25 0,0 0,0 0,-25 0,25-24,-25 24,24 0,-24-25,0 0,25 25,-25-25,0 25,0-25,0 1,0 24,0 0,0-25,0 25,0-25,-25 25,25 0,0 0,-24 0,24 0,-25 0,25 0</inkml:trace>
  <inkml:trace contextRef="#ctx0" brushRef="#br0" timeOffset="32269.8457">4589 10840,'-25'0,"25"0,-24 0,24 24,0-24,-25 25,0 0,25-25,-25 25,25-25,-25 0,1 25,24-25,0 24,-25 1,25-25,0 0,0 25,0-25,0 0,0 0,25 0,-1 0,-24 0,25 0,-25 0,25 0,0 0,-25 0,25 0,-25 0,24 0,-24 0,0 0,25 0,0 0,0 0,-25 0,25 0,-1 0,-24 0,25 0,-25-25,25 25,0 0,-25-25,0 25,-25 0</inkml:trace>
  <inkml:trace contextRef="#ctx0" brushRef="#br0" timeOffset="33347.9072">4639 10889,'0'0,"0"25,0-25,0 25,-25-25,25 0,0 25,-25-25,25 24,0 1,0-25,-25 25,25-25,0 25,0 0,0-25,0 24,0-24,0 25,0-25</inkml:trace>
  <inkml:trace contextRef="#ctx0" brushRef="#br0" timeOffset="35092.0069">4788 10889,'-25'25,"25"-25,-25 0,25 25,0-25,0 25,0-1,0-24,-25 0,25 25,0-25,0 25,0-25,0 25,0-25,0 25,0-25,0 24,0 1,0-25,0 0,0 25,25-25,-25 0,25 0,0 0,-25 0,24 0,-24-25,25 25,-25 0,0-25,25 25,-25-24,25 24,-25 0,0-25,0 0,0 25,0-25,0 25,0-25,0 25,0-24,0 24,-25 0,25-25,0 25,0 0,-25 0,25 0,-25 0,25 0,-24 0,-1 0,25 0,-25 0,25 0</inkml:trace>
  <inkml:trace contextRef="#ctx0" brushRef="#br0" timeOffset="49828.85">4738 9550,'0'0,"0"0,-25 0,0 0,25 0,-24 25,24-25,-25 0,0 0,25 0,-25 0,25 0,-25 0,25 0,-24 0,-1 24,25-24,0 25,0 0,0-25,0 25,0-25,0 25,0-25,25 0,-25 24,0 1,0-25,0 0,0 25,24-25,-24 0,25 0,-25 0,25 0,-25 0,25 0,-25 0,0-25,25 25,-25 0,24 0,1 0,-25 0,25 0,-25-25,25 25,-25 0,25 0,-1 0,-24 0,0 0,0 25,0-25,0 25,0-25,0 25,0 0,0-25,0 24,0-24,0 0,-24 0,24 0,-25 0,25 0,-25 0,25 25,-25-25,0 0,25 0,-24 0,24 0,-25 0,0 0,25 0,-25 0,25 0,-25 0,25 0,-24 0,-1 0,25 0</inkml:trace>
  <inkml:trace contextRef="#ctx0" brushRef="#br0" timeOffset="51889.9675">4912 9575,'0'0,"0"0,0 0,0 24,0 1,0-25,0 25,0-25,0 25,0-25,0 25,0-1,0-24,0 25,0-25,0 25,0 0,0-25,0 25,0-25,0 0,24 0,-24 0,25 0,-25 0,25 0,0 0,-25-25,0 0,25 25,-25-25,0 25,0-25,0 1,0 24,0-25,0 25,0-25,0 25,0-25,0 0,0 25,0 0,0-24,0 24,-25 0,0 0,25 0,-25 0,0 0,1 0,-1 24</inkml:trace>
  <inkml:trace contextRef="#ctx0" brushRef="#br0" timeOffset="54642.1249">4688 8235,'0'0,"-24"0,24 0,0 0,-25 25,25-25,-25 25,25-25,-25 25,25-1,-25-24,25 0,0 25,0-25,0 25,0-25,0 25,-24-25,24 25,0-25,0 24,0-24,0 25,0 0,0-25,0 25,0-25,0 0,0 25,0-25,24 0,1 0,-25 0,25 0,-25 0,25 0,-25 0,25 0,-1 0,-24-25,0 25,0 0,0-25,0 0,0 25,0 0,0 0,0-25,-24 25,24 0,-25 0</inkml:trace>
  <inkml:trace contextRef="#ctx0" brushRef="#br0" timeOffset="56938.2566">4887 8285,'0'0,"0"0,-25 0,25 0,-25 0,25 0,-25 0,25 25,-24-1,-1-24,25 0,0 25,-25-25,25 25,0-25,-25 0,25 25,0 0,0-25,-25 24,25-24,0 25,0 0,0-25,0 25,0-25,0 0,25 0,-25 25,25-25,-25 0,25 0,0 0,-25 0,24 0,-24 0,25 0,-25 0,0 0,25 0,0 0,-25-25,0 25,0 0,0-25,0 0,0 25,0-25,0 25,0-24,25 24,-25-25,0 25,0-25,0 25,0-25,0 25,0 0,0 0,0-25,-25 25,25-24,-25 24,25 0</inkml:trace>
  <inkml:trace contextRef="#ctx0" brushRef="#br0" timeOffset="60377.4533">4515 7045,'25'0,"-25"0,24 0,-24 0,25 0,0 0,-25 0,25 0,-25 0,25 0,-1 0,-24 0,25 0,-25 0,25 0,-25 0,0 24,0 1,0-25,0 25,0-25,0 0,0 25,0 0,0-25,0 24,0-24,-25 25,25-25,0 25,0 0,0-25,-25 25</inkml:trace>
  <inkml:trace contextRef="#ctx0" brushRef="#br0" timeOffset="62137.5541">4862 7020,'0'0,"0"25,0-25,0 0,-25 0,25 24,0-24,0 25,-25-25,25 0,0 25,0-25,0 25,0-25,0 25,0-25,0 24,0 1,0-25,0 0,0 25,0-25,25 0,-25 0,25 0,-25 0,25 0,-25 0,25 0,-1 0,-24-25,0 0,0 25,0-24,0 24,0-25,0 0,0 25,0-25,0 25,0-25,0 25,0 0</inkml:trace>
  <inkml:trace contextRef="#ctx0" brushRef="#br0" timeOffset="65481.745">4465 5308,'0'-25,"25"25,-25 0,25 0,-25 0,25 0,-1 25,1 0,0-25,0 25,24 0,-49-25,25 24,0-24,-25 25,0-25,25 0,-25 0,25 0,-1 0,-24 0,25 0,-25 25,0-25</inkml:trace>
  <inkml:trace contextRef="#ctx0" brushRef="#br0" timeOffset="66929.8282">4961 5209,'0'0,"0"0,0 0,0 25,0 0,0-25,0 24,-25-24,25 25,0-25,0 25,0 0,0-25,-24 25,24-25,0 24,0 1,-25-25,25 25,0-25,0 25,0 0,-25-1,25-24,-25 25,25-25,0 25,0 0,-25-25,25 25,0-25,0 24,0-24,0 25,0 0,-24-25</inkml:trace>
  <inkml:trace contextRef="#ctx0" brushRef="#br0" timeOffset="68937.9426">21828 15528,'0'-25,"0"25,0 25,0-25,-24 25,24-25,-25 24,25-24,0 25,-25 0,25-25,0 0,-25 25,25-25,-25 0,25 25,0-1,0-24,-24 25,24-25,0 0,0 25,-25-25,25 0,-25 25,25 0,0-25,0 0,0 24</inkml:trace>
  <inkml:trace contextRef="#ctx0" brushRef="#br0" timeOffset="70217.0159">21605 15652,'0'0,"25"0,0 0,-25 0,0 0,25 0,-25 0,0 0,0 0,24 0,1 25,-25-25,0 0,0 24,25 1,-25-25,0 0,25 25,-25-25,0 0,0 25,25-25,-25 25,24-25,-24 0,0 0,0 24,0-24,25 0,-25 25,0-25,0 0,25 25</inkml:trace>
  <inkml:trace contextRef="#ctx0" brushRef="#br0" timeOffset="72809.1644">11981 17066,'0'0,"-25"0,25 0,0 0,-25 24,25-24,0 0,0 25,-24-25,24 0,0 25,0 0,0-25,0 25,0-25,0 0,0 0,24 0,-24 24,0-24,0 0,0 25,25-25,-25 25,25-25,-25 0,0 0,25 0,-25 25,0-25,25 0,-25 0,24 0,1 0,-25 0,25 0,-25 0,25 0,0 0,-25 0,24 0,-24 0,25 0,-25 0,0-25</inkml:trace>
  <inkml:trace contextRef="#ctx0" brushRef="#br0" timeOffset="73825.2222">12254 16818,'0'0,"0"24,0-24,0 25,0-25,0 25,0 0,0 0,0-25,0 24,0 1,0 0,0-25,0 25,0 0,0-25,0 24,25-24,-1 0,-24 0,0 25,0-25,0 25,0 0,0-25,0 25,0-25</inkml:trace>
  <inkml:trace contextRef="#ctx0" brushRef="#br0" timeOffset="74881.2827">12800 17115,'0'0,"-25"0,25 0,0 0,-25 0,25 0,-25 0,0 0,25 0,-24 0,24 0,0 0,-25 0,25 0,0 0</inkml:trace>
  <inkml:trace contextRef="#ctx0" brushRef="#br0" timeOffset="77506.4327">12800 17140,'-25'0,"25"-25,0 25,-25 0,25 0,-25 0,25 0,0 0,-25 0,1 0,24 0,-25 0,25 0,0 0,-25 0,0 0,25 0,-25 25,25-25,-24 25,24-25,0 25,0-1,0-24,0 25,0-25,0 25,0-25,0 25,0-25,0 25,0-25,0 0,0 24,0-24,24 0,-24 0,25 0,0 0,-25 0,25 0,-25 0,25 0,-1 0,-24 0,25 0,-25 0,0-24,25 24,-25-25,0 25,0-25,0 25,25-25,-25 25,25 0,-25-25,0 1,0 24,0 0,0 0,0 0,0 24,0-24,0 25,0-25,0 25,0 0,0 0,0-25,0 24,0-24,0 25,0 0,0-25,0 25,24-25,-24 0,25 0,0 0,-25 0,25 0,-25 0,0 0,25 0,-25 0,0 0,24 0,1 0,-25-25,0 0,0 25,-25-25</inkml:trace>
  <inkml:trace contextRef="#ctx0" brushRef="#br0" timeOffset="79344.5381">13172 17016,'0'0,"0"0,-25 0,25 0,-25 0,0 0,25 0,-25 0,25 0,-24 0,-1 0,25 25,-25-25,25 0,0 25,0-25,0 24,0 1,0-25,0 25,0-25,0 0,0 25,0-25,0 0,0 25,25-25,0 0,-25 24,0-24,0 0,24 0,-24 0,25 0,0 0,-25 0,25 0,-25 0,0 25,0-25,0 25,0 0,0-25,0 25,0-25,0 0,0 0,0 24,0-24,-25 0,0 0,25 0,-25 0,25 0,-24 0,-1 0,25 0,0 0,-25 0</inkml:trace>
  <inkml:trace contextRef="#ctx0" brushRef="#br0" timeOffset="81728.6746">13494 17090,'-25'0,"25"0,-25 0,25 0,-24 0,-1 0,25 0,-25 0,25 0,-25 0,25 0,-25 0,25 0,0 0,0 25,0 0,0-25,0 25,0-25,0 25,0-25,0 24,0 1,0-25,0 0,0 0,25 0,-25 25,0-25,25 0,-25 0,0 0,25 0,-25 25,25-25,-25 0,24 0,-24 0,25 0,0 0,-25 0,0 0,25 0,-25 25,0-1,0-24,0 25,0-25,0 0,0 25,-25-25,0 0,25 0,-25 0,25 0,-24 0,-1 0,25 0,-25 0,25 0,-25 0,25 0,0 0,-25 0,1 0,24 0,-25 0,0 0</inkml:trace>
  <inkml:trace contextRef="#ctx0" brushRef="#br0" timeOffset="84920.8571">3597 7813,'0'0,"0"0,0 0,0 0,0 25,-25-25,25 25,0-25,-25 25,25 0,0-25,0 24,0-24,0 25,-24-25,24 25,0 0,0-25,0 0,0 25,0-25,0 25,-25-1,25-24,0 25,0 0,0 0,0 0,0-1,-25 1,25 25,0-50,0 25,0-1,0 1,0-25,0 25,0-25,0 25,0 0,0-25,0 24,-25-24,25 0,0 25,-25-25,25 0,-24 0,-1 0</inkml:trace>
  <inkml:trace contextRef="#ctx0" brushRef="#br0" timeOffset="85654.8991">3374 8161,'0'-25,"0"25,0-25,25 25,-1 0,-24 0,25 0,0 0,0 0,24 0,-49 0,25 0,0 0</inkml:trace>
  <inkml:trace contextRef="#ctx0" brushRef="#br0" timeOffset="87759.0194">3473 8632,'0'0,"0"25,0-25,0 0,25 0,-25 25,0-1,25-24,-25 25,0-25,0 25,0-25,0 25,0 0,0-25,0 0,0 24,-25-24,25 25,0 0,0-25,-25 0,25 0,0 0,0-25,0 25,0-25,0 25,0-24,0-1,0 0,0 25,0-25,0 25,25-25,-25 1,25-1,-25 25,0-25,24 0,-24 25,0-25</inkml:trace>
  <inkml:trace contextRef="#ctx0" brushRef="#br0" timeOffset="89225.1034">3399 9178,'0'0,"0"0,24 0,-24 0,25 0,-25 0,25 0,-25 0,25 0,0 0,-25-25,24 25,-24-25,0 25,0-25,0 25,0-24,0-1,0 25,0 0,0 0,-24-25,24 25,-25 0,25 0,-25 0,25 0,-25 0,25 0,-25 0,1 0,24 0,0 0,0 25,0-25,0 25,0-25,0 24,0-24,0 25,0-25,0 25,0 0,0-25,0 25,0-25,0 24,0-24,0 25,24-25,-24 0,25 25,-25-25,25 0,-25 0,25 0,-25 0,25 0,-25 0,24 0,-24-25,25 25,0 0,-25 0,25 0,-25 0,0 0,-50 0</inkml:trace>
  <inkml:trace contextRef="#ctx0" brushRef="#br0" timeOffset="91735.2466">3498 9500,'0'0,"25"0,-25-25,0 25,0-24,0 24,0-25,0 25,0 0,-25 0,25 0,-25 0,25 0,-25 0,0 0,25 25,-24-25,24 24,0-24,0 25,-25 0,25 0,0-25,0 25,0-1,0-24,0 25,0-25,0 0,25 0,-25 0,24 0,1 0,-25 0,25 0,-25 0,0-25,0 1,25 24,-25-25,0 25,25-50,-25 50,24-49,-24 49,0 0,0 0,0 24,0-24,0 25,0-25,0 25,0 0,0-25,0 25,0-25,0 24,0-24,0 25,0 0,0-25,0 25,-24-25,24 0,0 25,0-1,-25-24,25 0,0 25,0-25,0 0,0 25,0-25,-25 25,25 0,0-25,0 24,-25-24,25 0,0 25,-25 0,25-25,0 25,0-25,0 25,0-25,0 24,0-24,0 0,25 0,-25 0,25 0,-25 0,25 0,0-24,-25 24,0-25,0 25,24 0,-24 0,25-25,-25 25,0 0</inkml:trace>
  <inkml:trace contextRef="#ctx0" brushRef="#br0" timeOffset="93834.3667">3374 10120,'0'0,"0"0,0 0,0 25,0 0,0-25,0 25,0-25,0 25,0-1,0-24,0 25,0-25,0 25,0-25,0 25,0 0,0-25,0 24,0-24,0 25,0-25,25 0,-25 0,24 0,-24 0,0 0,0-25,0 25,25-24,-25-1,0 25,25-25,-25 25,0-25,25 25,-25-25,0 1,25-1,-25 25,0-25,24 0,-24 25,25-25,-25 25,0 0,0 25,0 0,0-25,0 25,0-25,0 25,0-25,0 0,0 24,0 1,0-25,0 25,0-25,0 25,0 0,0-25,0 0,25 0,-25 0,0 0,25 0,0-25,-25 25,24 0,-24 0,25 0,-25 0,0 0</inkml:trace>
  <inkml:trace contextRef="#ctx0" brushRef="#br0" timeOffset="95344.4531">3473 10790,'25'0,"-25"-25,25 25,-25 0,49 0,-49-25,25 25,0-24,0-1,-25 25,0-25,0 25,0-25,0 0,0 25,0 0,0-24,0 24,0 0,-25 0,0 0,25 0,-25 0,25 0,-25 0,1 24,24 1,0-25,0 25,-25-25,25 0,0 25,0-25,0 25,0-1,0-24,0 25,0-25,0 25,0 0,0-25,0 0,0 25,0-25,0 0,0 24,25-24,-25 0,0 25,24-25,-24 25,0-25,25 0,-25 0,0 25,25-25,0 0,-25 0,25 0,-25 0,24 0,-24 0,25 0,0 0,-25 0,25 0,-25 0,-25 0,-25-25,-49 0</inkml:trace>
  <inkml:trace contextRef="#ctx0" brushRef="#br0" timeOffset="97247.5619">3473 11112,'0'0,"0"25,0-25,0 25,0-25,0 25,0-25,0 25,0 0,0-25,0 24,0-24,0 25,0 0,0-25,0 25,0-25,0 25,0-25,0 24,0 1,0-25,0 25,0-25,0 0,0-25,0 0,0-24,25 49,-25-25,25 0,-25 25,0-25,24 1,-24 24,0-25,25 25,-25 0,25 0,0 0,-25-25,25 25,-25 0,24-25,1 25,-25 0,0 0,0 25,25-25,-25 0,0 25,0-25,0 0,0 25,0-1,0-24,0 25,0-25,0 25,0-25,0 25,0 0,0-25,0 24,25-24,-25 0,25 0,-1 0,-24 0,0 0,25-24,-25 24,0-25,0 25,0 0,-25 0</inkml:trace>
  <inkml:trace contextRef="#ctx0" brushRef="#br0" timeOffset="98655.6424">3795 11708,'0'0,"-24"0,24 0,0 0,-25 0,0 25,25-25,-25 24,25-24,-25 0,1 25,24-25,0 25,0-25,-25 0,25 25,0-25,0 25,0-25,0 0,0 0,25 0,-1 0,-24 0,0 0,0 0,25 0,-25 0,25 0,0 0,-25 0,49 0,1 0,-50 0,25 0,-25 0,49-25,-24 0,0 0,0 25,-25 0,0 0,-50 0,25-25</inkml:trace>
  <inkml:trace contextRef="#ctx0" brushRef="#br0" timeOffset="100637.7559">3647 12105,'0'24,"0"-24,0 25,0-25,0 25,0 0,0-25,0 25,0-25,0 25,0-25,0 0,0 0,0 24,24-24,-24 0,25 25,0-25,-25 0,25 0,-25 0,0-25,0 25,25-24,-1-1,-24 0,0 25,0-25,25 25,-25-25,25 25,-25-25,0 1,0 24,0 0,0 0,0 24,0-24,0 25,0-25,0 25,0 0,0 0,0 0,0-1,0 26,-25-25,25 0,0 24,0-24,0 0,0 0,0-25,0 49,0-49,0 25,0 25,0-26,0 1,0-25,0 25,-25-25,25 25,0-25,-24 0,24 0,-25 0,0 0,25 0,-25 0,25 0,0 0,-25 0,25 0,-49 0,-26 49,26-24,-1 0,25-25,1 0,24 0,-25 0,25 0,-25 0,0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2T05:22:25.281"/>
    </inkml:context>
    <inkml:brush xml:id="br0">
      <inkml:brushProperty name="width" value="0.05292" units="cm"/>
      <inkml:brushProperty name="height" value="0.05292" units="cm"/>
      <inkml:brushProperty name="color" value="#9DBB61"/>
    </inkml:brush>
  </inkml:definitions>
  <inkml:trace contextRef="#ctx0" brushRef="#br0">11758 8682,'0'0,"0"0,0 0,0 0,-25 0,25 0,0 0,-25 0,25 0,-25 24,25-24,-24 25,24 0,0-25,0 25,0-25,0 0,0 25,0-1,0-24,0 25,0-25,0 25,0-25,0 25,0 0,0-25,0 24,0-24,0 25,0 0,0-25,0 25,0-25,0 0,0 25,0-25,0 0,0 0,24 0,1 0,-25 25,25-25,-25 0,25 0,-25 0,25 0,-1 0,-24 24,25-24,-25 0,25 0,0-24,-25 24,0 0,0-25,0 25,0-25,0 25,0-25,0 0,0 25,0-25,0 25,0-24,0-1,0 25,0-25,0 25,0-25,0 25,0 0,-25 0,25 0,0 0,-25 0,25 0,-25 0,1 0,24 25,0-25</inkml:trace>
  <inkml:trace contextRef="#ctx0" brushRef="#br0" timeOffset="3368.1926">12303 8657,'0'0,"0"0,-24 0,24 0,-25 0,25 0,-25 0,0 0,25 0,-25 25,25-25,-24 24,24-24,0 25,0 0,0-25,0 25,0-25,0 25,0-1,0-24,0 25,0-25,0 0,0 0,24 25,-24-25,0 0,25 0,0 25,-25 0,25-1,24 1,-49-25,50 25,-50-25,0 25,0 0,0-25,0 0,0 25,-25-25,0 0,25 0,-24 0,24 0,-25 0,0 0,25 0,-25 24,25-24,0 0,0 0,-25 0,25-24,0 24,0-25,0 0,0 25,0-25,0 25,0-25,0 25,0-25,0 25,0-24,0 24,0 0,0-25,0 25,25 0,-25-25,0 0,25 25,0-25,-25 25,25 0,-25 0,24 0,1-24,-25 24,0 0,25 0,-25-25,25 25,-25 0,25-25,-1 25,-24 0,0-25,0 25,0-25,0 25,0-24,0 24,-24 0,24 0,0 0,-25 0,25 0,-25 0,25 0</inkml:trace>
  <inkml:trace contextRef="#ctx0" brushRef="#br0" timeOffset="4432.2535">12775 8781,'-25'0,"25"0,-25 0,25 0,-25 0,25 0,-24 25,24-1,0-24,-25 50,0-50,25 25,-25 0,25-1,-25-24,25 25,-24-25,24 25,0-25</inkml:trace>
  <inkml:trace contextRef="#ctx0" brushRef="#br0" timeOffset="5496.3144">12725 9004,'0'0,"0"0,0 0,0 25,0 0,0-25,0 25,0-25,0 24,25-24,-25 25,0-25,25 0,-25 0,25 0,-1 0,-24 0,0 0,0-25,0 25,0-24,0 24,0-25,0 0,0 25,0 0,0 0,-24 0,24 0</inkml:trace>
  <inkml:trace contextRef="#ctx0" brushRef="#br0" timeOffset="6936.3967">12601 8731,'0'0,"0"0,0 0,0 0,25 0,-25 0,25 0,0 0,-25 0,0 0,-25 0,25-25,0 25,-25 0,25 0</inkml:trace>
  <inkml:trace contextRef="#ctx0" brushRef="#br0" timeOffset="8936.5111">11882 8880,'-25'0,"0"0,25 0,-25 0,25 0,-24 0,24 0,-25 0,0 0,25 0,-25 0,25 0,-25 25</inkml:trace>
  <inkml:trace contextRef="#ctx0" brushRef="#br0" timeOffset="27919.5969">9922 9971,'0'0,"0"0,-25 0,1-24,24 24,-25-25,-25 25,25 0,1-25,24 25,-25 0,0 0,25 0,-25 0,25 0,-25 0,25 0,0 0,0 25,0-25,0 25,-24-25,24 24,0-24,0 25,0-25,0 25,0-25,0 25,0 0,0-25,0 25,0-25,0 0,24 0,-24 0,25 0,-25 0,25 0,0 0,-25 0,25 0,-25 0,24 0,1 0,-25 0,25 0,-25 0,0 0,0-25,0 0,0 25,25 0,-25-25,0 25,0 0,25 0,-25-25,24 25,-24 0,0 0,0-25,25 25,-25 0,0 0,0 25,0-25,0 25,0-25,0 25,0 0,0-25,0 25,0-25,0 24,0 1,0-25,0 25,0-25,0 25,0-25,0 25,0-1,0-24,0 0,0 25,0-25,25 0,-25 25,0 0,25-25,-25 0,0 25</inkml:trace>
  <inkml:trace contextRef="#ctx0" brushRef="#br0" timeOffset="29613.6938">10121 9971,'0'0,"0"25,0 0,0-25,-25 0,25 25,0-25,0 25,0-25,0 25,0-1,0-24,0 25,0-25,0 25,0 0,0-25,0 0,0 0,25 0,-25 0,0-25,24 25,-24 0,25 0,-25 0,25 0,-25 0,25 0,-25 0,0 25,0-25,0 25,25-25,-25 24,0-24,0 25,0 0,0-25,0 25,0-25,0 25,0-1,0-24,-25 0,0 0,25 0,-25 0,25 0,-25 0,25 0,-24 0</inkml:trace>
  <inkml:trace contextRef="#ctx0" brushRef="#br0" timeOffset="30765.7597">10145 9922,'0'0,"0"0,0 0,25 0,0 0,-25 0,25 0,-25 0,25 0,-25 0,24 0</inkml:trace>
  <inkml:trace contextRef="#ctx0" brushRef="#br0" timeOffset="32213.8425">10741 9971,'-25'0,"25"0,-25 0,25 0,0 25,0-25,0 25,-25 0,25-25,0 25,-24-25,24 25,-25-25,25 24,0 1,0-25,-25 50,25-50,0 25,0-25,0 24,-25-24,0 25,25 0,0-25,0 25</inkml:trace>
  <inkml:trace contextRef="#ctx0" brushRef="#br0" timeOffset="33573.9203">10741 10220,'0'0,"0"0,0 0,0 24,0-24,0 25,0 0,0-25,0 25,0-25,0 0,0 25,25-25,-25 24,0-24,24 0,-24 0,0-24,0 24,0-25,0 25,0-25,0 25</inkml:trace>
  <inkml:trace contextRef="#ctx0" brushRef="#br0" timeOffset="35390.0242">10518 9996,'0'0,"0"0,0 0,0 25,0-25,0 25,0-25,0 25,0-25,0 25,0-25,0 24,24-24,1 0,-25 0,0 0,25 0,-25 0,25 0,0 0,-25 0,0 0,0-24,0 24,0-25,-25 25,25 0,0 0,-25 0,25 0</inkml:trace>
  <inkml:trace contextRef="#ctx0" brushRef="#br0" timeOffset="37942.17">10518 9996,'0'0,"0"0,24 0,-24 0,0 0,0 25,25-25,-25 0,0 0,0 25,0-25,0 25,25-25</inkml:trace>
  <inkml:trace contextRef="#ctx0" brushRef="#br0" timeOffset="45100.5796">14313 11361</inkml:trace>
  <inkml:trace contextRef="#ctx0" brushRef="#br0" timeOffset="48363.7662">14189 11261,'-25'0,"25"0,-25 0,0 0,25 0,-25-24,25 24,-49 0,49 0,-25 0,25 0,-25 0,25 0,0 24,0 1,0-25,0 25,0-25,0 25,0 0,0-25,0 0,25 0,-25 0,25 0,0 0,-25 0,24 0,-24 0,0 0,0-25,25 25,-25 0,0 0,25 0,0 0,-25-25,0 25,25 0,-25 0,24 0,-24 0,25 0,-25 0,0 25,0 0,0-25,0 0,0 24,0-24,0 25,25-25,-25 0,0 25,0 0,0-25,0 25,0-25,0 0,0 24,0-24,0 25,25-25,-25 25</inkml:trace>
  <inkml:trace contextRef="#ctx0" brushRef="#br0" timeOffset="51259.9318">14486 11261,'0'0,"0"0,-25 0,25 0,-24 0,24 0,-25 0,25 0,-25 0,25 25,0-25,0 0,0 25,0-25,-25 0,25 25,0 0,0-25,0 24,0-24,0 25,0-25,0 0,25 0,0 0,-25 0,0 0,25 0,-25 0,0-25,0 25,24 0,-24-24,25 24,-25-25,25 25,-25 0,0-25,0 25,25 0,-25 0,0 0,0 0,0 0,0 25,0 0,0-25,0 24,0-24,0 25,25-25,-25 25,0 0,0-25,0 25,0-25,0 24,0-24,25 0,-25 25,0 0,0-25,0 0</inkml:trace>
  <inkml:trace contextRef="#ctx0" brushRef="#br0" timeOffset="52403.9972">14685 11410</inkml:trace>
  <inkml:trace contextRef="#ctx0" brushRef="#br0" timeOffset="54476.1158">14858 11286,'25'0,"-25"0,25 0,-25 0,25 0,-25 0,0-25,25 25,-1 0,-24 0,25 0,-25 0,0 25,0-25,0 25,0-25,0 25,0 0,0-25,0 24,0-24,0 25,0-25,0 25,0 0,0-25,0 25,0-25,0 24,0-24,0 25,0 0,0-25,0 25,0-25,0 25,0-1</inkml:trace>
  <inkml:trace contextRef="#ctx0" brushRef="#br0" timeOffset="55900.1972">15330 11237,'0'0,"0"0,0 24,0-24,0 25,0-25,0 0,0 25,-25-25,25 0,0 25,0-25,0 0,0 25,-25-25,25 24,0-24,0 0,0 25,0-25,-25 25,25 0,0-25,0 0,0 25,0-25,-25 24,25-24,0 25,-24 0,24-25,0 25,0-25,0 25,0-1,0-24,0 25,-25-25,25 25</inkml:trace>
  <inkml:trace contextRef="#ctx0" brushRef="#br0" timeOffset="57740.3025">15404 11485,'0'0,"0"0,0 24,0-24,0 25,0 0,0-25,0 25,0-25,0 0,25 0,-25 0,25 0,-25 0,0 0,0 0,0-25,0 0,0 25,0-25,0 25,0 0</inkml:trace>
  <inkml:trace contextRef="#ctx0" brushRef="#br0" timeOffset="59787.4196">15230 11261,'-24'0,"24"0,0 0,0 25,0 0,0-25,0 25,0-25,0 0,0 0,24 0,-24 0,0 0,0 0,0-25,25 25,-25-25,0 25,0-25</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20T05:23:03.758"/>
    </inkml:context>
    <inkml:brush xml:id="br0">
      <inkml:brushProperty name="width" value="0.05292" units="cm"/>
      <inkml:brushProperty name="height" value="0.05292" units="cm"/>
      <inkml:brushProperty name="color" value="#FF0000"/>
    </inkml:brush>
  </inkml:definitions>
  <inkml:trace contextRef="#ctx0" brushRef="#br0">5780 14362</inkml:trace>
  <inkml:trace contextRef="#ctx0" brushRef="#br0" timeOffset="19383.1084">6846 12229</inkml:trace>
  <inkml:trace contextRef="#ctx0" brushRef="#br0" timeOffset="29150.6673">8012 11658</inkml:trace>
  <inkml:trace contextRef="#ctx0" brushRef="#br0" timeOffset="40142.2956">9649 7590</inkml:trace>
  <inkml:trace contextRef="#ctx0" brushRef="#br0" timeOffset="54356.1088">11063 10393</inkml:trace>
  <inkml:trace contextRef="#ctx0" brushRef="#br0" timeOffset="68482.9166">12502 12998</inkml:trace>
  <inkml:trace contextRef="#ctx0" brushRef="#br0" timeOffset="78370.4821">13916 14139</inkml:trace>
  <inkml:trace contextRef="#ctx0" brushRef="#br0" timeOffset="81050.6358">15404 15677</inkml:trace>
  <inkml:trace contextRef="#ctx0" brushRef="#br0" timeOffset="83946.8015">5135 15677,'0'-25</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0-22T09:43:42.786"/>
    </inkml:context>
    <inkml:brush xml:id="br0">
      <inkml:brushProperty name="width" value="0.05292" units="cm"/>
      <inkml:brushProperty name="height" value="0.05292" units="cm"/>
      <inkml:brushProperty name="color" value="#1F497D"/>
    </inkml:brush>
  </inkml:definitions>
  <inkml:trace contextRef="#ctx0" brushRef="#br0">5135 15652,'0'25,"0"-25,0 0,0 0,0-25,0 25,0-25,0 0,0 25,0-25,0 25,0-24,0-1,0 25,0-25,0 25,0-25,0 25,25 0,-25-25,0 1,25 24,-25-25,0 25,24-25,-24 25,0 0,25-25,0 0,-25 25,25-25,-25 25,0-24,25 24,-25-25,24 25,1-25,-25 0,0 0,25 25,-25-24,25 24,-25-25,25 0,-25 25,24-25,-24 25,25-49,0 49,-25-25,0 25,25 0,-25-25,0 25,25-25,-25 0,24 25,-24-24,25 24,-25-25,0 0,25 25,-25-25,0 25,0-25,0 25,25-24,-25-1,0 25,25-25,-25 25,0-25,0 0,0 25,0-24,24 24,-24-25,0 25,0-25,25 0,-25 25,0-25,0 25,0-24,0-1,25 25,0-25,-25 25,0-25,0 25,25-25,-25 1,0 24,0-25,0 25,0-25,0 0,0 25,0-25,24 25,-24-25,0 25,25-24,-25-1,0 25,0-25,0 25,0-25,25 25,-25-25,25 1,-25 24,0-25,0 0,0 0,25 0,-1 1,-24-1,0 0,0-25,25 50,-25-24,25 24,-25-25,0 25,25-50,-25 50,0-49,0 49,25-25,-1 25,-24-25,0 0,0 25,0-25,25 25,-25-24,0 24,0-25,0 0,0 25,25-25,-25 25,0-25,0 1,25 24,-25-25,0 25,0-25,25 25,-25-25,0 0,0 25,25-24,-25 24,0-25,0 0,0 25,24-25,-24 25,0-25,25 25,-25-24,0-1,0 25,0-25,25 25,-25-25,0 25,0-25,25 0,-25 25,0-24,25 24,-25 0,0-25,0 0,24 25,-24-25,0 25,0-25,0 25,0-24,25-1,-25 25,0-25,0 25,0-25,25 25,-25-25,0 25,25-24,-25 24,0-25,0 25,25 0,-25-25,0 0,0 25,0-25,0 25,24-24,1-1,-25 25,0-25,25 25,-25-25,0 25,0-25,0 1,0 24,25 0,-25-25,0 25,0 0,0-25,25 0,-1 25,-24 0,0-25,0 25,25 0,-25-24,0 24,0-25,25 0,-25 25,25-25,-25 25,0 0,0-25,25 1,-25 24,24 0,-24-25,0 25,0-25,25 25,0-25,-25 0,0 25,25 0,-25-24,0 24,25 0,-25-25,24 25,-24-25,0 25,25 0,-25-25,0 25,25 0,-25 0,0-25,25 25,0 0,-25-25,0 25,0-24,24 24,-24 0,25 0,0-25,-25 25,25-25,-25 0,25 25,-25 0,24-25,1 25,-25 0,25 0,-25 0,0-24,25 24,0 0,-25 0,0 0,25 0,-25 0,0-25,24 0,-24 25,25 0,0 0,-25 0,0 0,25 0,-25 0,25-25,-1 25,-24 0,25 0,-25 0,25-25,-25 25,25 0,-25-24,25 24,-25 0,24 0,-24 0,25 0,-25 0,25 0,0-25,-25 25,25 0,-25 0,24 0,1 0,-25 0,25 0,-25 0,25 0,-25-25,25 25,-1 0,-24 0,0 0,25 0,-25 0,0-25,25 25,0 0,-25 0,25-25,-25 25,24 0,-24 0,25 0,0 0,-25-24,0 24,0 0,25 0,-25 0,25 0,-1-25,-24 25,0 0,25 0,-25-25,0 0,25 25,-25 0,25 0,-25-25,25 25,-25 0,24 0,-24-24,25-1,0 25,-25 0,0-25,25 25,-25 0,0-25,25 25,-25 0,25-25,-1 25,-24-24,25 24,-25 0,0-25,25 25,0 0,-25-25,25 25,-25-25,24 25,1-25,-25 1,25-1,-25 25,0-25,25 25,-25-25,25 0,-25 25,24-24,-24 24,0-25,25 25,-25 0,0-25,25 0,-25 25,0-25,25 25,-25 0,0-25,0 25,25-24,-25-1,0 25,0-25,24 25,-24-25,0 0,0 25,0-24,0 24,25-25,-25 25,25-25,-25 0,0 25,0-25,0 1,0-1,25 25,-25-25,0 25,0-25,25 0,-25 25,0-24,0-1,24 0,-24 0,25 0,-25-24,0 24,25 0,-25-24,25 24,0 0,-25-25,0 1,24-1,-24 25,25-24,-25 24,0 0,0 0,0 1,0-26,25 50,-25-25,0 25,0-50,25 50,-25-24,0 24,0-25,0 0,0 0,0 25,25-25,-25 1,0-1,0 25,24-25,-24 0,0 25,25-25,-25-24,0 49,0-50,0 50,25-25,-25 1,0-1,0 25,25-25,-25 25,0-25,0 25,0-25,25 1,-25 24,0-25,0 25,0-50,0 50,0-25,24 25,-24-24,0-1,0 25,0-25,25 25,-25-25,0 25,0-49,25 24,-25 0,25 0,-25 0,0-24,0 49,0-25,0 0,25 0,-25 25,0-25,24 1,-24-1,0 25,0-25,0 25,0-25,25 0,-25 25,0-24,0 24,0-25,0 25,25-50,-25 50,0-25,25 25,-25-24,0-1,0 0,0 25,25-25,-25 0,0 25,25-24,-25-1,0 0,0 25,0-25,24 0,-24 1,0-1,0 25,25-50,-25 50,0-25,0 25,0-24,0-1,25 0,-25 0,0 0,0 25,25-24,-25-1,0 25,0-25,0 25,0-25,25 25,-25 0,0-25,0 1,0 24,0 0,0-25,0 25,0-25,24 25,-24-25,0 25,0-25,0 25,0-25,25 25,-25-24,0-1,0 25,0 0,0-25,0 25,25 0,-25-25,0 0,0 25,0 0,0-24,0 24,0-25,25 25,-25 0,0-25,0 0,0 25,0 0,25-25,-25 25,24-24,-24-1,25 25,-25 0,0 0,0 25,25-25,-25 0,0 24,0-24,0 25,25-25,-25 25,0-25,0 25,0-25,0 0,0 25,25-25,-25 0,0 24,0 1,0-25,0 25,24-25,-24 0,0 25,0 0,0-25,0 0,25 0,-25 24,0-24,25 0,-25 25,0-25,0 0,25 25,-25 0,0-25,0 25,0-25,0 0,25 25,-25-1,24-24,-24 0,0 25,0-25,0 0,0 25,0-25,0 25,25 0,-25-25,0 24,25-24,-25 25,0 0,0-25,0 25,25-25,-25 25,0-25,25 24,-25 1,0 0,24-25,-24 25,0 0,0-1,25-24,-25 50,0-50,0 25,25-25,-25 25,0-1,0-24,0 25,0-25,25 25,-25 0,0-25,0 25,0-25,0 24,0-24,25 25,-25 0,0-25,0 25,24-25,-24 49,25-24,-25 0,0-25,0 25,25-25,-25 49,0-49,0 25,0-25,0 25,25-25,-25 25,25 0,-25-25,0 25,0-25,24 24,-24 1,25 0,-25 0,0 0,25-25,-25 24,0-24,0 25,25 0,-25 0,25 0,0 24,-25-49,0 25,0 0,24-25,-24 25,25-1,-25 1,0 0,25 0,-25-25,25 49,0-24,-25 0,0-25,24 25,-24-25,0 25,25-1,-25-24,25 25,-25-25,0 25,0-25,25 25,-25-25,0 25,25-25,-25 24,24-24,-24 25,25 0,-25-25,0 25,0-25,25 25,-25-25,25 24,0 1,-25-25,0 25,24-25,-24 25,25 0,0-25,-25 0,0 25,0-25,0 0,25 24,-25-24,0 25,25-25,-25 25,0-25,0 0,0 25,0-25,24 0,-24 25,0-1,25-24,-25 0,25 0,-25 25,0-25,0 25,0-25,0 0,0 25,0 0,25-25,0 0,-25 24,0-24,0 0,0 25,24-25,-24 25,0-25,25 0,-25 25,0-25,0 25,25-25,0 24,-25-24,0 25,25-25,-25 25,0-25,24 25,1-25,-25 25,0-25,0 0,0 24,25-24,-25 0,0 25,0-25,0 0,0 25,25-25,-25 25,0-25,0 0,0 25,0-25,25 0,-1 0,-24 24,25 1,-25-25,0 25,0-25,0 0,25 25,-25-25,25 0,-25 25,0-1,0-24,0 0,0 25,25-25,-25 25,0 0,25 0,-25-25,0 24,24-24,-24 25,0 0,25 0,-25-25,0 25,0-1,25 1,-25-25,0 25,0 0,25 0,0 0,-25-1,0 1,0 0,24-25,-24 25,0-25,0 49,25-49,-25 25,0-25,25 25,-25 0,0-25,0 25,25-1,-25 1,0 0,25-25,-25 25,0 0,24-25,-24 24,0-24,25 25,-25 0,0-25,0 25,0-25,0 0,0 25,25-25,0 24,-25 1,0 0,0 0,0 0,0-25,0 24,25 1,-25-25,0 25,24 0,-24 0,0-1,0 1,0 0,0 0,25 0,0-25,-25 24,25-24,-25 25,0 0,25 0,-25-25,24 25,-24-25,25 25,-25-1,25-24,-25 25,0-25,25 25,0-25,-25 0,0 25,24 0,-24-25,0 24,25-24,-25 0,0 25,0-25,0 25,0-25,25 0,0 25,-25-25,0 25,25-25,-25 0,0 24,24 1,1-25,-25 0,0 0,0 25,25-25,-25 25,0 0,25-25,-25 0,0 0,0 24,25-24,-25 0,0 25,24-25,-24 0,0 0,0 25,0 0,25-25,-25 0,0 0,0 25,25-25,0 0,-25 24,0 1,0-25,0 0,0 25,25-25,-25 0,0 25,24-25,-24 0,0 0,0 25,0-1,25-24,-25 0,25 0,-25 25,0-25,0 25,25-25,-25 0,0 25,0-25,25 0,-25 25,25-25,-25 0,0 0,0 24,24-24,-24 0,0 25,0 0,0-25,25 0,-25 25,0-25,25 0,-25 25,25-25,-25 24,0-24,0 0,0 25,25-25,-25 0,0 25,24-25,-24 0,25 0,-25 25,0 0,0-25,25 0,-25 25,0-25,0 0,25 0,-25 24,0-24,25 25,-25-25,24 0,-24 25,0-25,25 0,-25 25,0-25,0 0,25 0,-25 25,0-1,25-24,-25 0,25 0,-25 25,0-25,0 0,24 0,-24 25,0-25,0 25,25-25,-25 0,25 25,-25-25,25 0,-25 24,0-24,0 0,0 25,25 0,-25-25,0 0,24 25,-24-25,25 0,-25 25,0-25,25 24,-25-24,25 25,0-25,-25 25,24-25,-24 25,25 0,-25-25,0 24,25-24,0 0,-25 0,0 25,25-25,-25 25,24-25,-24 25,25-25,-25 0,0 0,25 0,-25 25,0-25,25 0,-25 0,25 0,-1 0,-24 24,0 1,25-25,-25 0,25 0,0 0,-25 25,0-25,25 0,-25 0,0 0,25 0,-25 25,0-25,24 0,-24 0,25 0,-25 25,0-25,0 24,25-24,-25 0,25 0,0 0,-25 0,24 0,-24 0,0 25,25-25,-25 0,25 0,0 0,-25 0,25 0,-25 0,24 0,1 0,-25 0,0 0,25 0,-25 25,0-25,25 25,-25-25,25 0,-1 0,-24 25,0-25,0 0,25 0,-25 24,0-24,25 0,-25 0,25 25,-25 0,25-25,-25 0,24 0,-24 25,0-25,0 0,25 0,0 0,-25 25,0-25,25 24,-25-24,0 25,25-25,-25 0,0 50,0-25,24-25,-24 25,25-1,-25-24,0 0,25 25,-25-25,0 25,0 0,25-25,-25 0,25 0,-25 25,0-25,0 0,24 24,-24-24,0 25,25-25,0 25,-25-25,25 0,-25 25,0-25,0 25,0-1,25-24,-25 0,24 0,1 0,-25 0,0 25,25-25,-25 0,0 0,0 25,0-25,25 25,0 0,-25-25,0 0,0 24,25-24,-25 25,0-25,24 0,-24 25,0-25,25 25,-25-25,25 0,-25 25,0-25,25 24,-25-24,25 25,-25-25,0 0,0 25,24-25,-24 0,25 25,-25-25,25 0,-25 25,0-1,25-24,0 0,-25 25,24-25,-24 25,25 0,-25-25,25 0,0 0,-25 25,0-25,0 0,25 0,-25 0,24 24,-24-24,25 0,-25 25,25 0,0-25,0 25,-25-25,24 25,-24-25,0 24,25-24,0 0,-25 25,0-25,25 0,-25 0,0 25,25-25,-25 25,0-25,24 0,-24 25,0-25,25 0,-25 25,0-25,0 0,25 0,-25 24,25 1,-25-25,25 0,-25 25,24-25,-24 0,0 0,0 25,25 0,-25-25,0 0,0 24,25-24,0 25,-25-25,0 0,0 25,0 0,0-25,0 25,0-25</inkml:trace>
  <inkml:trace contextRef="#ctx0" brushRef="#br0" timeOffset="12678.7252">9302 8855,'0'0,"0"-25,0 25,0 0,0-24,0 24,0-25,0 25,25 0,-25-25,0 0,0 0,25 25,-25-24,0-1,0 25,25-25,-25 25,0-25,0 0,0 25,0-24,0 24,0-25,0 25,24-25,-24 0,0 25,25-25,-25 25,0-24,0-1,0 25,0-25,0 25,0-25,0 25,0-25,0 1,0 24,0-25,0 25,25 0,-25-25,0 25,0-25,0 0,0 25,0-24,0 24,25-25,-25 0,0 25,0-25,0 25,0-25,25 25,-25 0,0-24,0-1,24 25,-24-25,0 25,0-25,0 0,0 25,0-25,25 25,-25-24,0 24,0-25,0 0,25 25,-25-25,0 25,25 0,-25-25,0 1,0 24,0 0,0-25,25 25,-25 0,0-25,0 25,0-25,0 0,24 25,-24-24,0 24,25 0,0 0,-25-25,0 25,25 0,-25 0,25 0,-1 0,-24 0,0 0,25 0,-25 25,0-25,0 0,0 24,0 1,25-25,-25 0,0 25,0-25,0 25,0-25,0 25,0-1,0-24,0 25,0-25,0 25,0 0,0-25,0 25,0-25,25 0,-25 24,0-24,25 0,-25 25,0 0,0-25,24 0,-24 25,0-25,0 25,0 0,0-25,25 0,-25 0,0 24,0-24,25 0,-25 25,0-25,0 0,0 25,0 0,25-25,-25 0,0 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21T01:28:00.575"/>
    </inkml:context>
    <inkml:brush xml:id="br0">
      <inkml:brushProperty name="width" value="0.05292" units="cm"/>
      <inkml:brushProperty name="height" value="0.05292" units="cm"/>
      <inkml:brushProperty name="color" value="#FF0000"/>
    </inkml:brush>
  </inkml:definitions>
  <inkml:trace contextRef="#ctx0" brushRef="#br0">11907 17140,'0'0,"0"0,0 0,0 0,0 25,0 0,0-25,0 24,0-24,0 25,0-25,0 25,0 0,0-25,0 25,0-25,0 0,0 24,0 1,0-25</inkml:trace>
  <inkml:trace contextRef="#ctx0" brushRef="#br0" timeOffset="2280.1304">11907 17090,'24'0,"1"0,-25 0,0 0,25 25,-25-25,0 0,0 25,25-25,-25 0,0 25,25-25,-25 0,0 25,24-25,-24 0,0 24,25-24,-25 0,0 0,25 25,-25-25,25 0,-25 0,0 0,25 0,-25 0,0 0,24-25,-24 1,0 24,0 0,25-25,0 25,-25-25,0 25,0 0,25-25,-25 0,25 25,-25 0,0 0,0 25,0-25,0 25,0-25,0 25,0-25,0 25,0-1,0-24,0 25,0-25,0 25,0 0,0-25,0 25,0-25,0 24,0-24,0 25,0 0,0-25,0 25,0-25</inkml:trace>
  <inkml:trace contextRef="#ctx0" brushRef="#br0" timeOffset="4936.2822">12576 17214,'0'0,"0"0,0 0,-24-24,-1 24,25 0,-25 0,25 0,-25 0,25 0,-25 0,0 0,25 0,0 24,0 1,0-25,0 25,0-25,0 25,0 0,0-25,0 24,0-24,0 25,0-25,0 0,0 0,0 25,25-25,-25 0,25 0,-25 0,25 0,-25 0,25 0,0 0,-25 0,0-25,24 25,-24-25,0 25,0-24,0-1,0 25,0-25,0 25,0 0,0 0,0 0,0 25,0 0,0-25,0 24,25-24,-25 0,0 25,25-25,-25 25,0 0,0-25,25 25,-25-25,0 24,25-24,-25 25,24-25,1 0,-25 0,0 0,25-25,-25 25,0-24</inkml:trace>
  <inkml:trace contextRef="#ctx0" brushRef="#br0" timeOffset="7390.4227">12750 17239,'0'0,"0"0,0 25,0-25,0 0,0 25,0-25,0 0,0 25,0-25,0 24,0-24,25 0,-25 25,0-25,0 25,0-25,0 25,0 0,0-25,0-25,25 25,-25-25,0 25,0-25,24 25,-24-25,0 1,25 24,0 0,-25-25,25 25,-25-25,0 0</inkml:trace>
  <inkml:trace contextRef="#ctx0" brushRef="#br0" timeOffset="8503.486">12948 17115,'0'0,"0"0,-24 0,24 25,0 0,0-25,0 25,0-25,0 24,-25-24,25 25,0 0,0-25,0 25,0-25,0 25,0-1,0-24,0 25,0-25,0 25,0-25,0 25,0 0,0-25,0 0</inkml:trace>
  <inkml:trace contextRef="#ctx0" brushRef="#br0" timeOffset="9526.5448">13097 17264,'0'0,"0"0,-25 0,1 0,24 0,-25 0,25 0,-25 0,0 0,25 0,-25 25,25-25,-24 25,24-25,-25 0,0 24,25-24,0 0,25-24,24-1,1 0,-25 25,24 0,1 0,-25 0,24 0,-49 0,25 0,-25 25,0-25,0 25,25-25,-25 0</inkml:trace>
  <inkml:trace contextRef="#ctx0" brushRef="#br0" timeOffset="11103.635">12899 17314,'0'0,"0"0,0 24,0-24,25 0,-25 25,24 0,-24-25,25 0,-25 0,25 0,0 25,-25-25,0 0,25 0,-25 25,0-25,0 0,24 24,1-24,-25 25,0-25,0 0,25 0,-25 0,0 25,25-25,-25 0,0 0</inkml:trace>
  <inkml:trace contextRef="#ctx0" brushRef="#br0" timeOffset="13150.752">13370 17314,'0'0,"0"0,0 0,-25 0,0 0,25 0,0 0,-24 0,24 0,-25 0,25 24,-25-24,25 0,0 25,0-25,0 25,0 0,0-25,25 0,-25 0,0 0,0 25,25-25,-25 0,24 0,1 0,-25 0,25 0,-25 0,25 0,-25 0,25 24,-25-24,0 25,0 0,0-25,0 0,0 0,-25 0,25 0,-25 0,25 0,-25 0,0 0,25 0,-24 0,24 0,-25 0</inkml:trace>
  <inkml:trace contextRef="#ctx0" brushRef="#br0" timeOffset="15054.8608">22176 15478</inkml:trace>
  <inkml:trace contextRef="#ctx0" brushRef="#br0" timeOffset="15270.8734">22176 15478</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6:41:32.880"/>
    </inkml:context>
    <inkml:brush xml:id="br0">
      <inkml:brushProperty name="width" value="0.05292" units="cm"/>
      <inkml:brushProperty name="height" value="0.05292" units="cm"/>
      <inkml:brushProperty name="color" value="#FF0000"/>
    </inkml:brush>
  </inkml:definitions>
  <inkml:trace contextRef="#ctx0" brushRef="#br0">16049 14635,'0'0,"25"0,0 25,-1-25,26 0,-25 0,0 0,24 24,-49-24,25 0,-25 0,0 25,0 0,-25 0,-24 24,49-49,-25 50,0-25,0 0,25-25,0 24,-25-24,25 0,0 0,50 0,-25 0,0 0,24 0,-24 0,0 0,24 0,-49 0,25 0,-25 0,25 0,-25 0,25 0,-25 0,0 25,0-25,0 25,0 0,0-25,0 25,0-25,0 24,0 1,0-25,0 25,0-25,0 25,-25-25,0 0,0 25,1-1,-1-24,-25 0,50 0,-25 0,1 0,-1 0,0 0,25 0,-25 0,0 0,25 0,-24 0,24 0,-50 0,25 0,25 0,-25 0,1 0</inkml:trace>
  <inkml:trace contextRef="#ctx0" brushRef="#br0" timeOffset="1816.1039">16719 14660,'0'0,"0"0,0 0,-25 24,0-24,25 25,-25 0,25-25,0 25,0-25,0 25,0-1,0-24,0 25,0-25,0 25,0-25,25 0,0 25,-25-25,25 25,-25-25,25 0,-1 0,-24 24,0-24,25 0,-25 25,0 0,0-25,0 0,0 25,0-25,0 25,0-25,0 0,0 0,0 0,-25 0,1 0,24 0,-25 0,25 0,0 0,0 0,0-25,0 25,0-25,0 0,0 25,0-25,0 25,0-24,0-1,0 25,0 0,0 0,0-25,25 25,-25-25,24 25,-24 0,0-25,0 1,0 24,0-25,0 25,0-25,0 0,-24 25,24 0</inkml:trace>
  <inkml:trace contextRef="#ctx0" brushRef="#br0" timeOffset="4496.2572">17885 8731,'0'-25,"0"25,0 25,0 0,0 25,0 24,0 0,0 1,0-25,0-1,0 1,0-1</inkml:trace>
  <inkml:trace contextRef="#ctx0" brushRef="#br0" timeOffset="5872.3359">18257 8756,'0'0,"0"0,-25 0,0 0,-25 0,26 0,-1 0,25 0,-25 0,25 0,-25 0,25 0,0 25,0 0,-25-1,25-24,0 25,0-25,0 25,25-25,-25 0,25 0,0 0,0 0,24 0,-24 0,0 0,0 0,-25 0,24 25,1-25,-25 0,25 25,-25-25,0 0,0 24,0 1,0-25,0 25,0-25,0 25,0-25,0 25,0-25,0 25,0-25,0 24,-25-24,0 25,25-25,-24 0,24 0</inkml:trace>
  <inkml:trace contextRef="#ctx0" brushRef="#br0" timeOffset="6448.3688">18529 8930</inkml:trace>
  <inkml:trace contextRef="#ctx0" brushRef="#br0" timeOffset="8143.4658">18753 8607,'0'0,"0"0,-25 0,0 0,25 0,-25 0,25 0,-25 0,1 0,24 0,-25 0,25 0,0 0,0 25,-25 0,25-25,-25 25,25-1,-25 1,25 0,0-25,0 25,0 0,0-25,0 24,0-24,0 25,0 0,0-25,0 25,0-25,25 0,-25 25,0-25,25 24,-25 1,0-25,0 0,25 0,-25 25,0-25,0 0,25 0,-1 25,-24-25,25 25,-25-25,25 0,0 0,-25 0,25 0,-25 0,0-25,0 25,0-25,0 25,0 0,0-25,0 0,0 25,0-24,0 24,0-25,0 25,0 0,0-25,0 25,-25 0,25-25,-25 25,25 0,-25 0,25 0,-25 0,1 0,24 0,-25 0,25 0,0 25,-25-25,25 0</inkml:trace>
  <inkml:trace contextRef="#ctx0" brushRef="#br0" timeOffset="9182.5252">18430 8830</inkml:trace>
  <inkml:trace contextRef="#ctx0" brushRef="#br0" timeOffset="11998.6863">19968 13990,'0'-25,"0"25,0 0,-25 0,25 25,-24 0,-1-1,25 1,-25-25,25 25,-25 0,0-25,25 25,-25-25,25 24,0 1,0-25,0 25,0-25,25 0,0 0,25 0,-1-25,26 25,-50 0,-1 0,26 0,-50 0</inkml:trace>
  <inkml:trace contextRef="#ctx0" brushRef="#br0" timeOffset="12830.7339">20043 14039,'0'0,"0"0,0 25,0 0,0 49,0-49,0 0,0 25,0-50,0 24</inkml:trace>
  <inkml:trace contextRef="#ctx0" brushRef="#br0" timeOffset="14207.8126">20365 13915,'-25'0,"25"0,-25 0,25 0,-24 0,24 0,-25 0,0 0,25 25,-25-25,25 25,-25-25,25 25,0-25,0 25,0-1,0-24,0 25,0 0,0 0,0 24,0-49,0 25,0-25,0 25,0 0,0-25,25 25,-25-25,0 24,25-24,0 25,-25 0,25-25,-25 0,24 0,-24 0,25 0,0 0,-25 0,25 0,-25 0,0 0,0 0,0-25,0 25,0-25,0 25,0 0,0 0,0 0,-25 0,0 0,25 0,0 0,-25 0</inkml:trace>
  <inkml:trace contextRef="#ctx0" brushRef="#br0" timeOffset="14558.8327">20737 14089,'0'0,"0"0,-25 0</inkml:trace>
  <inkml:trace contextRef="#ctx0" brushRef="#br0" timeOffset="16118.9219">20762 13965,'25'0,"-1"0,-24 0,25 0,-25 0,0-25,0 25,0 0,0 25,0 0,0-25,0 25,0-25,0 24,0 1,-25-25,25 25,-24-25,24 0,24 0,-24 0,25 0,-25 0,25 0,-25 25,0-25,0 25,0-1,0-24,0 25,0-25,0 25,0 0,0-25,0 25,0-25,0 24,0-24,0 25,0 0,-25-25,25 0,0 0,-25 0,1 0,24 25,0-25,-25 0,25 0,-25 0,25 0,-25 0,0 0</inkml:trace>
  <inkml:trace contextRef="#ctx0" brushRef="#br0" timeOffset="16943.9691">20563 14114</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6:49:29.423"/>
    </inkml:context>
    <inkml:brush xml:id="br0">
      <inkml:brushProperty name="width" value="0.05292" units="cm"/>
      <inkml:brushProperty name="height" value="0.05292" units="cm"/>
      <inkml:brushProperty name="color" value="#FF0000"/>
    </inkml:brush>
  </inkml:definitions>
  <inkml:trace contextRef="#ctx0" brushRef="#br0">7764 14908</inkml:trace>
  <inkml:trace contextRef="#ctx0" brushRef="#br0" timeOffset="1001.0573">11113 7144</inkml:trace>
  <inkml:trace contextRef="#ctx0" brushRef="#br0" timeOffset="3256.1861">15454 14139</inkml:trace>
  <inkml:trace contextRef="#ctx0" brushRef="#br0" timeOffset="7808.4466">8657 14883,'0'0,"0"-25,0 25,0-25,0 25,-25 0,25 0,0 0,-24 0,-1-25,0 25,-25-24,1-1,-1 0,1 25,24 0,-25 0,1-25,-1 25,25 0,-25 0,26-25,-1 25,-25 0,25 0,1 0,-26 0,50 0,-25 25,0-25,25 0,-24 0,24 25,-25-25,25 0,-25 25,0-25,25 25,-25-25,25 0,-24 24,-1-24,25 25,0-25,-25 25,25 0,0-25,0 25,-25-1,25 1,0 0,0 0,0 0,0-25,0 49,0-49,0 25,0 0,0 0,0-25,25 24,-25 1,50 0,-50-25,24 25,1-25,25 25,-50-1,25-24,24 25,-49 0,50-25,-25 0,-1 25,1-25,0 0,0 0,24 0,-24 0,0 0,25 0,-25 0,-1 0,26 0,-25 0,0 0,-1 0,-24 0,25 0,0 0,-25 0,25-25,-25 0,49 25,-49-25,50 1,-25-1,0 0,-1 0,1 25,0-49,-25 49,25-50,0 50,-25-25,0 0,0 1,0 24,24-25,-24 25,0-25,0 0,0 25,0-25,0 25,0-24,0 24,0-25,0 0,0 25,-24-25,24 25,0-25,0 1,-25 24,25 0,0-25,-25 25,25 0,-25-25,25 25,0 0,-25 0,1 0,24 0,-25 0,25 0,-25 0,25 0,-25 0,0 0,1 0,-1 0,0 0,25 0,-25 0</inkml:trace>
  <inkml:trace contextRef="#ctx0" brushRef="#br0" timeOffset="150347.5993">5358 14957,'-25'-25,"25"25,0-24,0 24,25 0,-25 0,25 0,0 0,24 0,1 0,49 0,-49 0,-1 0,1 0,0 0,-1 0,26 0,-51 0,26 0,0 0,-1 0,-24 0,0-25,25 25,-50 0,24 0,26 0,0 0,-1 0,1 0,24 0,1 0,-26 0,1 0,-1 0,-24 0,50 0,-51 0,1 0,25 0,24 0,-24 0,-1 0,1 0,0 0,-25 0,-1 0,1 0,25 0,-25 0,-1 0,26-25,0 25,-1 0,1 0,24 0,-24 0,-1 0,-24 0,25 0,-25 0,-1 0,26 0,0 0,-26 0,26-25,0 25,24 0,-24 0,-1 0,1-25,0 25,24-24,-24 24,-26 0,26 0,0 0,-26 0,1 0,25 0,-25 0,24 0,1 0,-1 0,1 0,-25 0,24 0,26 0,-26 0,1 0,24 0,-24 0,0 0,24 0,1 0,-26 0,26 0,-26 0,26 0,-26 0,26 0,-26 0,1 0,-1 0,1 0,0 0,-1 0,1 0,-1 0,1 0,0 0,-25 0,-1 0,26 0,-25 0,0 0,-1 0,1 0,25 0,24 24,-24-24,-1 0,1 25,0-25,24 0,-49 0,24 0,-24 0,50 0,-26 0,1 0,-1 0,1 0,25 0,-26 0,1 0,-1 0,1 0,24 0,-49 0,0 0,25 0,-1 0,1 0,-25 0,24 25,26-25,-26 0,1 0,-1 0,1 0,24 0,-49 0,25 0,-1 0,1 0,25 0,-1 0,-24 0,24 0,0 0,-24 0,0 0,24 25,0-25,-24 0,0 25,-1-25,26 0,-51 0,26 0,0 0,-1 0,26 0,-26 0,1 24,0-24,-1 0,1 0,-1 0,1 0,0 25,24-25,-49 0,24 0,1 25,0-25,24 0,-49 0,0 0,24 0,-24 0,0 0,49 25,-24-25,0 0,-1 25,1-25,24 0,25 24,-24-24,-1 25,1-25,-1 0,0 0,1 0,24 0,-25 0,1 0,-26 0,26 0,-25 0,-1 0,1 0,-1 0,-24 0,25 0,-25 0,24 0,-24 25,25-25,-26 0,1 0,0 0,-25 0,25 0,-25 0,25 0,-1 0,1 0,0 0,0 0,0 0,-1 0,1 0,-25 0,25 0,0 0,0 0,-1 0,1 0,-25 0,25 0,-25 0,25 0,-25 0,25 0,-1 0,-24 0,25 0,-25 0,25 0,0 0,-25 0,25 0,24 0,-49 0,25 0,-25 0,25 0,0 0,-25 0,25 0,-25 0,24 0,1 0,-25 0,25 0,-25 0,25 0,-25 0,49 25,1-25,0 0,-1 25,26-25,-26 0,1 0,24 0,-24 0,-1 24,-24-24,-25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6:53:12.063"/>
    </inkml:context>
    <inkml:brush xml:id="br0">
      <inkml:brushProperty name="width" value="0.05292" units="cm"/>
      <inkml:brushProperty name="height" value="0.05292" units="cm"/>
      <inkml:brushProperty name="color" value="#FF0000"/>
    </inkml:brush>
  </inkml:definitions>
  <inkml:trace contextRef="#ctx0" brushRef="#br0">1811 6127,'0'-25,"0"25,0 0,25 0,49 0,-49 0,25 0,-1 0,1 0,24 0,-24 0,0 0,-1 0,-24 0,25 0,-26 0,1 0,25 0,-25 0,-1 0,26 0,-25 0,24 0,1 0,-25 0,0 0,-1 0,26 0,-25 0,0 0,-25 0,24 0,1 0,0 0,25 0,-25 0,-1 0,26 0,-25 0,24 0,1 0,24 0,-24 0,0 0,-1 0,1 0,-1 0,26 0,-26 0,1 0,0 0,-1 0,-24 0,25 0,-26 0,26 0,0 0,-25 0,-1 0,26 0,0 0,-1 0,1 0,-1 0,1 0,-25 0,24 0,1 0,0 0,-26 0,26 0,24 0,-24 0,0 0,-26 0,26 0,-25 0,24 0,-24 0,25 0,-25 0,24 0,1 0,24 0,-24 0,0 0,-1 0,-24 0,25 0,-1 0,1 0,-1 0,1 0,0 0,-1 0,1 0,-1 0,26 0,-1 0,-24 0,-1 0,-24 0,25 0,0 0,-26 0,1 0,25 0,-25 0,24 0,1 0,24 25,-24-25,-1 0,1 0,0 0,24 0,-24 0,-1 0,1 0,-1 0,26 0,-26 0,1 0,0 0,-1 0,26 25,-26-25,1 0,-25 0,24 0,-24 0,0 0,25 0,-26 0,1 0,25 0,-1 0,-24 0,25 0,-1 0,26 0,-26 0,-24 0,25 0,-1 0,1 0,-25 0,25 0,-1 0,26 0,-26 0,1 0,-1 0,1 0,24 0,-49 0,0 0,25 0,-26 0,1 0,0 0,25 0,-50 0,24 0,-24 0,25 0,0 0,25 0,-1 0,1 24,24-24,1 0,-26 0,26 0,-26 0,-24 0,0 0,0 0,0 0,24 0,-24 0,0 0,0 0,24 0,-24 0,0 0,0 0,-1 0,-24 0,25 0,0 0,0 25,24-25,-24 0,0 0,0 0,-25 0,25 0,-1 0,-24 0,25 0,-25 25,0-25,0 50,25-1,-25 26,0-26,0 1,25 24,0 25,-25-24,0-26,0 1,0 25,0-26,0 26,24 24,-24-25,0-24,0-1,0 26,0-1,0 1,25-1,-25 0,0 1,0 49,25-25,-25 0,25 25,-25 0,0-24,0-1,0-25,25 1,-25-1,24 0,-24 1,0 24,25 25,0-25,0 50,0-50,-25 25,0 0,25 25,-25-50,0-24,24-1,-24 26,25-1,-25-25,25 1,0-1,-25 0,25-24,-25 24,0 1,24-1,-24 25,25 25,-25-24,0-1,0 0,0 0,0-49,0 0,0-26,25 26,-25-25,0 0,0-1,0 1,0 0,0 25,0-26,0 1,0 25,0-25,0-1,0 26,0-25,0 0,0-1,0 51,0-50,0 0,0 24,0-24,0 0,0 24,0 1,0 0,0-26,0 26,-25 0,25-26,0 26,-25-25,1 0,24 24,0-24,-25 0,0 24,0 1,25 0,-25-26,25 1,-24 0,24 0,0 0,-25 24,25-24,0 0,0-25,-25 25,25-25,-25 25,25-25,0 24,-25-24,25 0,-25 0,1 0,24 0,-25 0,25 0,-50 0,25 0,-49 0,0 0,-1 0,-24 0,25 0,-1 0,-24 0,-50 0,50 0,-50 0,50 0,-75 0,1-24,-26-1,26 0,-51 0,26 0,-25 0,49 1,50-1,-25 0,0 0,25 25,0-25,25 1,-25-1,25 0,0 25,-50-25,25 0,74 25,0-24,-24-1,24 0,-49 25,50 0,-1 0,0 0,1 0,-1 0,-24 0,49 0,-25 0,1 0,-26 0,26 0,-26 0,1 0,-25 0,-1 0,-48 0,24 0,24 0,-48 0,-1 0,25 0,-50 0,25 0,25 0,-25 0,50 0,0 0,-25 0,50 25,-1 0,1-25,49 0,-50 0,26 24,-1 1,25-25,-49 0,24 25,1-25,24 25,-49 0,24-1,0-24,1 25,-1 0,25-25,-24 25,49-25,-25 0,0 0,0 25,1-25,-1 0,-25 24,25 1,-24 0,-1-25,25 25,1 0,-1-25,0 0,25 0,0 0,0-25,0-25,0-49,0 0,0 0,0-1,0-48,0 48,0 1,0 0,0-25,0 0,0-25,0 25,0-25,0 25,0-25,0-24,0 49,0-25,0 25,0-25,0 0,0 50,0 0,0 0,0-25,0 24,0 1,0 0,0-25,0 25,0-1,0 1,0 25,0-1,0-24,0 25,0-26,0 26,0 0,25-1,0 1,-25-1,24 1,-24 24,25-49,-25 25,25 24,0-24,0 24,-25-24,24-1,1 26,0-26,-25 26,0-26,25-24,-25 49,0 1,25-1,-25 1,24-26,1 26,-25-1,25-24,0-1,-25-24,25 25,-25 24,0 0,24 1,-24-26,25 26,-25-1,0 0,25 1,-25-1,0 25,0 1,0 24,0-25,0 25,0-25,0 0,0 25,0-25</inkml:trace>
  <inkml:trace contextRef="#ctx0" brushRef="#br0" timeOffset="1512.0864">3250 13841,'0'0,"25"0,49 0,25 0,50 0,-50 0,50 0,-25 0,25 0,-25 0,0 0,-25 0,50 25,-25 0,25-1,0 26,-25-25,-25-25,0 25,25-25,-25 0,1 0,-1 0,25 0,-25 0,0 0,1 0,-1 0,50 0,-1 0,-24 0,25 0,-25 24,25-24,0 0,-25 0,25 0,-25 0,-25 0,50 0,0 0,-50 0,-25 0,1 0,24 0,-25 0,1 0,-1 0,-24 0,24 0,-24 0,-1 0,1 0,0 0,24 0,-24 0,-26-24,26 24,-25-25,-25 25,25 0,-1 0,-24-25,25 25,-25 0,25 0,0 0,0 0,0 0,24 0,1 0,-25 0,-1 0,1 0,-25 0</inkml:trace>
  <inkml:trace contextRef="#ctx0" brushRef="#br0" timeOffset="16469.942">3225 13593,'0'-25,"0"25,-25 0,0 0,-24 0,-26 0,1 0,-1 0,1-25,0 25,24 0,0 0,1 0,24 0,25 0,-25 0,0 0,25 0,-24 0,-1 0,0 25,0-25,0 0,-24 25,49 0,-25-25,25 25,-25-1,0 1,25-25,-24 25,24-25,0 25,0 0,0-25,0 24,0-24,0 50,49-25,-24 24,49 1,-24-25,-25 24,49-24,-24-25,-1 25,1-25,0 0,-1 0,1 0,-1-50,1 1,0-1,-25-24,24 49,-24-25,0 26,-25-1,0-50,25 51,-25-1,0-25,0 25,0 1,0-26,0 25,0 0,0 1,0-1,0 0,0 25,0-25,0 25,-25-25,25 1,0 24,-25 0,25 0,-25 0,0 0,25 0,-24 0,-1 0,0 0,25 0,-25 0</inkml:trace>
  <inkml:trace contextRef="#ctx0" brushRef="#br0" timeOffset="36740.1012">15950 13469,'0'0,"25"0,-25 0,49 0,1 25,24 24,-24-49,-1 50,26-25,-26 0,1 24,0-24,-1 25,1-26,24 26,1-25,-1 24,1 1,24-25,-25 24,50 1,-49 0,24-26,0 26,0 0,-24-1,-1-24,25 25,-49-25,0-25,24 49,0 1,1-25,-1 24,25 26,-24-51,24 26,-25 0,50-1,-24 1,24-1,0 1,-25 0,0-1,0-24,25 49,0-24,-24 0,-1-1,0 1,0-25,-24 0,-26-1,1 1,24-25,-24 50,0-25,24-1,-24 1,-1 0,1-25,24 25,-49 0,0-1,0-24,-1 0</inkml:trace>
  <inkml:trace contextRef="#ctx0" brushRef="#br0" timeOffset="38124.1805">20092 13295,'0'-24,"0"24,0 0,-25 0,25 0,-49 24,24-24,-25 25,-24 0,24 0,-24 24,-25 26,49-26,-49 26,24-26,-24 26,25-1,-25-24,24 24,-24 1,0-26,49 26,-49-26,24 1,26 24,-50-49,49 25,0-1,-24 1,24-25,1 24,-1-24,-24 50,-1-51,1 51,24-50,-24 49,-25-49,49 49,0-49,-49 25,50-26,-1 26,0 0,-24-1,24-24,1 25,-1-26,1 1,-1 25,0-25,1 24,-1-49,-24 50,24-25,1 0,-26-1,50 1,0-25,-24 50,24-25,-25-25,50 24,-24-24,24 25,-25-25,25 25</inkml:trace>
  <inkml:trace contextRef="#ctx0" brushRef="#br0" timeOffset="49491.8307">15156 13816,'0'0,"-25"0,25 0,-25 0,25 0,-24 0,-1 0,25 0,-25 0,25 0,-25 0,0 0,25 0,-24 0,24 0,-25 0,25 25,-25-25,0 0,25 0,-25 25,1-25,-1 0,25 0,-25 0,0 0,0 0,-24 0,24 0,0 0,0 0,25 0,-24 0,-1 0,25 25,-25-25,25 24,-25-24,0 0,25 0,-25 0,25 0,-24 25,24-25,-25 0,0 25,25-25,-25 0,25 25,0-25,-25 25,1-25,24 0,0 24,-25-24,25 25,-25 0,25-25,0 25,-25-25,25 25,-25-25,25 0,0 0,0 24,0 1,-24-25,24 25,0-25,0 25,0 0,-25-25,25 0,0 24,0-24,0 25,0-25,-25 25,0 0,25-25,0 25,0-25,0 25,0-1,0-24,-25 25,25 0,0 0,0-25,0 25,0-1,-24 1,24 0,-25 0,25 0,0-1,0 1,-25 0,25 0,-25 24,25-49,0 25,0 0,0 0,-25 0,25-25,0 24,0 1,0-25,0 25,0-25,0 50,0-26,0 1,0 0,0 25,0-26,0 1,0 25,0-25,0-1,0 26,25-25,-25 0,0 24,25-24,-25 25,25-50,-25 25,0-1,25 1,-25 0,24-25,1 50,-25-50,25 49,-25-49,25 25,0 25,-25-50,24 49,1-49,0 25,0 0,-25-25,25 25,-25-25,24 24,1-24,0 25,-25 0,25-25,0 25,-1-25,1 25,0-1,0-24,0 25,0 0,-1-25,26 25,-50 0,50-25,-26 24,1 1,50-25,-26 25,1 0,-25 0,24-25,-24 0,0 0,0 0,-1 0,-24 0,25 0,-25 0,25 0,0 0,-25 0,25-25,-1 25,1-25,0 25,-25-25,50 0,-26 25,1-24,0-1,0 25,0-25,-25 25,49-25,-24 0,0 25,-25 0,49 0,-49-24,25 24,-25-25,25 0,0 25,0-25,-25 25,25 0,-25-25,0 25,24-24,-24 24,25-25,-25 25,25-25,-25 25,25-25,0 0,-25 25,0-24,24-1,-24 0,0 0,25 0,-25 1,25 24,-25-50,0 50,0-25,0 0,25 1,-25-26,0 25,0 0,25-24,-25 24,0 0,0-25,0 26,24-1,-24 0,0 0,25-24,-25-1,25 0,0 1,0-26,-25 26,0-1,24 1,1-26,-25 26,0-1,0 25,25-24,-25-1,0 25,0 0,0-24,0 24,0 0,0 0,0 25,0-49,0 24,-25 0,25 25,0-50,-25 26,1-1,24 0,-25 0,25 0,-25 25,0-24,25-1,-25 0,25 25,-49-25,49 0,-50 25,25-24,1-1,-26 25,25-25,-24 0,24 25,0 0,-25-25,25 1,1-1,-26 25,25-25,-24 25,24-25,0 25,-25 0,26-25,-1 25,0-24,0 24,-24 0,49 0,-25-25,-25 25,50 0,-49 0,24 0,0 0,0 0,0 0,1 0,-26 0,25-25,0 25,25 0,-24 0</inkml:trace>
  <inkml:trace contextRef="#ctx0" brushRef="#br0" timeOffset="69249.9607">12576 14511,'0'0,"0"0,25 0,-25 0,25 0,0 0,-25 0,25 0,-1 0,1 25,-25-25,25 0,0 0,0 0,-1 0,-24 0,25 0,0 0,0 0,-25 0,49 0,-49 24,25-24,-25 0,25 0,0 0,-25 0,25 0,-25 0,24 0,-24 25,50-25,-50 0,25 0,24 0,-24 25,25-25,-25 0,-25 0,24 0,1 0,-25 0,25 0,-25 0,25 0,-25 25,25-25,-1 0,1 0,0 0,0 0,-25 0,25 0,-25 0,25 0,-1 0,1 0,0 0,0 0,0 0,-1 0,1 0,-25 0,25 0,0 0,-25 0,25 0,-25 0,24 0,1 0,-25 0,25 0,-25 0,25 0,-25 0,25 0,-1 0</inkml:trace>
  <inkml:trace contextRef="#ctx0" brushRef="#br0" timeOffset="79928.5716">12899 5879,'0'0,"25"0,-25 0,49 0,-24 0,0 0,24 0,1 0,-25 0,0 0,24 0,-24 0,0 0,24 0,-49 0,50 0,-50-25,25 25,0-25,-1 25,-24 0,25 0,-25 0,25 0,-25-25,0 25,25 0,-25 0,25 0,-25-25,0 25,25-24,-25-1,24 25,1-25,-25 25,0-25,0 0,0 25,0-24,0 24,0-25,0 25,0-25,0 0,0 25,0-25,0 25,0-49,0 49,0-25,-25 25,25-25,0 0,0 25,-24-24,24 24,-25 0,0-25,25 25,-25-25,25 25,-25-25,0 25,1-25,24 25,-50 0,50 0,-25-24,25 24,-25 0,1 0,24 0,-25 0,25-25,-25 25,25 0,-25 0,0 0,25 0,-24 0,24 0,-25 0,0 0,25 0,-25 0,0 0,1 0,24 0,-25 0,25 0,-25 25,25-25,-25 0,0 0,25 24,0-24,0 0,0 25,0 0,-24-25,24 25,0-25,0 25,0-25,0 24,0 1,0-25,0 25,0-25,0 25,0-25,0 25,0-1,0-24,0 25,0-25,0 25,0 0,0-25,0 25,0-25,0 24,0-24,0 25,0 0,0-25,0 25,0-25,0 25,0-1,0-24,24 0,1 25,-25-25,25 25,-25-25,25 0,-25 25,25 0,-1-25,-24 0,0 0,25 0</inkml:trace>
  <inkml:trace contextRef="#ctx0" brushRef="#br0" timeOffset="89674.129">12527 15056,'0'0,"0"0,25-24,-25 24,24 0,-24 0,25 0,-25 0,25 0,0 0,-25 0,25 0,-25 0,24 0,1 0,-25 0,25 0,-25 0,25 0,0 0,-1 0,26 0,-25 0,0 0,24 24,-24-24,25 25,-26-25,1 0,0 0,0 0,0 25,-25-25,24 0,1 0,0 0,0 0,0 25,24-25,-24 0,25 0,-26 0,26 25,-25-25,0 0,24 24,-24-24,25 0,-25 0,-1 0,26 0,24 0,-49 25,0-25,25 0,-26 0,1 0,25 0,-25 0,-1 0,1 0,0 0,0 0,0 0,-1 0,1 0,-25 0,50 0,-50 0,25 0,-25 0,24 0,-24 0,25 0,0 0,0 0,-25 0,49 0,-49 0,25 0,0 0,0 0,-25 0,25 0,-25 0,25 0,-1 0,-24 0,25 0,-25 0,25 0,-25 0,25 0,0 0,-25 0,24 0,-24 0,25 0,0 0,-25 0,25 0,-25 0,25 0,-25 0,24 0,1 0,-25 0,25 0,-25 0,25 0,0 0,-25 0,24 0,1 0,0 0,0 0,-25 0,25 0,-25 0,49 0,-49 0,50 0,-50 0,25 0,-25 0,49 0,-49 0,25 0,-25 0,25 0,-25 0,25 0,-1 0,-24 0,25 0,-25 0,25 0,-25 0,25-25</inkml:trace>
  <inkml:trace contextRef="#ctx0" brushRef="#br0" timeOffset="93777.3637">12651 15900,'0'0,"0"0,49 0,1 0,0 0,49-25,0 25,0 0,-24 0,-1 0,-24 0,-1 0,-24 0,49-25,-49 25,0 0,25 0,-25 0,-25 0,49 0,-24 0,0 0,24 0,1 0,-25 0,24 0,1 0,24 0,-24 0,0 0,-1 0,1 0,-1 0,-24 0,0 0,25 0,-26 0,1 0,25 0,-25 0,-1 0,1 0,0 0,0 0,25 0,-26 0,26 0,0 0,24 0,-24 25,-1 0,1 0,24-25,-24 0,-25 24,24-24,1 25,-25-25,-1 0,26 25,-50-25,25 0,0 0,-25 0,24 0,-24 0,25 0,-25 0</inkml:trace>
  <inkml:trace contextRef="#ctx0" brushRef="#br0" timeOffset="104179.9587">13990 5978,'25'0,"0"0,-25 0,25 0,-25 0,24 0,1 0,0 0,49 0,26 0,24 0,-25 0,25 0,-25 0,0 0,25 0,-49 0,-1 0,-24 0,-1 0,1 0,0 0,-26 0,26 0,-25 0,49 0,-24 0,-25 0,24 0,26 25,-26-25,1 0,0 0,-1 0,50 0,-24 0,49 0,-50 0,50 0,-25 0,1 0,-1 0,25 0,-25 25,-24-25,-1 0,0 0,1 0,-26 0,1 0,24 0,-24 0,0 24,24-24,0 0,1 0,-25 0,24 0,-24 0,24 0,0 0,1 0,-1 0,-24 0,24 0,-24 25,-1-25,26 0,-1 0,1 0,-26 0,26 0,-1 0,-24 0,24 0,-24 0,24 0,1 0,-1 0,0 0,1 0,-26 0,26 0,-1 0,1 0,-1 25,0-25,1 0,49 0,-25 0,-24 0,24 0,0 0,-25 0,1 0,-26 0,26 0,-50 0,-1 0,26 0,-25 0,0 0,24 0,1 0,0 0,-26 0,51 0,-50 0,-1 0,1 0,25 0,-25-25,-1 25,26 0,-25-25,0 25,-1 0,1 0,-25 0,25 0,-25 0,25-24</inkml:trace>
  <inkml:trace contextRef="#ctx0" brushRef="#br0" timeOffset="108969.2326">18381 5829,'0'0,"0"25,0 0,0 24,0 1,0 0,0-1,0-24,0 25,0-26,0 1,0 25,0-25,0-1,0 26,0-25,0 0,0-1,0 1,0 0,0 25,0-26,0 1,0 0,0-25,0 25</inkml:trace>
  <inkml:trace contextRef="#ctx0" brushRef="#br0" timeOffset="109664.2724">18306 6648,'0'0,"25"0,-25 0,25 0,-25 0,0 0,25 24,-1-24,-24 25,25 0,-25-25,25 25,-25-25,0 25</inkml:trace>
  <inkml:trace contextRef="#ctx0" brushRef="#br0" timeOffset="110359.3121">18629 6300,'0'0,"0"25,0-25,0 25,-25-25,25 25,0 0,-25-1,25 1,0 0,-25-25,0 25,25 0,0-1,-24 1,24 0,0-25,0 25,0-25,-25 25,25-25,-25 24,25 1</inkml:trace>
  <inkml:trace contextRef="#ctx0" brushRef="#br0" timeOffset="111807.395">21332 5829,'25'0,"-25"25,0 25,0-1,0 1,0 24,0-49,0 25,0-1,0 1,0-1,0 1,0 0,0-1,0 26,0-26,0 1,0-25,0 24,0-24,0 0,0 0,0-1,0 1,0-25,0 25</inkml:trace>
  <inkml:trace contextRef="#ctx0" brushRef="#br0" timeOffset="112527.4361">21159 6846,'25'0,"-25"0,24 0,1 0,-25 0,25 25,-25 0,25-25,-25 25,25-25,-1 24,-24 1,25-25,-25 0,0 0</inkml:trace>
  <inkml:trace contextRef="#ctx0" brushRef="#br0" timeOffset="113214.4755">21556 6747,'0'0,"0"0,0 25,0-25,-25 24,25-24,-25 25,25 0,-25 0,0 0,25 0,0-25,0 24,-24-24,24 25</inkml:trace>
  <inkml:trace contextRef="#ctx0" brushRef="#br0" timeOffset="155771.9094">15255 6747,'0'-25,"0"25,0-25,0 25,0-49,25 24,-25 0,0-25,0 26,0-1,0-25,25 25,-25 1,0-26,0 25,0 0,0-24,0 49,0-25,0 0,0 25,0-25,0 1,0 24,0-25,-25 25,25-25,-25 0,25 25,-25-25,1 1,-1-1,25 25,-50-25,25 0,1 25,-26-25,25 1,-24 24,24 0,0-25,-25 0,26 25,-1 0,-25-25,25 25,-24-25,24 25,0 0,-24 0,24 0,0-25,0 25,0 0,0 0,1 0,24 0,-50 0,25 0,0 0,1 0,-1 0,0 0,-25 0,26 0,-1 0,-25 0,1 0,24 0,-25 0,-24 0,24 0,1 0,24 0,-50 0,26 0,24 0,0 0,-24 0,24 0,-25 0,25 0,-24 0,24 0,-25 0,1 0,24 0,0 0,0 0,0 0,1 0,-1 0,25 0,-50 25,25 0,1-25,24 25,-25 0,25-25,-25 25,0-25,25 24,-25-24,25 25,0 0,0 25,0-26,0 1,-24 0,24 0,0 0,0-1,0 1,0 25,0-25,0-1,0 26,0-50,0 25,0 0,0-25,0 24,0 1,0 0,0-25,0 50,0-50,0 24,0-24,0 25,24 0,-24-25,0 25,25-25,-25 25,25-1,0-24,-25 25,25-25,-25 25,49 0,-49-25,25 0,0 25,0-25,24 0,-24 24,25-24,-26 0,1 25,25-25,24 0,-24 0,-25 0,24 0,1 0,0 0,-1 0,-24 0,25 0,-26 0,1 0,25 0,-25 0,-1 0,26 0,0 0,-1 0,1 0,-1 0,1 0,0 0,-26 0,1 0,25 0,-25 0,-1 0,26 0,-25 0,0 0,0 0,-25 0,24 0,1 0,0 0,0 0,0 0,-1 0,1 0,0 0,-25 0,25 0,0 0,-25 0,24 0,-24 0,25 0,0 0,-25 0,25 0,-25 0,25 0,-25-25</inkml:trace>
  <inkml:trace contextRef="#ctx0" brushRef="#br0" timeOffset="166778.5391">2059 13643,'0'0,"-25"99,1-25,24 1,-25-1,25 0,0 1,0-26,0 1,-25-25,25 0,0-25,25 0,0 0,-1 0,26 0,-25 24,0-24,24 0,-24 0,0 0,-25 0,25 0,-25 0</inkml:trace>
  <inkml:trace contextRef="#ctx0" brushRef="#br0" timeOffset="167451.5776">2332 14089,'0'0,"-25"0,25 74,-25-49,1 25,-1 24,25-24,-25 0,0-1,25 26,0-51,-25 1,25 25</inkml:trace>
  <inkml:trace contextRef="#ctx0" brushRef="#br0" timeOffset="168530.6393">2654 13767,'0'0,"0"24,-24 26,24-25,-50 24,25 26,25-50,-25 24,1 1,-1 24,25-24,-25-1,0 1,25 25,-25-1,25-49,0 24,0 1,0-50,0 25,0-25,0 25,25-25,-25 0,25 0,-25 0,25 0,-25 0,49 0,-24 0,0 0,0 0,0-25,-25 0,24 25,-24-25,25 25,-25-25,0 25,0-24,0-1,0 25,0-25,0 25,0 0,-25 0,1 0,-1-25,0 25,25 0,-25 0,0 0,25 0,-24 0,24 0,-25 0,0 0,25 0,-25 0,25 0,-25 0</inkml:trace>
  <inkml:trace contextRef="#ctx0" brushRef="#br0" timeOffset="168858.6581">2729 14461</inkml:trace>
  <inkml:trace contextRef="#ctx0" brushRef="#br0" timeOffset="170147.7319">2952 14039,'0'0,"25"0,0 0,0 0,-1 0,1 0,25 0,-50 0,49 0,-49 0,25 0,-25 0,25 0,-25 0,0 25,0 0,0 25,-25-1,25 26,-25-1,1 1,-1-26,25 26,-25-1,0 0,0-24,25-25</inkml:trace>
  <inkml:trace contextRef="#ctx0" brushRef="#br0" timeOffset="170842.7716">2952 14536,'0'0,"0"0,50 0,-1 0,1 0,-25 0,24 0,-24 0,0 0,0 0,-25 0,49 0,-49 0,25 0,-25 0,25 0,0 0,-25 0,25 0</inkml:trace>
  <inkml:trace contextRef="#ctx0" brushRef="#br0" timeOffset="171387.8028">2803 14412,'0'0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6:57:26.834"/>
    </inkml:context>
    <inkml:brush xml:id="br0">
      <inkml:brushProperty name="width" value="0.05292" units="cm"/>
      <inkml:brushProperty name="height" value="0.05292" units="cm"/>
      <inkml:brushProperty name="color" value="#FF0000"/>
    </inkml:brush>
  </inkml:definitions>
  <inkml:trace contextRef="#ctx0" brushRef="#br0">6276 7565,'0'-24,"0"24,0-25,25 0,0 25,-25 0,24 0,1 0,0-25,25 25,-26 0,1 0,-25 0,25 0,-25 0,25 0,-25 0,0 0,0 0,0 25,25-25,-25 25,0 0,24-25,-24 24,0-24,0 25,0 0,0-25,0 25,0-25,0 25,0-25,0 24,0 1,0-25,0 0,0 25,-24-25,24 25,-25 0,25-25,-25 0,25 24,-25-24,0 25,25-25,-24 0,24 25,0-25,0 25,0-25,-25 25,25-25,0 24,0 1,0-25,0 25,0-25,0 25,0-25,0 25,0 0,0-25,0 24,25-24,-25 0,49 0,-49 25,25 0,-25-25,25 0,0 0,-25 0</inkml:trace>
  <inkml:trace contextRef="#ctx0" brushRef="#br0" timeOffset="464.0264">6747 8111,'0'0,"25"0,0 0</inkml:trace>
  <inkml:trace contextRef="#ctx0" brushRef="#br0" timeOffset="44756.5599">17959 12849,'0'0,"0"0,25 0,24 0,-24 0,25 0,-1 0,26 25,-26-1,1 1,0 0,24 0,-24 24,-1-24,50 25,-24-1,-26-24,51 25,-51-50,1 25,-25 0,24-1,-24-24,25 25,-25 0,-1-25,51 25,-26 0,1-1,0-24,-26 25,1 0,25-25,-25 25,24 0,-24-1,0-24,49 25,-24 25,-1-25,26 24,24-24,-24 0,-1 24,25 1,-24-25,24 24,-25-24,1 0,-1 25,25-26,-24 26,49-25,-75 24,26 1,24-25,-25 24,1 1,-1-50,1 50,-1-1,25-24,-49 25,-1-25,1-25,24 24,-49 26,25-50,24 25,-24 24,0-24,24 25,0-25,-24-1,-25 1,24 0,-49-25,25 25,0-25,-25 0,25 0,-25 0,25 0,-25 0</inkml:trace>
  <inkml:trace contextRef="#ctx0" brushRef="#br0" timeOffset="46211.6429">21729 12824,'-25'0,"1"0,-26 0,-24 0,24 0,0 0,1 0,-1 25,-24 0,49-25,-25 24,1 1,-1 0,1 0,-26 0,26-1,-1 26,0-25,-24 24,24 1,1-25,-51 25,51-26,-1 26,-24 0,24-1,1-24,-26 25,-24-1,25 1,-26 24,26-24,-25-1,49 26,-24-50,24 24,0-24,1 25,-1-26,25 26,-24-25,24 0,-25-1,1 26,24-25,-49 0,49-1,-25 1,25 25,1-50,-26 50,0-50,1 49,-1-24,25 25,-49-26,49 26,0-25,0-25,1 25,-1-25,25 24,-25 1,0-25,25 0,-25 25,25-25,0 0,-24 0,-1 25,25-25,0 0,-25 0,25 0,0 25,-25-1,25-24,-49 0,49 25,-50 0,50-25,-25 25,25-25,-25 0</inkml:trace>
  <inkml:trace contextRef="#ctx0" brushRef="#br0" timeOffset="77001.4041">19943 5854,'25'0,"-25"0,0 25,0 49,0-49,0 25,0-26,0 51,0-50,0-1,0 26,0-50,0 25,0 0,0-1,0-24,0 25,0 0,0 0,0 0,0-25,0 49,0-49,0 25,0-25,0 25</inkml:trace>
  <inkml:trace contextRef="#ctx0" brushRef="#br0" timeOffset="77953.4586">19720 6375,'25'0,"0"0,-25 0,49 0,-49 49,50-24,-50 25,25-50,0 49,-1-49,-24 25,25-25,-25 25,25-25,-25 0,0 0,25 0,-25 25</inkml:trace>
  <inkml:trace contextRef="#ctx0" brushRef="#br0" timeOffset="78817.5081">20291 6102,'0'25,"-25"0,25-1,0 1,-25 0,25 0,-25-25,25 25,0-1,0-24,-25 25,25-25,0 25,-24-25,24 25,0 0,0-25,-25 24,25-24,0 25,-25 0,25-25,0 0,0 25,-25-25,25 0</inkml:trace>
  <inkml:trace contextRef="#ctx0" brushRef="#br0" timeOffset="80017.5767">22399 5904,'0'0,"0"24,0 26,0 0,0-1,0 1,25 24,-25-24,0-1,0-24,0 0,0-25</inkml:trace>
  <inkml:trace contextRef="#ctx0" brushRef="#br0" timeOffset="80657.6133">22201 6449,'0'0,"24"0,-24 0,50 25,0 0,-1 24,1-49,-1 50,-24-25,50 0,-51 24,1-49,0 25,0-25</inkml:trace>
  <inkml:trace contextRef="#ctx0" brushRef="#br0" timeOffset="81481.6604">22945 6325,'-25'25,"-25"25,25-50,-24 49,24-24,-25 25,50-50,-24 24,24-24,-25 25,0 0,25-25,0 25,0-25,-25 0,25 25,0-25,-25 24,25 1</inkml:trace>
  <inkml:trace contextRef="#ctx0" brushRef="#br0" timeOffset="87008.9766">2084 7913,'0'0,"25"0,24 0,1 0,24 0,26 24,24-24,-25 25,25 0,-25 0,0-25,25 25,-49-25,-1 0,25 0,-24 0,-26 25,26-1,-1-24,-24 0,24 0,1 0,-1 25,0-25,1 0,-1 0,1 0,-1 0,1 0,24 0,-25 0,-24 0,24 0,1 0,24 0,-25 0,25 25,-24-25,-1 0,1 0,49 0,-50 0,1 0,-1 0,0 0,-24 0,0 0,-1 0,50 0,-49-25,24 25,-24 0,0 0,-1 0,1 0,-25 0,24 0,-24 0,25 0,-1 0,1 0,0 0,24 0,0 0,-24-25,24 25,-24 0,24 0,1-24,-1 24,25 0,-24 0,24-25,0 25,1-25,-1 0,0 25,-25 0,1-25,-1 25,1 0,-1 0,0 0,1 0,-1-25,26 1,-26 24,0-25,50 0,-24 25,-26 0,0 0,1 0,-1 0,1 0,-1 0,0 0,51 0,-26 0,-25 0,25-25,-24 25,24 0,0 0,25 0,-25 0,1 0,-1 0,25 0,-25 0,0 0,1 0,-26 0,0 0,1 0,-1 0,1 0,-26 0,1 0,-1 0,1 0,-25 0,0 0,-25 0,25 0,-25 0,24 0,-24 0,25 0,0 0,-25 0,25 0,0-25,-1 25,1 0,0 0,0 0,-25 0,25 0,-25 0,24 0,1 0,-25 0,25-24</inkml:trace>
  <inkml:trace contextRef="#ctx0" brushRef="#br0" timeOffset="114447.5459">19670 6623,'0'-25,"0"25,0 0,25 0,0 0,-25 0,0 0,0 0,25 25,-25-25,0 25,0-1,0 1,0-25,0 50,-50-50,50 25,-49-1,24-24,0 25,-25 0,26-25,-1 25,25 0,-25-25,0 0,0 25,25-25,-24 49,-1-49,25 50,-25-50,25 25,0-25,0 0,0 0,25 0,0 0,-1 0,26 0,-25 0,0 0,-1 0,1 0,0 0,0 24,0-24,-1 25,-24-25,25 0,0 0,-25 0,25 0,-25 0,25 0,-1 0,-24 0,25 0,-25 0</inkml:trace>
  <inkml:trace contextRef="#ctx0" brushRef="#br0" timeOffset="115591.6114">20315 6648,'0'0,"0"0,0 0,0 0,-24 0,-1 0,25 0,-25 0,25 0,-25 0,25 0,-25 0,1 0,24 0,-25 0,0 0,0 0,25 24,-25-24,25 25,-24 0,-1 0,25 0,0-25,0 24,0 1,0 0,0-25,0 25,0-25,0 25,0-25,25 0,-1 0,26 0,-25 0,0 0,24 0,-49 0,25 0,-25 0,25 0,0 0,-25 0,24 0,-24 25,0-25,0 24,0-24,0 25,0-25,0 25,0 0,0-25,0 0,0 0,-24 25,-1-25,-25 24,1 1,-1 0,0-25,26 25,-1 0,0-25</inkml:trace>
  <inkml:trace contextRef="#ctx0" brushRef="#br0" timeOffset="117838.74">22325 7069,'0'-24,"-25"24,25 24,-50 26,25 0,-24-1,24 1,0-25,0-1,1 1,-1 0,25-25,0 0,25 0,-1 25,51-25,-26 0,26 0,-1 0,-24 0,-1 0,1 0,-25 0,0 0,-1 0,-24 0</inkml:trace>
  <inkml:trace contextRef="#ctx0" brushRef="#br0" timeOffset="118598.7834">22449 7243,'0'0,"-25"25,25 24,0-24,0 25,0-25,0 24,0-24,0 25,0-26,0 1,0-25,0 25,0-25,0 25,0 0,0-25</inkml:trace>
  <inkml:trace contextRef="#ctx0" brushRef="#br0" timeOffset="119942.8603">22994 7169,'0'0,"-25"0,1 0,-1 0,-25 0,25 0,1 24,-1 26,0-25,25 0,-25-25,25 24,0 1,-25-25,25 25,0-25,0 25,0-25,0 25,0-25,25 0,-25 0,25 0,-25 0,25 0,0 0,-1 0,26 0,-25 0,0 0,24 0,-49-25,25 0,0 25,-25-25,25 25,-25 0,25 0,-25 0,0 25,0 0,0 0,-25 49,25-24,-25-26,0 26,25 0,0-26,0 1,0-25</inkml:trace>
  <inkml:trace contextRef="#ctx0" brushRef="#br0" timeOffset="130054.4387">15404 6672,'0'0,"25"0,0 0,-25 0,24 0,-24 0,50 0,-25 0,24 0,1 0,25 0,-1 0,25 0,25 0,-25 0,-24 0,24 25,25-25,-25 25,0-25,-24 25,-1-25,50 0,-49 0,-1 0,1 0,-26 0,26 0,-26 0,26 0,-1 0,0 0,26 0,-51 0,-24 0,25 0,-1 0,-24 0,0 0,0 0,0 0,-1 0,-24 0,0 0,0 0,0-25,0 0,0 25,0-25,0-24,0 24,0 0,-24-49,24 24,-25 25,25-49,-50 49,25-24,-49-1,49 25,-25-24,1 49,24-25,-25-25,-24 50,24-49,1 24,-1 0,-49 25,49-25,-24 0,0-24,-26 49,26-25,0 0,24 25,0-25,1 25,-26 0,26 0,-1 0,25 0,-49 0,49 0,-25 0,1 0,-1 0,-24 0,24 0,1 0,-1 0,-24 0,24 0,-24 0,-26 0,51 0,-26 0,26 0,-1 0,0 0,1 0,-1 0,25 0,-24 25,24 0,-25-25,1 0,24 25,0-25,-24 25,49-25,-25 24,25-24,-25 25,0 0,0-25,1 50,24-26,-25 1,0 0,25 0,0 0,0-1,0 1,0 0,0-25,0 50,0-50,0 24,0-24,0 25,0 0,0-25,25 25,0-25,-1 25,26-1,0 1,-1-25,1 25,24 0,-49-25,25 25,-1-25,26 0,-51 0,26 0,0 24,-1-24,-24 25,0-25,24 0,-49 0,25 0,0 25,-25-25,25 0,-25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00:49.082"/>
    </inkml:context>
    <inkml:brush xml:id="br0">
      <inkml:brushProperty name="width" value="0.05292" units="cm"/>
      <inkml:brushProperty name="height" value="0.05292" units="cm"/>
      <inkml:brushProperty name="color" value="#FF0000"/>
    </inkml:brush>
  </inkml:definitions>
  <inkml:trace contextRef="#ctx0" brushRef="#br0">2506 13915,'24'-24,"-24"24,25 0,-25 0,25 0,0 0,-25 0,25 0,-25 0,24 0,1 0,25-25,-1 25,1 0,0-25,-1 25,26 0,-1 0,-24 0,-1-25,26 25,-26 0,26 0,-26 0,1 0,0-25,-1 25,26 0,-1-24,-24 24,-1 0,1 0,-1 0,26 0,-25 0,-1 0,1 0,-1 0,26 0,-26 0,1 0,24 0,1 0,-26-25,26 25,-1-25,-49 25,25 0,-1 0,1 0,-1 0,1 0,0 0,-1 0,26 0,-1 0,-24 0,-1 0,1 0,0 0,24 0,-24 0,-1 0,1 0,-1 0,26-25,-1 25,-24 0,-1 0,1 0,0 0,24 0,-24 0,-1 0,-24 0,25 0,-25 0,24 0,-24 0,25 0,-1 0,-24 0,25 0,24 0,-24 0,-1 0,26 0,-1 0,0 0,-24 0,24 0,-24 0,0 0,24 0,-24 0,24 0,1 0,-1 0,0 0,-24 0,0 0,-1 0,1 0,-1 0,-24 0,25 0,-25 0,49 0,-49 0,0 0,24 0,-24 0,25 0,-25 0,49 0,-49 0,24 0,-24 0,25 0,-1 0,1 0,0 0,-1 0,26 0,-26 0,1 0,24 0,-24 0,-1 0,26 0,-26 0,1 0,-25 0,24 0,-24 0,0 0,25 0,-1 0,1 0,0 0,-26 0,51 0,-26 0,-24 0,25 0,24 0,-49 0,25 0,-1 0,1 0,24 0,-24 0,-25 0,-1 0,51 0,-26 0,1 0,0 0,24 0,1 0,-1 0,0 0,26 0,-26 0,0 0,-24 0,0 0,-1 0,1 0,24 0,-24 0,-1 0,1 0,-25 0,25 0,-26 0,1 0,0 0,0 0,0 0,-1 0,1 0,25 0,-25 0,-1 0,26 0,-50 0,25 0,-25 0,25 0,-1 0,-24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02:11.954"/>
    </inkml:context>
    <inkml:brush xml:id="br0">
      <inkml:brushProperty name="width" value="0.05292" units="cm"/>
      <inkml:brushProperty name="height" value="0.05292" units="cm"/>
      <inkml:brushProperty name="color" value="#FF0000"/>
    </inkml:brush>
  </inkml:definitions>
  <inkml:trace contextRef="#ctx0" brushRef="#br0">9451 13940,'0'0,"-25"0,0 0,-24 0,24 0,0 0,0 0,-24 0,24-25,-25 25,1 0,-1 0,0 0,26 0,-51 0,26 0,-1 0,0 0,26 0,-26 0,0 0,26 0,-26 0,25 0,-24 0,24 0,-25 0,25 0,1 0,-26 0,25 0,0 0,1 0,-1 0,0 0,25 0,-50 0,50 0,-25 0,1 0,-1 0,0 0,0 0,0 0,25 0,-24 0,-1 0,25 0,0 25,0 0,0-25,-25 0,25 0,-25 25,25-25,-25 0,25 0,-24 0,-1 0,25 0,-25 0,25 25,0-25,-25 0,0 0,25 24,0-24,-24 0,24 25,0-25,-25 0,25 0,-25 25,25 0,0-25,-25 0,25 25,0-25,-25 24,25-24,0 25,0 0,0-25,0 25,-24-25,24 0,0 25,0-1,0-24,0 25,0-25,0 25,0-25,0 25,0-25,0 25,0-25,24 0,-24 25,0-25,25 0,-25 24,25 1,-25-25,25 25,0-25,-1 0,-24 0,25 0,-25 25,25 0,-25-25,25 0,0 24,-25-24,24 25,-24-25,25 0,0 0,-25 0,25 0,0 25,24 25,26-50,-1 24,-24 1,-1 0,1-25,0 0,-1 25,-24-25,25 0,-26 0,1 25,-25-25,25 0,-25 0,25 0,-25 0,25 0,-1 0,-24 0,25 24,-25-24,25 0,0 0,-25 0,25 0,-25 0,49 25,-24-25,0 0,0 0,-1 0,1 0,25 0,-25 0,-25 0,49 0,-49 0,25 0,0 0,24 0,-24 0,0-25,25 1,-26 24,26-25,25 0,-51 0,1 0,25 1,-25 24,24-25,-24-25,0 50,0-25,-1 25,1-24,0-1,0-25,0 25,-25 1,24-1,1 0,-25 25,25-50,-25 50,25-25,0 1,-25-1,24 25,-24-25,0 25,25-25,-25 0,0 25,0-24,0 24,0-25,0 25,0-25,0 0,0 25,0-25,0 25,0-24,0-1</inkml:trace>
  <inkml:trace contextRef="#ctx0" brushRef="#br0" timeOffset="2351.1344">14114 6648,'0'0,"0"0,-25 0,1-25,-26 25,0-25,-49 25,25-25,-25 0,-25 1,-1-1,-23 0,-1 0,50 25,-1 0,-24 0,25 0,0 0,0 0,24 0,1 0,-1 0,-24 0,0 0,25 0,-1 0,1 25,-1 0,26-25,-26 0,26 25,24-1,-25-24,1 25,24-25,-25 25,26-25,-26 25,25-25,-25 25,26-1,-26-24,25 25,0 0,-24 0,24-25,-25 25,26-1,-26 26,50-50,-25 50,25-50,-25 49,1-24,24 0,0-25,0 25,0 0,0-1,0 1,0-25,0 25,0 0,0-25,0 25,0-1,0 1,24-25,1 25,0 0,0 0,24-25,1 24,0 1,24 0,25 0,-24-25,24 0,0 0,25 25,-25-25,1 0,-1 0,-25 0,25 0,25 0,-49 0,-1 0,1 0,-1 0,1 0,-1 0,0 0,-24 0,0 0,24 0,-24 0,24 0,-24 0,-1-50,50 25,-49 25,0-25,-1 1,26-1,-50 25,-1 0,51-25,-26 0,-24 0,25 25,-1-24,-24-1,50 25,-51-25,1 0,25 0,-1 1,1-1,24 0,-24 0,-25-24,49 49,-49-25,0 0,-25 0,25 0,-25 25,24-25,-24 25,0-24,0 24,0-25,0 0,0 25,0-25,0 25,0-25,0 1,-24 24,24 0,-25 0,0 0,25 0,-25 0,25 0,-25 0,25 0</inkml:trace>
  <inkml:trace contextRef="#ctx0" brushRef="#br0" timeOffset="4448.2544">17885 13047,'0'-49,"0"49,-50-25,0-25,26 25,-51 1,25-26,1 50,-1-25,-24 0,24 1,1-1,-1 25,-24 0,-1-25,26 25,-26 0,1-25,24 25,-24 0,-1 0,1 0,24 0,1 0,-1 0,0 0,-24 0,49 0,-24 0,-1 25,-24-25,49 25,-25 0,1-1,24-24,-25 25,25 0,-24-25,24 0,-25 25,26 0,-26-1,0-24,26 0,-26 25,25 0,0-25,-24 0,24 25,-25 0,25-25,1 0,-26 24,25 1,0 0,-24-25,24 25,0 0,0-1,1-24,24 25,-25 0,25-25,-25 25,25 25,-25-26,25 1,0 0,0 0,0 24,0-24,0 0,0 25,0-50,0 24,0 1,0 0,0 0,25 0,-25-1,25 1,-25 0,49-25,-24 25,25 0,24-25,-24 24,-1 1,1 0,24 0,1-25,-1 0,1 25,-26-25,26 0,-26 0,26 0,-1 0,-24 0,-1 0,1 0,0 0,24-25,0 0,1 0,-1 0,-24 25,24 0,-24-24,0-1,-1 0,26 25,-51 0,26 0,0 0,24-25,0 25,1-25,-26 25,1-24,0 24,24-25,-24 0,-1 0,1 25,24-25,-24 1,0-1,-1 25,26-50,-26 25,1 25,24-49,-49 24,0 25,0-25,-1 0,-24 1,25 24,-25-25,25 25,0-50,-25 25,0 0,0 1,0-1,0 25,0-25,0 25,0-25,0 25,0-25,0 1,0 24,0-25,-25 25,25 0,-25 0,25-25</inkml:trace>
  <inkml:trace contextRef="#ctx0" brushRef="#br0" timeOffset="14687.8401">3374 2257,'0'0,"0"0,25 0,24 0,1 0,-1 0,1 0,24 0,-24 0,0 0,-1 0,26 0,-1-25,50 25,-25 0,25 0,0 0,-24 0,-1 0,0 0,0 0,0 0,-24 0,-1 0,1-24,-1 24,1 0,-1 0,0 0,1 0,-1 0,-24 0,24 0,1-25,-26 25,-24 0,25 0,24 0,-24 0,-1 0,1 0,24 0,1 0,-1 0,1 0,-1 0,0 0,26 0,-1 0,-25 0,1 0,24 0,0 0,0 0,1 0,-1 0,-25 0,1 0,-1 0,-24 0,24 0,-24 0,-1 0,50 0,-49 0,0 25,-1-25,1 0,24 0,1 0,-26 0,26 0,-1 0,1 0,-26 0,1 0,24 0,1 0,-26 0,1 0,-1 0,-24 0,0 0,0 0,-25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1:25:28.086"/>
    </inkml:context>
    <inkml:brush xml:id="br0">
      <inkml:brushProperty name="width" value="0.05292" units="cm"/>
      <inkml:brushProperty name="height" value="0.05292" units="cm"/>
      <inkml:brushProperty name="color" value="#FF0000"/>
    </inkml:brush>
  </inkml:definitions>
  <inkml:trace contextRef="#ctx0" brushRef="#br0">5061 6573,'0'-25,"0"25,24-24,-24-1,25 25,-25 0,25-25,0 25,-25-25,25 0,24 25,-24-24,0-1,0 25,-1-25,1 25,0-25,-25 0,25 25,0-24,-1 24,1-25,-25 0,50 25,-50-25,49 0,-49 25,25 0,0-24,0 24,0-25,-1 0,1 25,0-25,0 25,0-25,-1 25,1-24,0 24,0-25,0 25,-1-25,1 25,0 0,0 0,0-25,-1 25,-24 0,25-25,0 25,-25 0,25 0,-25 0,25 0,-25 0,25-24,-1 24,-24 0,25 0</inkml:trace>
  <inkml:trace contextRef="#ctx0" brushRef="#br0" timeOffset="2032.1162">6152 5730,'0'0,"25"0,-25 25,0-25,25 24,-1 1,-24-25,0 25,25-25,-25 25,0-25,0 0,25 0,-25 25,25-25,-25 25,0-25,25 0,-25 24,0-24,0 25,0 0,0-25,0 0,-25 25,0-25,25 25,-25-25,25 24,-25 1,1-25,24 0,0 25,0-25,0 0,-25 0,25 25,0-25</inkml:trace>
  <inkml:trace contextRef="#ctx0" brushRef="#br0" timeOffset="3470.1985">6474 5531,'0'0,"0"25,0 0,0 25,0-26,0 1,0 25,0-25,0-1,0-24,0 25,0-25,0 50,0-50,0 25,0 0,0-1,0-24,0 25,0-25</inkml:trace>
  <inkml:trace contextRef="#ctx0" brushRef="#br0" timeOffset="6622.3786">6499 5556,'0'0,"0"0,25 0,0 0,-25 0,25 0,-25 0,24 0,-24 0,0 0,0 0,0 0,0 25,25-25,-25 25,25-25,-25 25,0-25,0 24,0 1,0-25,0 25,0-25,-25 0,25 0,0 25,-25-25,25 0,-24 0,24 0,-25 0,0 0,25 0,0 25,0-25,0 0,25 24,-25-24,25 25,-1-25,1 0,-25 0,25 25,-25-25,25 0,0 25,-25-25,24 0,-24 0,0 25,0-25,0 25,0-25,0 0,0 24,-24-24,-1 0,25 25,0-25,-25 0,25 0,-25 0,0 0,25 0,-24 0,24 0,-25 0,25 0,-25 0,0 0,25 0,-25 0</inkml:trace>
  <inkml:trace contextRef="#ctx0" brushRef="#br0" timeOffset="8885.5082">6946 5631,'-25'24,"0"-24,25 25,-25-25,25 25,0-25,0 0,-25 25,25-25,0 25,-24-1,24-24,0 25,0-25,0 25,0 0,0-25,0 25,0-25,0 25,0-25,0 24,24-24,-24 0,25 0,-25 0,0 0,0-24,0 24,0-25,25 25,0-50,-25 25,0 0,25 25,-25-24,24 24,1-25,-25 0,0 25,0-25,25 25,-25 0,0 0,0 0,0 25,0 0,0-25,0 25,25-25,-25 24,0 1,0-25,0 25,0-25,0 25,0-25,0 25,25 0,-25-25,24 0,-24 24,0-24</inkml:trace>
  <inkml:trace contextRef="#ctx0" brushRef="#br0" timeOffset="10390.5943">7268 5581,'0'0,"0"0,-25 0,25 0,-24 0,24 25,-25-25,25 25,0-1,0-24,0 25,0-25,0 25,-25 0,25-25,0 25,0-25,0 0,0 24,0-24,25 0,-25 25,25-25,-25 25,0-25,24 25,-24-25,0 25,0-25,0 25,0-25,0 0,0 0,-24 0,-1 0,25 0,-25 0,25 0,-25 0</inkml:trace>
  <inkml:trace contextRef="#ctx0" brushRef="#br0" timeOffset="11902.6808">7367 5705,'0'25,"0"-25,0 0,25 0,25 0,-25 0,-1 0,26-25,-25 25,24-25,-49 0,25 1,-25 24,25-25,0 0,-25 25,0-25,0 25,0-25,0 1,0 24,0-25,-25 25,25 0,-25 0,25 0,-25 0,25 0,-24 0,-1 0,25 0,-25 0,25 0,-25 0,0 0,25 0,0 25,-24-1,24-24,-25 25,25-25,0 25,0 0,0-25,0 25,0-25,0 24,0-24,0 25,0 0,0 0,0-25,0 49,0-49,0 25,0-25,0 25,0 0,0-25,0 0,25 25,-25-25,24 0,1 0,-25 0,25 0,-25 0,25 0,0 0,-25 0,24 0,-24 0,25 0,-25 0,25 0,0 0,-25 0,0 0,0 0</inkml:trace>
  <inkml:trace contextRef="#ctx0" brushRef="#br0" timeOffset="20421.168">10468 6028,'0'24,"0"-24,0 0,25-24,0 24,-1-50,26 25,-25-24,24 24,1-25,-25 25,24-24,-24 49,25-50,-1 50,1-50,0 26,-1-1,1 0,-1-25,1 50,0-24,-1-1,26 25,-26-25,26-25,-26 26,26 24,-1-25,1 0,-1 0,0 25,1-25,24 25,0 0,-24 0,-1 0,0 0,1 0,-1 0,1 0,-1 0,1 0,-26 0,26 0,-1 0,0 0,-24 0,24 0,-24 0,-25 0,24 0,-24 0,0 0,0 0,-25 0</inkml:trace>
  <inkml:trace contextRef="#ctx0" brushRef="#br0" timeOffset="21741.2435">13345 5135,'0'0,"0"0,25 24,0 1,24 0,1 0,-25 0,0-1,0-24,-25 25,24-25,-24 0,0 0,0 25,0-25,-24 25,-1-25,0 25,25-25,-50 24,25 1,1-25,-1 25,0-25,25 25,-25-25,25 0,-25 0,1 0</inkml:trace>
  <inkml:trace contextRef="#ctx0" brushRef="#br0" timeOffset="22893.3091">13841 5060,'0'0,"0"0,0 50,0-25,0-1,0 26,0-25,0-25,0 49,0-49,0 25,0-25,0 25,0 0,0-25,0 25,0-25,0 24,0 1,0-25,0 25,0-25</inkml:trace>
  <inkml:trace contextRef="#ctx0" brushRef="#br0" timeOffset="24004.373">13792 5085,'0'0,"0"0,0 25,-25 0,25-25,0 24,-25-24,25 25,0-25,-25 25</inkml:trace>
  <inkml:trace contextRef="#ctx0" brushRef="#br0" timeOffset="25324.4485">13618 5482,'0'0,"0"0,25 0,-25 0,25 0,-25 0,25 0,-1 0,-24 0,25 0,-25 0,25 0,0 0,-25 0,25 0,-25 0,24 0,-24 0,25 0,0 0,-25 0,25 0,-25 0</inkml:trace>
  <inkml:trace contextRef="#ctx0" brushRef="#br0" timeOffset="27556.5761">13990 4738,'0'0,"-25"0,25 0,-24 0,-1 0,25 0,-25 0,25 0,-25 0,25 0,0 0,-25 0,25 24,-24 1,24-25,0 25,0-25,0 25,24-25,-24 0,0 25,0-25,0 25,25-25,-25 0,0 24,0-24,25 0,-25 0,0 25,25-25,-25 25,25-25,-25 0,0 0,0 25,24-25,-24 0,0 0,0 25,0-25,0 0,0 0,-24 0,-1 0,25 0,-25 0,25 0,-25 0,25 0,0 0,-25 0,1 0,24 0,-25 0,25 0,0 0,-25 0,0 0</inkml:trace>
  <inkml:trace contextRef="#ctx0" brushRef="#br0" timeOffset="28845.6498">14139 4688,'0'0,"-25"0,25 0,0 25,0 0,0-1,-25 1,25 0,0 0,0 0,0-25,0 25,0-25,-24 24,24-24,0 25,0-25,0 25,0-25,0 25,0-25,0 25,0-1,0-24,0 25,0-25,0 25,0-25,0 25,0 0,0-25,0 0,0 0,24 0,-24 0,25 0,0 0,-25 0,25 0,-25 0,0 0,0-25,0 25,25 0,-25-25,24 25,-24 0,0-25,0 25,0-25,25 25,-25-24,0 24,-25-25</inkml:trace>
  <inkml:trace contextRef="#ctx0" brushRef="#br0" timeOffset="29509.6879">13965 4862,'0'0,"0"0,25 0,0 0,-25 0,25 0,0 0,-1 0,-24 0,25 0,-25 0,25 0,-25 0,25 0,0 0,-25 0,24 25,-24-25,25 0,0 0,-25 0</inkml:trace>
  <inkml:trace contextRef="#ctx0" brushRef="#br0" timeOffset="32044.8329">14511 5135,'0'0,"0"0,0 0,-25 0,0 24,25-24,-24 0,24 0,-25 0,0 25,25 0,-25-25,25 25,0-25,0 0,-25 25,25-25,0 24,0 1,0-25,0 25,0-25,0 25,0-25,0 0,0 0,25 25,-25-25,25 24,0-24,-25 0,25 0,-25 0,24 0,1 0,-25 0,25 0,-25 0</inkml:trace>
  <inkml:trace contextRef="#ctx0" brushRef="#br0" timeOffset="34010.9453">14685 5184,'0'0,"0"0,0 25,0-25,0 25,0 0,0-25,0 24,0-24,0 25,0 0,0-25,0 0,0 0,25 0,-1 0,-24 0,25 0,-25-25,0 25,25 0,-25-25,0 25,25-24,-25-1,25 25,-25 0,0-25,0 25,0-25,0 25,0 0,0 0,0 0,0 25,0-25,0 25,0 0,0-25,0 24,0-24,0 25,0 0,0-25,-25 0,25 25,0-25,0 25,0-25,0 24,0 1,-25-25,25 0,0 25,0-25,0 0,-25 0,25 25,0-25,-25 0,1 0,24 0,-25 0,25 0,-25 0,0 0,25 0</inkml:trace>
  <inkml:trace contextRef="#ctx0" brushRef="#br0" timeOffset="35475.0289">15032 5209,'0'0,"-25"0,25 0,-25 0,25 0,-24 0,-1 0,25 0,0 0,0 25,0-25,0 25,0-25,0 24,0-24,0 25,0 0,0-25,0 25,0-25,0 25,0-25,25 0,-25 24,0-24,24 0,-24 0,25 0,0 0,-25 0,25 0,-25 0,25 0,-25 0</inkml:trace>
  <inkml:trace contextRef="#ctx0" brushRef="#br0" timeOffset="36363.0798">15156 5035,'0'0,"0"0,0 25,0-25,0 25,0-25,0 25,0-25,0 25,-25-25,25 24,0-24,0 50,0-50,-25 25,25-25,0 25,-24-1,24-24,0 25,0-25,0 25,0-25,0 25</inkml:trace>
  <inkml:trace contextRef="#ctx0" brushRef="#br0" timeOffset="37987.1726">15280 5333,'25'0,"-25"0,25 0,-1 0,-24 0,25 0,-25 0,25 0,-25 0,0-25,25 25,-25-25,0 1,0 24,0 0,-25 0,25 0,-25 0,25 0,-25 0,1 0,24 0,-25 0,25 0,-25 0,25 0,-25 0,25 0,-25 0,25 0,0 24,0-24,0 0,0 25,0-25,-24 0,24 25,0-25,0 25,0 0,0-25,0 24,0-24,0 25,0-25,0 0,0 25,24-25,1 0,-25 0,25 0,-25 0,25 0,-25 0,25 0</inkml:trace>
  <inkml:trace contextRef="#ctx0" brushRef="#br0" timeOffset="40179.2977">18678 6201,'0'0,"0"0,0-25,25 25,-25-24,25 24,-25 0,25-25,-25 0,49 0,-24-24,25 24,-1-25,1 25,0-24,24 24,-24-25,-1 25,1 1,-1-26,1 25,24-24,-24 49,24-25,-24 0,24 0,1 25,-1-25,1 1,-1-1,-24 25,24-25,1 25,-26 0,1 0,-25 0,24 0,-49 0,25-25</inkml:trace>
  <inkml:trace contextRef="#ctx0" brushRef="#br0" timeOffset="41699.3851">20439 5234,'0'0,"0"0,0 0,0 25,25-25,-25 0,25 0,-25 24,0-24,0 25,0-25,0 25,0-25,0 25,0-25,0 25,0-25,0 24,0 1,0-25,0 0,0 25,0-25</inkml:trace>
  <inkml:trace contextRef="#ctx0" brushRef="#br0" timeOffset="43762.5029">21084 5308,'0'0,"0"0,0 0,-24 0,-1 0,25 0,-25 0,25 0,-25 0,25 0,-25 0,1 0,24 0,-25 0,25 0,-25 0,0 0,25 0,-25 25,25-25,0 0,-25 25,25-25,0 25,0-25,0 24,0-24,0 0,0 0,0 0,25 0,0 0,0 0,-25 0,50 0,-50-24,24 24,-24-25,25 25,0-25,-25 25,25 0,-25-25,0 0,25 25,-25 0,0-24,24 24,-24-25,25 25,-25-25,0 25,0-25,25 25,-25-25,0 25,0 0,0-24,0-1,0 25,0-25,0 25,0-25,0 25,0 0,0 0,0 0,0 25,0 0,0 0,0 24,0-24,0 25,0-1,0-24,0 0,0 0,0-25,0 24,0-24,0 25,0 0,0-25,0 25,0-25,0 25,0-1,0-24,0 25,0-25,0 25,0-25,0 25</inkml:trace>
  <inkml:trace contextRef="#ctx0" brushRef="#br0" timeOffset="44922.5692">21382 5308,'0'0,"0"0,0 25,0 0,0-25,0 25,0-25,0 24,0 1,0-25,0 25,0-25,0 25,0-25,0 0,0 25,0-1,0-24,0 25</inkml:trace>
  <inkml:trace contextRef="#ctx0" brushRef="#br0" timeOffset="45474.6009">21382 5209</inkml:trace>
  <inkml:trace contextRef="#ctx0" brushRef="#br0" timeOffset="47002.6884">21680 5085,'0'0,"0"0,0 0,-25 0,0 0,25 0,-25 0,25 0,0 25,-25-25,25 25,0-25,-24 24,24 1,-25-25,25 25,0-25,0 0,0 25,0-25,-25 25,25-1,0-24,0 25,-25-25,25 25,0 0,0-25,0 25,0-1,0 1,0-25,0 25,0-25,0 25,0-25,0 25,0-1,0-24,0 25,0-25,0 25,0 0,0-25,0 25</inkml:trace>
  <inkml:trace contextRef="#ctx0" brushRef="#br0" timeOffset="47642.7246">21407 5407,'0'0,"25"0,-1 0,-24 0,25 0,-25 0,25 0,0 0,-25 0,25 0</inkml:trace>
  <inkml:trace contextRef="#ctx0" brushRef="#br0" timeOffset="48898.7964">21903 5184,'0'0,"-25"0,0 0,25 0,-25 0,25 0,-24 0,-1 0,25 0,0 25,0 0,-25-25,25 25,0-25,-25 0,25 24,0 1,0-25,0 25,0-25,-25 25,25-25,0 25,0-1,0-24,0 25,0-25,0 25,0 0,0-25,0 25,0-25,0 24,0-24,0 25,0 0,0-25,0 25,0-25,-24 0,24 25,-25-25,0 0,0 0</inkml:trace>
  <inkml:trace contextRef="#ctx0" brushRef="#br0" timeOffset="49705.843">21580 5507,'25'0,"-25"0,25 0,0 0,-25 0,25 0,-1 0,1 0,0 0,-25 0,25 0</inkml:trace>
  <inkml:trace contextRef="#ctx0" brushRef="#br0" timeOffset="51593.951">21928 5482,'0'0,"0"-25,0 0</inkml:trace>
  <inkml:trace contextRef="#ctx0" brushRef="#br0" timeOffset="54402.1116">22002 5482,'0'0,"25"0,-25 0,25 0,0 0,-25 0,24 0,-24 0,25 0,0-25,-25 25,0 0,0-25,0 0,0 25,0-24,0 24,0 0,-25 0,25 0,-25 0,25 0,-24 0,-1 0,25 0,-25 0,25 0,-25 0,25 0,-25 0,0 0,25 0,0 24,0-24,0 25,0-25,0 25,0-25,0 25,0 0,0-25,0 24,0-24,0 25,0-25,0 25,0 0,0-25,0 25,0-25,0 0,25 0,-25 0,25 0,-25 0,25 0,-25 0,25 0,0 0,-25 0,24 0,-24 0,25 0,0 0,-25 0,25 0</inkml:trace>
  <inkml:trace contextRef="#ctx0" brushRef="#br0" timeOffset="55922.1986">22300 5482,'0'0,"0"0,0 49,0-49,0 25,25-25,-25 25,0 0,0-25,0 25,0-25,0 24,0-24,0 25,24-25,-24 0,0 0,0-25,0 25,25-24,-25 24,25-25,-25 0,0 25,0-25,0 25,25-25,-25 1,0 24,0-25,25 25,-25-25,0 25,0 0</inkml:trace>
  <inkml:trace contextRef="#ctx0" brushRef="#br0" timeOffset="57882.3107">22622 5606,'0'0,"25"0,0 0,-25 0,0 0,0-25,0 0,0 25,0-25,0 25,0-24,0 24,0 0,-25 0,25 0,-25 0,25 0,-25 0,25 0,0 0,-24 24,24-24,0 25,-25-25,25 25,0-25,0 25,0-25,0 25,0-25,0 24,0 1,25-25,-25 0,0 0,24 0,-24 25,0-25,25 0,-25 0,25 0,0 25,-25-25,25 0,-25 0,24 0,1 0,-25 0</inkml:trace>
  <inkml:trace contextRef="#ctx0" brushRef="#br0" timeOffset="60193.4429">22845 5531,'0'0,"0"0,0 25,0-25,0 25,0 0,0-25,0 25,0-25,0 24,0 1,0-25,0 25,0-25,0 25,0-25,0 25,0-25,0 0,0-25,0 25,0-50,0 50,0-25,0 25,0-24,0 24,0-25,0 0,0 25,25-25,-25 25,25 0,0 0,-25 0,0 0,0 0,0 0,0 25,0 0,0-25,25 0,-25 25,0-25,0 24,0-24,0 0,0 25,0 0,24-25,-24 0,0 0,25 0,0 0,-25 0,25 0,-25 0</inkml:trace>
  <inkml:trace contextRef="#ctx0" brushRef="#br0" timeOffset="61753.5321">23218 5556,'0'0,"0"0,-25 0,0 0,25 0,-25 0,25 0,-25 0,1 0,24 0,0 0,0 0,-25 25,25 0,0-25,0 25,0-25,0 24,0-24,0 25,0 0,0-25,0 25,0-25,0 25,0-1,0-24,0 0,25 0,-1 0,-24 0,25 0,-25 0,25 0,0 0,-25 0,25 0,-25 0</inkml:trace>
  <inkml:trace contextRef="#ctx0" brushRef="#br0" timeOffset="63593.6373">23242 5730,'25'0,"0"0,-25 0,25 0,-25 0,25-25,-1 25,-24-25,0 25,0 0,25 0,-25-25,0 25,0-24,0-1,0 25,0 0,0 0,-25 0,1 0,24 0,-25 0,25 0,0 0,-25 0,25 0,0 25,-25-25,25 24,0-24,0 25,0 0,0-25,0 25,0-25,0 25,0-25,0 24,0 1,0-25,0 0,25 25,-25-25,25 0,-25 0,0 0,25 0,-1 0,-24 0,25 0,-25 0,25 25,-25-25,25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E7C83B-C9E4-4BDC-8706-4EBFAADBED10}" type="datetimeFigureOut">
              <a:rPr lang="en-IN" smtClean="0"/>
              <a:t>01-01-2021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E18120-9D20-4DD6-AF2F-E1BB5E1C5EDC}" type="slidenum">
              <a:rPr lang="en-IN" smtClean="0"/>
              <a:t>‹#›</a:t>
            </a:fld>
            <a:endParaRPr lang="en-IN"/>
          </a:p>
        </p:txBody>
      </p:sp>
    </p:spTree>
    <p:extLst>
      <p:ext uri="{BB962C8B-B14F-4D97-AF65-F5344CB8AC3E}">
        <p14:creationId xmlns:p14="http://schemas.microsoft.com/office/powerpoint/2010/main" val="931102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in the customer support database, it is important to identify subsets of tickets having service time which is too large (or too small) when compared with the service time of the rest of the tickets</a:t>
            </a:r>
            <a:endParaRPr lang="en-US" dirty="0"/>
          </a:p>
        </p:txBody>
      </p:sp>
      <p:sp>
        <p:nvSpPr>
          <p:cNvPr id="4" name="Slide Number Placeholder 3"/>
          <p:cNvSpPr>
            <a:spLocks noGrp="1"/>
          </p:cNvSpPr>
          <p:nvPr>
            <p:ph type="sldNum" sz="quarter" idx="10"/>
          </p:nvPr>
        </p:nvSpPr>
        <p:spPr/>
        <p:txBody>
          <a:bodyPr/>
          <a:lstStyle/>
          <a:p>
            <a:fld id="{BB76DFF1-F570-459A-BDA8-99FE7BCAC836}" type="slidenum">
              <a:rPr lang="en-US" smtClean="0"/>
              <a:t>117</a:t>
            </a:fld>
            <a:endParaRPr lang="en-US"/>
          </a:p>
        </p:txBody>
      </p:sp>
    </p:spTree>
    <p:extLst>
      <p:ext uri="{BB962C8B-B14F-4D97-AF65-F5344CB8AC3E}">
        <p14:creationId xmlns:p14="http://schemas.microsoft.com/office/powerpoint/2010/main" val="201705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0164BC-3341-412D-9773-BB472E8789B5}" type="slidenum">
              <a:rPr lang="en-US" smtClean="0"/>
              <a:t>121</a:t>
            </a:fld>
            <a:endParaRPr lang="en-US"/>
          </a:p>
        </p:txBody>
      </p:sp>
    </p:spTree>
    <p:extLst>
      <p:ext uri="{BB962C8B-B14F-4D97-AF65-F5344CB8AC3E}">
        <p14:creationId xmlns:p14="http://schemas.microsoft.com/office/powerpoint/2010/main" val="372993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581539F-1ED2-469D-A5B4-70FF57BD1564}" type="slidenum">
              <a:rPr lang="en-US" smtClean="0"/>
              <a:pPr/>
              <a:t>130</a:t>
            </a:fld>
            <a:endParaRPr lang="en-US"/>
          </a:p>
        </p:txBody>
      </p:sp>
    </p:spTree>
    <p:extLst>
      <p:ext uri="{BB962C8B-B14F-4D97-AF65-F5344CB8AC3E}">
        <p14:creationId xmlns:p14="http://schemas.microsoft.com/office/powerpoint/2010/main" val="817586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36ED4B8-DF2B-4815-B1B3-ED8D289BE89F}" type="datetime1">
              <a:rPr lang="en-IN" smtClean="0"/>
              <a:t>01-01-2021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359256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B3BC1AA-55F1-4623-AC9D-1DDAE5A52038}" type="datetime1">
              <a:rPr lang="en-IN" smtClean="0"/>
              <a:t>01-01-2021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366656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504AA8-E496-4445-9A74-3480E97DA42F}" type="datetime1">
              <a:rPr lang="en-IN" smtClean="0"/>
              <a:t>01-01-2021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108445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185ABA9-7A23-4D86-AE80-4466000E3E27}" type="datetime1">
              <a:rPr lang="en-IN" smtClean="0"/>
              <a:t>01-01-2021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4089054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BE0204-40E9-45E7-9FA8-813B9E1DC5E7}" type="datetime1">
              <a:rPr lang="en-IN" smtClean="0"/>
              <a:t>01-01-2021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2846809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4D5E77-F770-411B-B95C-DCD76F576C4C}" type="datetime1">
              <a:rPr lang="en-IN" smtClean="0"/>
              <a:t>01-01-2021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95453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5629F2D-4081-4C7A-8B94-A620CAA3C305}" type="datetime1">
              <a:rPr lang="en-IN" smtClean="0"/>
              <a:t>01-01-2021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29675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83978EB-CA1C-4F4D-A61F-D64CF45795E6}" type="datetime1">
              <a:rPr lang="en-IN" smtClean="0"/>
              <a:t>01-01-2021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3307291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12F724-2977-4EBA-8491-A6F5C273817E}" type="datetime1">
              <a:rPr lang="en-IN" smtClean="0"/>
              <a:t>01-01-2021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394776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C3A66C-99B5-49C6-8891-D01B52B2A436}" type="datetime1">
              <a:rPr lang="en-IN" smtClean="0"/>
              <a:t>01-01-2021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323077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0B8BCF-CC83-4A5B-B2C2-C8471445B5B7}" type="datetime1">
              <a:rPr lang="en-IN" smtClean="0"/>
              <a:t>01-01-2021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B214BB-661D-4F56-B225-34CBD1A6709D}" type="slidenum">
              <a:rPr lang="en-IN" smtClean="0"/>
              <a:t>‹#›</a:t>
            </a:fld>
            <a:endParaRPr lang="en-IN"/>
          </a:p>
        </p:txBody>
      </p:sp>
    </p:spTree>
    <p:extLst>
      <p:ext uri="{BB962C8B-B14F-4D97-AF65-F5344CB8AC3E}">
        <p14:creationId xmlns:p14="http://schemas.microsoft.com/office/powerpoint/2010/main" val="3062216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547552-BC1F-4C05-9204-6D1CB5E9E350}" type="datetime1">
              <a:rPr lang="en-IN" smtClean="0"/>
              <a:t>01-01-2021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214BB-661D-4F56-B225-34CBD1A6709D}" type="slidenum">
              <a:rPr lang="en-IN" smtClean="0"/>
              <a:t>‹#›</a:t>
            </a:fld>
            <a:endParaRPr lang="en-IN"/>
          </a:p>
        </p:txBody>
      </p:sp>
    </p:spTree>
    <p:extLst>
      <p:ext uri="{BB962C8B-B14F-4D97-AF65-F5344CB8AC3E}">
        <p14:creationId xmlns:p14="http://schemas.microsoft.com/office/powerpoint/2010/main" val="3818279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customXml" Target="../ink/ink8.xml"/><Relationship Id="rId4" Type="http://schemas.openxmlformats.org/officeDocument/2006/relationships/image" Target="../media/image20.emf"/></Relationships>
</file>

<file path=ppt/slides/_rels/slide10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10.xml"/><Relationship Id="rId4" Type="http://schemas.openxmlformats.org/officeDocument/2006/relationships/image" Target="NUL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6.wmf"/><Relationship Id="rId5" Type="http://schemas.openxmlformats.org/officeDocument/2006/relationships/oleObject" Target="../embeddings/oleObject3.bin"/><Relationship Id="rId4" Type="http://schemas.openxmlformats.org/officeDocument/2006/relationships/image" Target="../media/image2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14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customXml" Target="../ink/ink11.xml"/><Relationship Id="rId7" Type="http://schemas.openxmlformats.org/officeDocument/2006/relationships/customXml" Target="../ink/ink1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7.emf"/><Relationship Id="rId10" Type="http://schemas.openxmlformats.org/officeDocument/2006/relationships/image" Target="../media/image90.emf"/><Relationship Id="rId9" Type="http://schemas.openxmlformats.org/officeDocument/2006/relationships/customXml" Target="../ink/ink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1.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5.emf"/><Relationship Id="rId5" Type="http://schemas.openxmlformats.org/officeDocument/2006/relationships/oleObject" Target="../embeddings/oleObject7.bin"/><Relationship Id="rId4" Type="http://schemas.openxmlformats.org/officeDocument/2006/relationships/image" Target="../media/image34.emf"/></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82.xml.rels><?xml version="1.0" encoding="UTF-8" standalone="yes"?>
<Relationships xmlns="http://schemas.openxmlformats.org/package/2006/relationships"><Relationship Id="rId8" Type="http://schemas.openxmlformats.org/officeDocument/2006/relationships/customXml" Target="../ink/ink17.xml"/><Relationship Id="rId7" Type="http://schemas.openxmlformats.org/officeDocument/2006/relationships/image" Target="../media/image5.emf"/><Relationship Id="rId2"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40.emf"/><Relationship Id="rId9" Type="http://schemas.openxmlformats.org/officeDocument/2006/relationships/image" Target="../media/image6.emf"/></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customXml" Target="../ink/ink20.xml"/><Relationship Id="rId7" Type="http://schemas.openxmlformats.org/officeDocument/2006/relationships/image" Target="../media/image5.emf"/><Relationship Id="rId2"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customXml" Target="../ink/ink19.xml"/><Relationship Id="rId11" Type="http://schemas.openxmlformats.org/officeDocument/2006/relationships/image" Target="../media/image7.emf"/><Relationship Id="rId5" Type="http://schemas.openxmlformats.org/officeDocument/2006/relationships/image" Target="../media/image40.emf"/><Relationship Id="rId10" Type="http://schemas.openxmlformats.org/officeDocument/2006/relationships/customXml" Target="../ink/ink21.xml"/><Relationship Id="rId9" Type="http://schemas.openxmlformats.org/officeDocument/2006/relationships/image" Target="../media/image6.e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6.emf"/></Relationships>
</file>

<file path=ppt/slides/_rels/slide191.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0.w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2.wmf"/><Relationship Id="rId5" Type="http://schemas.openxmlformats.org/officeDocument/2006/relationships/oleObject" Target="../embeddings/oleObject11.bin"/><Relationship Id="rId4" Type="http://schemas.openxmlformats.org/officeDocument/2006/relationships/image" Target="../media/image41.wmf"/></Relationships>
</file>

<file path=ppt/slides/_rels/slide19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43.wmf"/><Relationship Id="rId4" Type="http://schemas.openxmlformats.org/officeDocument/2006/relationships/oleObject" Target="../embeddings/oleObject13.bin"/></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7.wmf"/><Relationship Id="rId5" Type="http://schemas.openxmlformats.org/officeDocument/2006/relationships/oleObject" Target="../embeddings/oleObject15.bin"/><Relationship Id="rId4" Type="http://schemas.openxmlformats.org/officeDocument/2006/relationships/image" Target="../media/image46.w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48.w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49.wmf"/></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51.wmf"/><Relationship Id="rId4" Type="http://schemas.openxmlformats.org/officeDocument/2006/relationships/image" Target="../media/image50.e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customXml" Target="../ink/ink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customXml" Target="../ink/ink3.xml"/></Relationships>
</file>

<file path=ppt/slides/_rels/slide9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customXml" Target="../ink/ink5.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customXml" Target="../ink/ink6.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Statistical Methods</a:t>
            </a:r>
            <a:endParaRPr lang="en-US" dirty="0"/>
          </a:p>
        </p:txBody>
      </p:sp>
      <p:sp>
        <p:nvSpPr>
          <p:cNvPr id="3" name="Subtitle 2"/>
          <p:cNvSpPr>
            <a:spLocks noGrp="1"/>
          </p:cNvSpPr>
          <p:nvPr>
            <p:ph type="subTitle" idx="1"/>
          </p:nvPr>
        </p:nvSpPr>
        <p:spPr/>
        <p:txBody>
          <a:bodyPr/>
          <a:lstStyle/>
          <a:p>
            <a:r>
              <a:rPr lang="en-US" dirty="0" smtClean="0"/>
              <a:t>Session 1</a:t>
            </a:r>
          </a:p>
          <a:p>
            <a:r>
              <a:rPr lang="en-US" dirty="0" smtClean="0"/>
              <a:t>02/11/2020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1</a:t>
            </a:fld>
            <a:endParaRPr lang="en-IN"/>
          </a:p>
        </p:txBody>
      </p:sp>
    </p:spTree>
    <p:extLst>
      <p:ext uri="{BB962C8B-B14F-4D97-AF65-F5344CB8AC3E}">
        <p14:creationId xmlns:p14="http://schemas.microsoft.com/office/powerpoint/2010/main" val="2655265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15530"/>
          </a:xfrm>
        </p:spPr>
        <p:txBody>
          <a:bodyPr>
            <a:normAutofit fontScale="90000"/>
          </a:bodyPr>
          <a:lstStyle/>
          <a:p>
            <a:r>
              <a:rPr lang="en-US" dirty="0" smtClean="0"/>
              <a:t>Ordinal Level</a:t>
            </a:r>
            <a:endParaRPr lang="en-US" dirty="0"/>
          </a:p>
        </p:txBody>
      </p:sp>
      <p:sp>
        <p:nvSpPr>
          <p:cNvPr id="3" name="Content Placeholder 2"/>
          <p:cNvSpPr>
            <a:spLocks noGrp="1"/>
          </p:cNvSpPr>
          <p:nvPr>
            <p:ph idx="1"/>
          </p:nvPr>
        </p:nvSpPr>
        <p:spPr>
          <a:xfrm>
            <a:off x="628650" y="1425039"/>
            <a:ext cx="7886700" cy="5213267"/>
          </a:xfrm>
        </p:spPr>
        <p:txBody>
          <a:bodyPr>
            <a:normAutofit fontScale="70000" lnSpcReduction="20000"/>
          </a:bodyPr>
          <a:lstStyle/>
          <a:p>
            <a:pPr algn="just"/>
            <a:r>
              <a:rPr lang="en-US" dirty="0" smtClean="0"/>
              <a:t>Ordinal level data measurement is higher than nominal level. In addition to nominal level capabilities, ordinal level measurement can be used to rank or order objects.  </a:t>
            </a:r>
            <a:endParaRPr lang="en-US" dirty="0"/>
          </a:p>
          <a:p>
            <a:pPr algn="just"/>
            <a:r>
              <a:rPr lang="en-US" dirty="0" smtClean="0"/>
              <a:t>For example, using ordinal data, a supervisor can evaluate three employees by ranking their productivity with the numbers 1 trough 3. The supervisor could identify one employee as most productive, one as the least productive and one as somewhere between by using ordinal data. </a:t>
            </a:r>
          </a:p>
          <a:p>
            <a:pPr algn="just"/>
            <a:r>
              <a:rPr lang="en-US" dirty="0" smtClean="0"/>
              <a:t>However the supervisor could not use ordinal data to establish that the intervals between employees ranked 1 and 2 and between the employees ranked 2 and 3 are equal.ie, she could not say the differences in the amount of productivity between workers ranked  1, 2 and 3 necessarily the same.</a:t>
            </a:r>
          </a:p>
          <a:p>
            <a:pPr algn="just"/>
            <a:r>
              <a:rPr lang="en-US" dirty="0" smtClean="0"/>
              <a:t>Likert-type scale are considered by many researchers to be ordinal.</a:t>
            </a:r>
          </a:p>
          <a:p>
            <a:pPr marL="0" indent="0">
              <a:buNone/>
            </a:pP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10</a:t>
            </a:fld>
            <a:endParaRPr lang="en-IN"/>
          </a:p>
        </p:txBody>
      </p:sp>
    </p:spTree>
    <p:extLst>
      <p:ext uri="{BB962C8B-B14F-4D97-AF65-F5344CB8AC3E}">
        <p14:creationId xmlns:p14="http://schemas.microsoft.com/office/powerpoint/2010/main" val="1972581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Now 1 cycle completed the following imputed </a:t>
            </a:r>
            <a:r>
              <a:rPr lang="en-US" dirty="0" smtClean="0"/>
              <a:t>values</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649227903"/>
              </p:ext>
            </p:extLst>
          </p:nvPr>
        </p:nvGraphicFramePr>
        <p:xfrm>
          <a:off x="2514600" y="1905000"/>
          <a:ext cx="4080679" cy="3832787"/>
        </p:xfrm>
        <a:graphic>
          <a:graphicData uri="http://schemas.openxmlformats.org/presentationml/2006/ole">
            <mc:AlternateContent xmlns:mc="http://schemas.openxmlformats.org/markup-compatibility/2006">
              <mc:Choice xmlns:v="urn:schemas-microsoft-com:vml" Requires="v">
                <p:oleObj spid="_x0000_s2052" name="Worksheet" r:id="rId3" imgW="2038324" imgH="1914639" progId="Excel.Sheet.12">
                  <p:embed/>
                </p:oleObj>
              </mc:Choice>
              <mc:Fallback>
                <p:oleObj name="Worksheet" r:id="rId3" imgW="2038324" imgH="1914639" progId="Excel.Sheet.12">
                  <p:embed/>
                  <p:pic>
                    <p:nvPicPr>
                      <p:cNvPr id="0" name=""/>
                      <p:cNvPicPr/>
                      <p:nvPr/>
                    </p:nvPicPr>
                    <p:blipFill>
                      <a:blip r:embed="rId4"/>
                      <a:stretch>
                        <a:fillRect/>
                      </a:stretch>
                    </p:blipFill>
                    <p:spPr>
                      <a:xfrm>
                        <a:off x="2514600" y="1905000"/>
                        <a:ext cx="4080679" cy="383278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214640" y="785880"/>
              <a:ext cx="5393880" cy="4554360"/>
            </p14:xfrm>
          </p:contentPart>
        </mc:Choice>
        <mc:Fallback xmlns="">
          <p:pic>
            <p:nvPicPr>
              <p:cNvPr id="4" name="Ink 3"/>
              <p:cNvPicPr/>
              <p:nvPr/>
            </p:nvPicPr>
            <p:blipFill>
              <a:blip r:embed="rId6"/>
              <a:stretch>
                <a:fillRect/>
              </a:stretch>
            </p:blipFill>
            <p:spPr>
              <a:xfrm>
                <a:off x="1205280" y="776520"/>
                <a:ext cx="5412600" cy="4573080"/>
              </a:xfrm>
              <a:prstGeom prst="rect">
                <a:avLst/>
              </a:prstGeom>
            </p:spPr>
          </p:pic>
        </mc:Fallback>
      </mc:AlternateContent>
      <p:sp>
        <p:nvSpPr>
          <p:cNvPr id="6" name="Slide Number Placeholder 5"/>
          <p:cNvSpPr>
            <a:spLocks noGrp="1"/>
          </p:cNvSpPr>
          <p:nvPr>
            <p:ph type="sldNum" sz="quarter" idx="12"/>
          </p:nvPr>
        </p:nvSpPr>
        <p:spPr/>
        <p:txBody>
          <a:bodyPr/>
          <a:lstStyle/>
          <a:p>
            <a:fld id="{44B214BB-661D-4F56-B225-34CBD1A6709D}" type="slidenum">
              <a:rPr lang="en-IN" smtClean="0"/>
              <a:t>100</a:t>
            </a:fld>
            <a:endParaRPr lang="en-IN"/>
          </a:p>
        </p:txBody>
      </p:sp>
    </p:spTree>
    <p:extLst>
      <p:ext uri="{BB962C8B-B14F-4D97-AF65-F5344CB8AC3E}">
        <p14:creationId xmlns:p14="http://schemas.microsoft.com/office/powerpoint/2010/main" val="32122093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find the difference between base data and the first cycle data</a:t>
            </a:r>
            <a:endParaRPr lang="en-US" dirty="0"/>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084" t="53278" r="15374" b="15439"/>
          <a:stretch/>
        </p:blipFill>
        <p:spPr bwMode="auto">
          <a:xfrm>
            <a:off x="533400" y="2209800"/>
            <a:ext cx="8055282"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821960" y="1687680"/>
              <a:ext cx="6626160" cy="678960"/>
            </p14:xfrm>
          </p:contentPart>
        </mc:Choice>
        <mc:Fallback xmlns="">
          <p:pic>
            <p:nvPicPr>
              <p:cNvPr id="4" name="Ink 3"/>
              <p:cNvPicPr/>
              <p:nvPr/>
            </p:nvPicPr>
            <p:blipFill>
              <a:blip r:embed="rId4"/>
              <a:stretch>
                <a:fillRect/>
              </a:stretch>
            </p:blipFill>
            <p:spPr>
              <a:xfrm>
                <a:off x="1812600" y="1678320"/>
                <a:ext cx="6644880" cy="69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830520" y="2634120"/>
              <a:ext cx="7376400" cy="3090240"/>
            </p14:xfrm>
          </p:contentPart>
        </mc:Choice>
        <mc:Fallback xmlns="">
          <p:pic>
            <p:nvPicPr>
              <p:cNvPr id="3" name="Ink 2"/>
              <p:cNvPicPr/>
              <p:nvPr/>
            </p:nvPicPr>
            <p:blipFill>
              <a:blip r:embed="rId6"/>
              <a:stretch>
                <a:fillRect/>
              </a:stretch>
            </p:blipFill>
            <p:spPr>
              <a:xfrm>
                <a:off x="821160" y="2624760"/>
                <a:ext cx="7395120" cy="3108960"/>
              </a:xfrm>
              <a:prstGeom prst="rect">
                <a:avLst/>
              </a:prstGeom>
            </p:spPr>
          </p:pic>
        </mc:Fallback>
      </mc:AlternateContent>
      <p:sp>
        <p:nvSpPr>
          <p:cNvPr id="5" name="Slide Number Placeholder 4"/>
          <p:cNvSpPr>
            <a:spLocks noGrp="1"/>
          </p:cNvSpPr>
          <p:nvPr>
            <p:ph type="sldNum" sz="quarter" idx="12"/>
          </p:nvPr>
        </p:nvSpPr>
        <p:spPr/>
        <p:txBody>
          <a:bodyPr/>
          <a:lstStyle/>
          <a:p>
            <a:fld id="{44B214BB-661D-4F56-B225-34CBD1A6709D}" type="slidenum">
              <a:rPr lang="en-IN" smtClean="0"/>
              <a:t>101</a:t>
            </a:fld>
            <a:endParaRPr lang="en-IN"/>
          </a:p>
        </p:txBody>
      </p:sp>
    </p:spTree>
    <p:extLst>
      <p:ext uri="{BB962C8B-B14F-4D97-AF65-F5344CB8AC3E}">
        <p14:creationId xmlns:p14="http://schemas.microsoft.com/office/powerpoint/2010/main" val="36122263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MICE procedure (</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a:bodyPr>
          <a:lstStyle/>
          <a:p>
            <a:pPr algn="just"/>
            <a:r>
              <a:rPr lang="en-US" sz="2800" dirty="0" smtClean="0">
                <a:latin typeface="+mj-lt"/>
              </a:rPr>
              <a:t>The whole procedure described here repeats for a number of cycles </a:t>
            </a:r>
            <a:r>
              <a:rPr lang="en-US" sz="2800" dirty="0">
                <a:latin typeface="+mj-lt"/>
              </a:rPr>
              <a:t>and at each cycle the missing values are updated.</a:t>
            </a:r>
          </a:p>
          <a:p>
            <a:pPr algn="just"/>
            <a:r>
              <a:rPr lang="en-US" sz="2800" dirty="0" smtClean="0">
                <a:latin typeface="+mj-lt"/>
              </a:rPr>
              <a:t>Retain </a:t>
            </a:r>
            <a:r>
              <a:rPr lang="en-US" sz="2800" dirty="0">
                <a:latin typeface="+mj-lt"/>
              </a:rPr>
              <a:t>the imputed values corresponding to the final cycle</a:t>
            </a:r>
            <a:r>
              <a:rPr lang="en-US" sz="2800" dirty="0" smtClean="0">
                <a:latin typeface="+mj-lt"/>
              </a:rPr>
              <a:t>.</a:t>
            </a:r>
          </a:p>
          <a:p>
            <a:pPr algn="just"/>
            <a:r>
              <a:rPr lang="en-US" sz="2800" dirty="0" smtClean="0">
                <a:latin typeface="+mj-lt"/>
              </a:rPr>
              <a:t>How do we know final cycle?</a:t>
            </a:r>
            <a:endParaRPr lang="en-US" sz="2800" dirty="0">
              <a:latin typeface="+mj-lt"/>
            </a:endParaRPr>
          </a:p>
          <a:p>
            <a:pPr algn="just"/>
            <a:r>
              <a:rPr lang="en-US" sz="2800" dirty="0">
                <a:latin typeface="+mj-lt"/>
              </a:rPr>
              <a:t>Note that assumptions on regression model must be taken care off.</a:t>
            </a:r>
          </a:p>
        </p:txBody>
      </p:sp>
      <p:sp>
        <p:nvSpPr>
          <p:cNvPr id="4" name="Slide Number Placeholder 3"/>
          <p:cNvSpPr>
            <a:spLocks noGrp="1"/>
          </p:cNvSpPr>
          <p:nvPr>
            <p:ph type="sldNum" sz="quarter" idx="12"/>
          </p:nvPr>
        </p:nvSpPr>
        <p:spPr/>
        <p:txBody>
          <a:bodyPr/>
          <a:lstStyle/>
          <a:p>
            <a:fld id="{44B214BB-661D-4F56-B225-34CBD1A6709D}" type="slidenum">
              <a:rPr lang="en-IN" smtClean="0"/>
              <a:t>102</a:t>
            </a:fld>
            <a:endParaRPr lang="en-IN"/>
          </a:p>
        </p:txBody>
      </p:sp>
    </p:spTree>
    <p:extLst>
      <p:ext uri="{BB962C8B-B14F-4D97-AF65-F5344CB8AC3E}">
        <p14:creationId xmlns:p14="http://schemas.microsoft.com/office/powerpoint/2010/main" val="12911145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Pre-processing of data</a:t>
            </a:r>
            <a:endParaRPr lang="en-US" dirty="0"/>
          </a:p>
        </p:txBody>
      </p:sp>
      <p:sp>
        <p:nvSpPr>
          <p:cNvPr id="3" name="Slide Number Placeholder 2"/>
          <p:cNvSpPr>
            <a:spLocks noGrp="1"/>
          </p:cNvSpPr>
          <p:nvPr>
            <p:ph type="sldNum" sz="quarter" idx="12"/>
          </p:nvPr>
        </p:nvSpPr>
        <p:spPr/>
        <p:txBody>
          <a:bodyPr/>
          <a:lstStyle/>
          <a:p>
            <a:fld id="{44B214BB-661D-4F56-B225-34CBD1A6709D}" type="slidenum">
              <a:rPr lang="en-IN" smtClean="0"/>
              <a:t>103</a:t>
            </a:fld>
            <a:endParaRPr lang="en-IN"/>
          </a:p>
        </p:txBody>
      </p:sp>
    </p:spTree>
    <p:extLst>
      <p:ext uri="{BB962C8B-B14F-4D97-AF65-F5344CB8AC3E}">
        <p14:creationId xmlns:p14="http://schemas.microsoft.com/office/powerpoint/2010/main" val="7435017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Data transformation</a:t>
            </a:r>
            <a:endParaRPr lang="en-US" dirty="0"/>
          </a:p>
        </p:txBody>
      </p:sp>
      <p:sp>
        <p:nvSpPr>
          <p:cNvPr id="3" name="Content Placeholder 2"/>
          <p:cNvSpPr>
            <a:spLocks noGrp="1"/>
          </p:cNvSpPr>
          <p:nvPr>
            <p:ph idx="1"/>
          </p:nvPr>
        </p:nvSpPr>
        <p:spPr>
          <a:xfrm>
            <a:off x="457200" y="1066800"/>
            <a:ext cx="8229600" cy="5059363"/>
          </a:xfrm>
        </p:spPr>
        <p:txBody>
          <a:bodyPr>
            <a:normAutofit/>
          </a:bodyPr>
          <a:lstStyle/>
          <a:p>
            <a:pPr algn="just"/>
            <a:r>
              <a:rPr lang="en-US" sz="2400" dirty="0" smtClean="0"/>
              <a:t>Variables tend to have ranges that vary greatly from each other. For example, if we are interested in major league baseball, players’ batting averages will range from 0 to less that 0.400, while the number of homeruns hit in a season will range from 0 to around 70. Such case, greater variability in homeruns will dominate the lesser variability in batting averages.</a:t>
            </a:r>
          </a:p>
          <a:p>
            <a:pPr algn="just"/>
            <a:r>
              <a:rPr lang="en-US" sz="2400" dirty="0" smtClean="0"/>
              <a:t>One should normalize their numerical variables in order to standardize the scale of effect each variable has on the results.</a:t>
            </a:r>
          </a:p>
          <a:p>
            <a:pPr algn="just">
              <a:buFont typeface="Wingdings" panose="05000000000000000000" pitchFamily="2" charset="2"/>
              <a:buChar char="Ø"/>
            </a:pPr>
            <a:r>
              <a:rPr lang="en-US" sz="2400" dirty="0" smtClean="0"/>
              <a:t>Min-Max Normalization: X</a:t>
            </a:r>
            <a:r>
              <a:rPr lang="en-US" sz="2400" baseline="-25000" dirty="0" smtClean="0"/>
              <a:t>mm</a:t>
            </a:r>
            <a:r>
              <a:rPr lang="en-US" sz="2400" baseline="-25000" dirty="0"/>
              <a:t> </a:t>
            </a:r>
            <a:r>
              <a:rPr lang="en-US" sz="2400" dirty="0" smtClean="0"/>
              <a:t> = X-min(x)/Range(x).</a:t>
            </a:r>
          </a:p>
          <a:p>
            <a:pPr marL="0" indent="0" algn="just">
              <a:buNone/>
            </a:pPr>
            <a:r>
              <a:rPr lang="en-US" sz="2400" baseline="-25000" dirty="0" smtClean="0"/>
              <a:t> </a:t>
            </a:r>
            <a:r>
              <a:rPr lang="en-US" sz="2400" dirty="0" smtClean="0"/>
              <a:t> </a:t>
            </a:r>
            <a:endParaRPr lang="en-US" sz="2400" baseline="-25000" dirty="0"/>
          </a:p>
        </p:txBody>
      </p:sp>
      <p:sp>
        <p:nvSpPr>
          <p:cNvPr id="5" name="Slide Number Placeholder 4"/>
          <p:cNvSpPr>
            <a:spLocks noGrp="1"/>
          </p:cNvSpPr>
          <p:nvPr>
            <p:ph type="sldNum" sz="quarter" idx="12"/>
          </p:nvPr>
        </p:nvSpPr>
        <p:spPr/>
        <p:txBody>
          <a:bodyPr/>
          <a:lstStyle/>
          <a:p>
            <a:fld id="{44B214BB-661D-4F56-B225-34CBD1A6709D}" type="slidenum">
              <a:rPr lang="en-IN" smtClean="0"/>
              <a:t>104</a:t>
            </a:fld>
            <a:endParaRPr lang="en-IN"/>
          </a:p>
        </p:txBody>
      </p:sp>
    </p:spTree>
    <p:extLst>
      <p:ext uri="{BB962C8B-B14F-4D97-AF65-F5344CB8AC3E}">
        <p14:creationId xmlns:p14="http://schemas.microsoft.com/office/powerpoint/2010/main" val="121568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Z-score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t>Z-score is obtained by taking the difference between field value and the field mean value and scaling this difference by S.D. of the field values.</a:t>
                </a:r>
              </a:p>
              <a:p>
                <a:r>
                  <a:rPr lang="en-US" sz="2800" dirty="0" smtClean="0"/>
                  <a:t>Z </a:t>
                </a:r>
                <a:r>
                  <a:rPr lang="en-US" sz="2800" dirty="0"/>
                  <a:t>Score Standardization:  Z score = </a:t>
                </a:r>
                <a14:m>
                  <m:oMath xmlns:m="http://schemas.openxmlformats.org/officeDocument/2006/math">
                    <m:f>
                      <m:fPr>
                        <m:ctrlPr>
                          <a:rPr lang="en-US" sz="2800" i="1" smtClean="0">
                            <a:latin typeface="Cambria Math"/>
                          </a:rPr>
                        </m:ctrlPr>
                      </m:fPr>
                      <m:num>
                        <m:r>
                          <a:rPr lang="en-US" sz="2800" b="0" i="1" smtClean="0">
                            <a:latin typeface="Cambria Math"/>
                          </a:rPr>
                          <m:t>𝑋</m:t>
                        </m:r>
                        <m:r>
                          <a:rPr lang="en-US" sz="2800" b="0" i="1" smtClean="0">
                            <a:latin typeface="Cambria Math"/>
                          </a:rPr>
                          <m:t>−</m:t>
                        </m:r>
                        <m:r>
                          <a:rPr lang="en-US" sz="2800" b="0" i="1" smtClean="0">
                            <a:latin typeface="Cambria Math"/>
                          </a:rPr>
                          <m:t>𝑚𝑒𝑎𝑛</m:t>
                        </m:r>
                        <m:r>
                          <a:rPr lang="en-US" sz="2800" b="0" i="1" smtClean="0">
                            <a:latin typeface="Cambria Math"/>
                          </a:rPr>
                          <m:t>(</m:t>
                        </m:r>
                        <m:r>
                          <a:rPr lang="en-US" sz="2800" b="0" i="1" smtClean="0">
                            <a:latin typeface="Cambria Math"/>
                          </a:rPr>
                          <m:t>𝑋</m:t>
                        </m:r>
                        <m:r>
                          <a:rPr lang="en-US" sz="2800" b="0" i="1" smtClean="0">
                            <a:latin typeface="Cambria Math"/>
                          </a:rPr>
                          <m:t>)</m:t>
                        </m:r>
                      </m:num>
                      <m:den>
                        <m:r>
                          <a:rPr lang="en-US" sz="2800" b="0" i="1" smtClean="0">
                            <a:latin typeface="Cambria Math"/>
                          </a:rPr>
                          <m:t>𝑆</m:t>
                        </m:r>
                        <m:r>
                          <a:rPr lang="en-US" sz="2800" b="0" i="1" smtClean="0">
                            <a:latin typeface="Cambria Math"/>
                          </a:rPr>
                          <m:t>.</m:t>
                        </m:r>
                        <m:r>
                          <a:rPr lang="en-US" sz="2800" b="0" i="1" smtClean="0">
                            <a:latin typeface="Cambria Math"/>
                          </a:rPr>
                          <m:t>𝐷</m:t>
                        </m:r>
                        <m:r>
                          <a:rPr lang="en-US" sz="2800" b="0" i="1" smtClean="0">
                            <a:latin typeface="Cambria Math"/>
                          </a:rPr>
                          <m:t>(</m:t>
                        </m:r>
                        <m:r>
                          <a:rPr lang="en-US" sz="2800" b="0" i="1" smtClean="0">
                            <a:latin typeface="Cambria Math"/>
                          </a:rPr>
                          <m:t>𝑋</m:t>
                        </m:r>
                        <m:r>
                          <a:rPr lang="en-US" sz="2800" b="0" i="1" smtClean="0">
                            <a:latin typeface="Cambria Math"/>
                          </a:rPr>
                          <m:t>)</m:t>
                        </m:r>
                      </m:den>
                    </m:f>
                  </m:oMath>
                </a14:m>
                <a:endParaRPr lang="en-US" sz="2800" baseline="-25000" dirty="0" smtClean="0"/>
              </a:p>
              <a:p>
                <a:r>
                  <a:rPr lang="en-US" sz="2800" dirty="0" smtClean="0"/>
                  <a:t>Cars data : variable weight</a:t>
                </a:r>
                <a:endParaRPr lang="en-US" sz="2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1213" r="-74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841575494"/>
              </p:ext>
            </p:extLst>
          </p:nvPr>
        </p:nvGraphicFramePr>
        <p:xfrm>
          <a:off x="1447800" y="4419600"/>
          <a:ext cx="6096000" cy="185420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Mean</a:t>
                      </a:r>
                      <a:endParaRPr lang="en-US" dirty="0"/>
                    </a:p>
                  </a:txBody>
                  <a:tcPr/>
                </a:tc>
                <a:tc>
                  <a:txBody>
                    <a:bodyPr/>
                    <a:lstStyle/>
                    <a:p>
                      <a:r>
                        <a:rPr lang="en-US" dirty="0" smtClean="0"/>
                        <a:t>3005.490</a:t>
                      </a:r>
                      <a:endParaRPr lang="en-US" dirty="0"/>
                    </a:p>
                  </a:txBody>
                  <a:tcPr/>
                </a:tc>
              </a:tr>
              <a:tr h="370840">
                <a:tc>
                  <a:txBody>
                    <a:bodyPr/>
                    <a:lstStyle/>
                    <a:p>
                      <a:r>
                        <a:rPr lang="en-US" dirty="0" smtClean="0"/>
                        <a:t>Min</a:t>
                      </a:r>
                      <a:endParaRPr lang="en-US" dirty="0"/>
                    </a:p>
                  </a:txBody>
                  <a:tcPr/>
                </a:tc>
                <a:tc>
                  <a:txBody>
                    <a:bodyPr/>
                    <a:lstStyle/>
                    <a:p>
                      <a:r>
                        <a:rPr lang="en-US" dirty="0" smtClean="0"/>
                        <a:t>1613</a:t>
                      </a:r>
                      <a:endParaRPr lang="en-US" dirty="0"/>
                    </a:p>
                  </a:txBody>
                  <a:tcPr/>
                </a:tc>
              </a:tr>
              <a:tr h="370840">
                <a:tc>
                  <a:txBody>
                    <a:bodyPr/>
                    <a:lstStyle/>
                    <a:p>
                      <a:r>
                        <a:rPr lang="en-US" dirty="0" smtClean="0"/>
                        <a:t>Max</a:t>
                      </a:r>
                      <a:endParaRPr lang="en-US" dirty="0"/>
                    </a:p>
                  </a:txBody>
                  <a:tcPr/>
                </a:tc>
                <a:tc>
                  <a:txBody>
                    <a:bodyPr/>
                    <a:lstStyle/>
                    <a:p>
                      <a:r>
                        <a:rPr lang="en-US" dirty="0" smtClean="0"/>
                        <a:t>4997</a:t>
                      </a:r>
                      <a:endParaRPr lang="en-US" dirty="0"/>
                    </a:p>
                  </a:txBody>
                  <a:tcPr/>
                </a:tc>
              </a:tr>
              <a:tr h="370840">
                <a:tc>
                  <a:txBody>
                    <a:bodyPr/>
                    <a:lstStyle/>
                    <a:p>
                      <a:r>
                        <a:rPr lang="en-US" dirty="0" smtClean="0"/>
                        <a:t>Range</a:t>
                      </a:r>
                      <a:endParaRPr lang="en-US" dirty="0"/>
                    </a:p>
                  </a:txBody>
                  <a:tcPr/>
                </a:tc>
                <a:tc>
                  <a:txBody>
                    <a:bodyPr/>
                    <a:lstStyle/>
                    <a:p>
                      <a:r>
                        <a:rPr lang="en-US" dirty="0" smtClean="0"/>
                        <a:t>3384</a:t>
                      </a:r>
                      <a:endParaRPr lang="en-US" dirty="0"/>
                    </a:p>
                  </a:txBody>
                  <a:tcPr/>
                </a:tc>
              </a:tr>
              <a:tr h="370840">
                <a:tc>
                  <a:txBody>
                    <a:bodyPr/>
                    <a:lstStyle/>
                    <a:p>
                      <a:r>
                        <a:rPr lang="en-US" dirty="0" smtClean="0"/>
                        <a:t>S.D</a:t>
                      </a:r>
                      <a:endParaRPr lang="en-US" dirty="0"/>
                    </a:p>
                  </a:txBody>
                  <a:tcPr/>
                </a:tc>
                <a:tc>
                  <a:txBody>
                    <a:bodyPr/>
                    <a:lstStyle/>
                    <a:p>
                      <a:r>
                        <a:rPr lang="en-US" dirty="0" smtClean="0"/>
                        <a:t>852.646</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44B214BB-661D-4F56-B225-34CBD1A6709D}" type="slidenum">
              <a:rPr lang="en-IN" smtClean="0"/>
              <a:t>105</a:t>
            </a:fld>
            <a:endParaRPr lang="en-IN"/>
          </a:p>
        </p:txBody>
      </p:sp>
    </p:spTree>
    <p:extLst>
      <p:ext uri="{BB962C8B-B14F-4D97-AF65-F5344CB8AC3E}">
        <p14:creationId xmlns:p14="http://schemas.microsoft.com/office/powerpoint/2010/main" val="13738169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Z-score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800" dirty="0" smtClean="0"/>
                  <a:t>For the vehicle weighing only 1613 pounds, the Z-score is </a:t>
                </a:r>
              </a:p>
              <a:p>
                <a:r>
                  <a:rPr lang="en-US" sz="2800" dirty="0"/>
                  <a:t>Z score = </a:t>
                </a:r>
                <a14:m>
                  <m:oMath xmlns:m="http://schemas.openxmlformats.org/officeDocument/2006/math">
                    <m:f>
                      <m:fPr>
                        <m:ctrlPr>
                          <a:rPr lang="en-US" sz="2800" i="1">
                            <a:latin typeface="Cambria Math"/>
                          </a:rPr>
                        </m:ctrlPr>
                      </m:fPr>
                      <m:num>
                        <m:r>
                          <a:rPr lang="en-US" sz="2800" i="1">
                            <a:latin typeface="Cambria Math"/>
                          </a:rPr>
                          <m:t>𝑋</m:t>
                        </m:r>
                        <m:r>
                          <a:rPr lang="en-US" sz="2800" i="1">
                            <a:latin typeface="Cambria Math"/>
                          </a:rPr>
                          <m:t>−</m:t>
                        </m:r>
                        <m:r>
                          <a:rPr lang="en-US" sz="2800" i="1">
                            <a:latin typeface="Cambria Math"/>
                          </a:rPr>
                          <m:t>𝑚𝑒𝑎𝑛</m:t>
                        </m:r>
                        <m:r>
                          <a:rPr lang="en-US" sz="2800" i="1">
                            <a:latin typeface="Cambria Math"/>
                          </a:rPr>
                          <m:t>(</m:t>
                        </m:r>
                        <m:r>
                          <a:rPr lang="en-US" sz="2800" i="1">
                            <a:latin typeface="Cambria Math"/>
                          </a:rPr>
                          <m:t>𝑋</m:t>
                        </m:r>
                        <m:r>
                          <a:rPr lang="en-US" sz="2800" i="1">
                            <a:latin typeface="Cambria Math"/>
                          </a:rPr>
                          <m:t>)</m:t>
                        </m:r>
                      </m:num>
                      <m:den>
                        <m:r>
                          <a:rPr lang="en-US" sz="2800" i="1">
                            <a:latin typeface="Cambria Math"/>
                          </a:rPr>
                          <m:t>𝑆</m:t>
                        </m:r>
                        <m:r>
                          <a:rPr lang="en-US" sz="2800" i="1">
                            <a:latin typeface="Cambria Math"/>
                          </a:rPr>
                          <m:t>.</m:t>
                        </m:r>
                        <m:r>
                          <a:rPr lang="en-US" sz="2800" i="1">
                            <a:latin typeface="Cambria Math"/>
                          </a:rPr>
                          <m:t>𝐷</m:t>
                        </m:r>
                        <m:r>
                          <a:rPr lang="en-US" sz="2800" i="1">
                            <a:latin typeface="Cambria Math"/>
                          </a:rPr>
                          <m:t>(</m:t>
                        </m:r>
                        <m:r>
                          <a:rPr lang="en-US" sz="2800" i="1">
                            <a:latin typeface="Cambria Math"/>
                          </a:rPr>
                          <m:t>𝑋</m:t>
                        </m:r>
                        <m:r>
                          <a:rPr lang="en-US" sz="2800" i="1">
                            <a:latin typeface="Cambria Math"/>
                          </a:rPr>
                          <m:t>)</m:t>
                        </m:r>
                      </m:den>
                    </m:f>
                  </m:oMath>
                </a14:m>
                <a:r>
                  <a:rPr lang="en-US" sz="2800" dirty="0" smtClean="0"/>
                  <a:t>=</a:t>
                </a:r>
                <a:r>
                  <a:rPr lang="en-US" sz="2800" dirty="0"/>
                  <a:t> </a:t>
                </a:r>
                <a14:m>
                  <m:oMath xmlns:m="http://schemas.openxmlformats.org/officeDocument/2006/math">
                    <m:f>
                      <m:fPr>
                        <m:ctrlPr>
                          <a:rPr lang="en-US" sz="2800" i="1">
                            <a:latin typeface="Cambria Math"/>
                          </a:rPr>
                        </m:ctrlPr>
                      </m:fPr>
                      <m:num>
                        <m:r>
                          <a:rPr lang="en-US" sz="2800" b="0" i="1" smtClean="0">
                            <a:latin typeface="Cambria Math"/>
                          </a:rPr>
                          <m:t>1613</m:t>
                        </m:r>
                        <m:r>
                          <a:rPr lang="en-US" sz="2800" i="1">
                            <a:latin typeface="Cambria Math"/>
                          </a:rPr>
                          <m:t>−</m:t>
                        </m:r>
                        <m:r>
                          <a:rPr lang="en-US" sz="2800" b="0" i="1" smtClean="0">
                            <a:latin typeface="Cambria Math"/>
                          </a:rPr>
                          <m:t>3005.490</m:t>
                        </m:r>
                      </m:num>
                      <m:den>
                        <m:r>
                          <a:rPr lang="en-US" sz="2800" b="0" i="1" smtClean="0">
                            <a:latin typeface="Cambria Math"/>
                          </a:rPr>
                          <m:t>852.646</m:t>
                        </m:r>
                      </m:den>
                    </m:f>
                  </m:oMath>
                </a14:m>
                <a:r>
                  <a:rPr lang="en-US" sz="2800" dirty="0" smtClean="0"/>
                  <a:t> =~ -1.63</a:t>
                </a:r>
              </a:p>
              <a:p>
                <a:r>
                  <a:rPr lang="en-US" sz="2800" dirty="0" smtClean="0"/>
                  <a:t>For ‘average’ vehicle (if any) </a:t>
                </a:r>
              </a:p>
              <a:p>
                <a:r>
                  <a:rPr lang="en-US" sz="2800" dirty="0"/>
                  <a:t>Z score = </a:t>
                </a:r>
                <a14:m>
                  <m:oMath xmlns:m="http://schemas.openxmlformats.org/officeDocument/2006/math">
                    <m:f>
                      <m:fPr>
                        <m:ctrlPr>
                          <a:rPr lang="en-US" sz="2800" i="1">
                            <a:latin typeface="Cambria Math"/>
                          </a:rPr>
                        </m:ctrlPr>
                      </m:fPr>
                      <m:num>
                        <m:r>
                          <a:rPr lang="en-US" sz="2800" i="1">
                            <a:latin typeface="Cambria Math"/>
                          </a:rPr>
                          <m:t>𝑋</m:t>
                        </m:r>
                        <m:r>
                          <a:rPr lang="en-US" sz="2800" i="1">
                            <a:latin typeface="Cambria Math"/>
                          </a:rPr>
                          <m:t>−</m:t>
                        </m:r>
                        <m:r>
                          <a:rPr lang="en-US" sz="2800" i="1">
                            <a:latin typeface="Cambria Math"/>
                          </a:rPr>
                          <m:t>𝑚𝑒𝑎𝑛</m:t>
                        </m:r>
                        <m:r>
                          <a:rPr lang="en-US" sz="2800" i="1">
                            <a:latin typeface="Cambria Math"/>
                          </a:rPr>
                          <m:t>(</m:t>
                        </m:r>
                        <m:r>
                          <a:rPr lang="en-US" sz="2800" i="1">
                            <a:latin typeface="Cambria Math"/>
                          </a:rPr>
                          <m:t>𝑋</m:t>
                        </m:r>
                        <m:r>
                          <a:rPr lang="en-US" sz="2800" i="1">
                            <a:latin typeface="Cambria Math"/>
                          </a:rPr>
                          <m:t>)</m:t>
                        </m:r>
                      </m:num>
                      <m:den>
                        <m:r>
                          <a:rPr lang="en-US" sz="2800" i="1">
                            <a:latin typeface="Cambria Math"/>
                          </a:rPr>
                          <m:t>𝑆</m:t>
                        </m:r>
                        <m:r>
                          <a:rPr lang="en-US" sz="2800" i="1">
                            <a:latin typeface="Cambria Math"/>
                          </a:rPr>
                          <m:t>.</m:t>
                        </m:r>
                        <m:r>
                          <a:rPr lang="en-US" sz="2800" i="1">
                            <a:latin typeface="Cambria Math"/>
                          </a:rPr>
                          <m:t>𝐷</m:t>
                        </m:r>
                        <m:r>
                          <a:rPr lang="en-US" sz="2800" i="1">
                            <a:latin typeface="Cambria Math"/>
                          </a:rPr>
                          <m:t>(</m:t>
                        </m:r>
                        <m:r>
                          <a:rPr lang="en-US" sz="2800" i="1">
                            <a:latin typeface="Cambria Math"/>
                          </a:rPr>
                          <m:t>𝑋</m:t>
                        </m:r>
                        <m:r>
                          <a:rPr lang="en-US" sz="2800" i="1">
                            <a:latin typeface="Cambria Math"/>
                          </a:rPr>
                          <m:t>)</m:t>
                        </m:r>
                      </m:den>
                    </m:f>
                  </m:oMath>
                </a14:m>
                <a:r>
                  <a:rPr lang="en-US" sz="2800" dirty="0"/>
                  <a:t>= </a:t>
                </a:r>
                <a14:m>
                  <m:oMath xmlns:m="http://schemas.openxmlformats.org/officeDocument/2006/math">
                    <m:f>
                      <m:fPr>
                        <m:ctrlPr>
                          <a:rPr lang="en-US" sz="2800" i="1">
                            <a:latin typeface="Cambria Math"/>
                          </a:rPr>
                        </m:ctrlPr>
                      </m:fPr>
                      <m:num>
                        <m:r>
                          <a:rPr lang="en-US" sz="2800" b="0" i="1" smtClean="0">
                            <a:latin typeface="Cambria Math"/>
                          </a:rPr>
                          <m:t>3005.490</m:t>
                        </m:r>
                        <m:r>
                          <a:rPr lang="en-US" sz="2800" i="1">
                            <a:latin typeface="Cambria Math"/>
                          </a:rPr>
                          <m:t>−3005.490</m:t>
                        </m:r>
                      </m:num>
                      <m:den>
                        <m:r>
                          <a:rPr lang="en-US" sz="2800" i="1">
                            <a:latin typeface="Cambria Math"/>
                          </a:rPr>
                          <m:t>852.646</m:t>
                        </m:r>
                      </m:den>
                    </m:f>
                  </m:oMath>
                </a14:m>
                <a:r>
                  <a:rPr lang="en-US" sz="2800" dirty="0"/>
                  <a:t> </a:t>
                </a:r>
                <a:r>
                  <a:rPr lang="en-US" sz="2800" dirty="0" smtClean="0"/>
                  <a:t>=0</a:t>
                </a:r>
              </a:p>
              <a:p>
                <a:r>
                  <a:rPr lang="en-US" sz="2800" dirty="0" smtClean="0"/>
                  <a:t>For the heaviest car, the z-score is</a:t>
                </a:r>
              </a:p>
              <a:p>
                <a:r>
                  <a:rPr lang="en-US" sz="2800" dirty="0"/>
                  <a:t>Z score = </a:t>
                </a:r>
                <a14:m>
                  <m:oMath xmlns:m="http://schemas.openxmlformats.org/officeDocument/2006/math">
                    <m:f>
                      <m:fPr>
                        <m:ctrlPr>
                          <a:rPr lang="en-US" sz="2800" i="1">
                            <a:latin typeface="Cambria Math"/>
                          </a:rPr>
                        </m:ctrlPr>
                      </m:fPr>
                      <m:num>
                        <m:r>
                          <a:rPr lang="en-US" sz="2800" i="1">
                            <a:latin typeface="Cambria Math"/>
                          </a:rPr>
                          <m:t>𝑋</m:t>
                        </m:r>
                        <m:r>
                          <a:rPr lang="en-US" sz="2800" i="1">
                            <a:latin typeface="Cambria Math"/>
                          </a:rPr>
                          <m:t>−</m:t>
                        </m:r>
                        <m:r>
                          <a:rPr lang="en-US" sz="2800" i="1">
                            <a:latin typeface="Cambria Math"/>
                          </a:rPr>
                          <m:t>𝑚𝑒𝑎𝑛</m:t>
                        </m:r>
                        <m:r>
                          <a:rPr lang="en-US" sz="2800" i="1">
                            <a:latin typeface="Cambria Math"/>
                          </a:rPr>
                          <m:t>(</m:t>
                        </m:r>
                        <m:r>
                          <a:rPr lang="en-US" sz="2800" i="1">
                            <a:latin typeface="Cambria Math"/>
                          </a:rPr>
                          <m:t>𝑋</m:t>
                        </m:r>
                        <m:r>
                          <a:rPr lang="en-US" sz="2800" i="1">
                            <a:latin typeface="Cambria Math"/>
                          </a:rPr>
                          <m:t>)</m:t>
                        </m:r>
                      </m:num>
                      <m:den>
                        <m:r>
                          <a:rPr lang="en-US" sz="2800" i="1">
                            <a:latin typeface="Cambria Math"/>
                          </a:rPr>
                          <m:t>𝑆</m:t>
                        </m:r>
                        <m:r>
                          <a:rPr lang="en-US" sz="2800" i="1">
                            <a:latin typeface="Cambria Math"/>
                          </a:rPr>
                          <m:t>.</m:t>
                        </m:r>
                        <m:r>
                          <a:rPr lang="en-US" sz="2800" i="1">
                            <a:latin typeface="Cambria Math"/>
                          </a:rPr>
                          <m:t>𝐷</m:t>
                        </m:r>
                        <m:r>
                          <a:rPr lang="en-US" sz="2800" i="1">
                            <a:latin typeface="Cambria Math"/>
                          </a:rPr>
                          <m:t>(</m:t>
                        </m:r>
                        <m:r>
                          <a:rPr lang="en-US" sz="2800" i="1">
                            <a:latin typeface="Cambria Math"/>
                          </a:rPr>
                          <m:t>𝑋</m:t>
                        </m:r>
                        <m:r>
                          <a:rPr lang="en-US" sz="2800" i="1">
                            <a:latin typeface="Cambria Math"/>
                          </a:rPr>
                          <m:t>)</m:t>
                        </m:r>
                      </m:den>
                    </m:f>
                  </m:oMath>
                </a14:m>
                <a:r>
                  <a:rPr lang="en-US" sz="2800" dirty="0"/>
                  <a:t>= </a:t>
                </a:r>
                <a14:m>
                  <m:oMath xmlns:m="http://schemas.openxmlformats.org/officeDocument/2006/math">
                    <m:f>
                      <m:fPr>
                        <m:ctrlPr>
                          <a:rPr lang="en-US" sz="2800" i="1">
                            <a:latin typeface="Cambria Math"/>
                          </a:rPr>
                        </m:ctrlPr>
                      </m:fPr>
                      <m:num>
                        <m:r>
                          <a:rPr lang="en-US" sz="2800" b="0" i="1" smtClean="0">
                            <a:latin typeface="Cambria Math"/>
                          </a:rPr>
                          <m:t>4997</m:t>
                        </m:r>
                        <m:r>
                          <a:rPr lang="en-US" sz="2800" i="1">
                            <a:latin typeface="Cambria Math"/>
                          </a:rPr>
                          <m:t>−3005.490</m:t>
                        </m:r>
                      </m:num>
                      <m:den>
                        <m:r>
                          <a:rPr lang="en-US" sz="2800" i="1">
                            <a:latin typeface="Cambria Math"/>
                          </a:rPr>
                          <m:t>852.646</m:t>
                        </m:r>
                      </m:den>
                    </m:f>
                  </m:oMath>
                </a14:m>
                <a:r>
                  <a:rPr lang="en-US" sz="2800" dirty="0"/>
                  <a:t> =~ </a:t>
                </a:r>
                <a:r>
                  <a:rPr lang="en-US" sz="2800" dirty="0" smtClean="0"/>
                  <a:t>2.34</a:t>
                </a:r>
                <a:endParaRPr lang="en-US" sz="2800" dirty="0"/>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1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4B214BB-661D-4F56-B225-34CBD1A6709D}" type="slidenum">
              <a:rPr lang="en-IN" smtClean="0"/>
              <a:t>106</a:t>
            </a:fld>
            <a:endParaRPr lang="en-IN"/>
          </a:p>
        </p:txBody>
      </p:sp>
    </p:spTree>
    <p:extLst>
      <p:ext uri="{BB962C8B-B14F-4D97-AF65-F5344CB8AC3E}">
        <p14:creationId xmlns:p14="http://schemas.microsoft.com/office/powerpoint/2010/main" val="399494169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pre-processing</a:t>
            </a:r>
            <a:endParaRPr lang="en-US" dirty="0"/>
          </a:p>
        </p:txBody>
      </p:sp>
      <p:sp>
        <p:nvSpPr>
          <p:cNvPr id="3" name="Subtitle 2"/>
          <p:cNvSpPr>
            <a:spLocks noGrp="1"/>
          </p:cNvSpPr>
          <p:nvPr>
            <p:ph type="subTitle" idx="1"/>
          </p:nvPr>
        </p:nvSpPr>
        <p:spPr/>
        <p:txBody>
          <a:bodyPr/>
          <a:lstStyle/>
          <a:p>
            <a:r>
              <a:rPr lang="en-US" dirty="0" smtClean="0"/>
              <a:t>Session 9</a:t>
            </a:r>
          </a:p>
          <a:p>
            <a:r>
              <a:rPr lang="en-US" dirty="0" smtClean="0"/>
              <a:t>09/12/2020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107</a:t>
            </a:fld>
            <a:endParaRPr lang="en-IN"/>
          </a:p>
        </p:txBody>
      </p:sp>
    </p:spTree>
    <p:extLst>
      <p:ext uri="{BB962C8B-B14F-4D97-AF65-F5344CB8AC3E}">
        <p14:creationId xmlns:p14="http://schemas.microsoft.com/office/powerpoint/2010/main" val="17432948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Transformations to achieve Normality</a:t>
            </a:r>
            <a:endParaRPr lang="en-US" dirty="0"/>
          </a:p>
        </p:txBody>
      </p:sp>
      <p:sp>
        <p:nvSpPr>
          <p:cNvPr id="3" name="Content Placeholder 2"/>
          <p:cNvSpPr>
            <a:spLocks noGrp="1"/>
          </p:cNvSpPr>
          <p:nvPr>
            <p:ph idx="1"/>
          </p:nvPr>
        </p:nvSpPr>
        <p:spPr>
          <a:xfrm>
            <a:off x="457200" y="1600200"/>
            <a:ext cx="8229600" cy="5105400"/>
          </a:xfrm>
        </p:spPr>
        <p:txBody>
          <a:bodyPr>
            <a:normAutofit/>
          </a:bodyPr>
          <a:lstStyle/>
          <a:p>
            <a:pPr algn="just"/>
            <a:r>
              <a:rPr lang="en-US" dirty="0" smtClean="0"/>
              <a:t>Some data mining algorithms and statistical methods require that the variables be normally distributed.</a:t>
            </a:r>
          </a:p>
          <a:p>
            <a:endParaRPr lang="en-US" dirty="0" smtClean="0"/>
          </a:p>
          <a:p>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63" t="28420" r="69144" b="50388"/>
          <a:stretch/>
        </p:blipFill>
        <p:spPr bwMode="auto">
          <a:xfrm>
            <a:off x="1737822" y="3657599"/>
            <a:ext cx="5043978" cy="2285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44B214BB-661D-4F56-B225-34CBD1A6709D}" type="slidenum">
              <a:rPr lang="en-IN" smtClean="0"/>
              <a:t>108</a:t>
            </a:fld>
            <a:endParaRPr lang="en-IN"/>
          </a:p>
        </p:txBody>
      </p:sp>
    </p:spTree>
    <p:extLst>
      <p:ext uri="{BB962C8B-B14F-4D97-AF65-F5344CB8AC3E}">
        <p14:creationId xmlns:p14="http://schemas.microsoft.com/office/powerpoint/2010/main" val="136187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Transformations to achieve Normality</a:t>
            </a:r>
          </a:p>
        </p:txBody>
      </p:sp>
      <p:sp>
        <p:nvSpPr>
          <p:cNvPr id="3" name="Content Placeholder 2"/>
          <p:cNvSpPr>
            <a:spLocks noGrp="1"/>
          </p:cNvSpPr>
          <p:nvPr>
            <p:ph idx="1"/>
          </p:nvPr>
        </p:nvSpPr>
        <p:spPr/>
        <p:txBody>
          <a:bodyPr>
            <a:normAutofit lnSpcReduction="10000"/>
          </a:bodyPr>
          <a:lstStyle/>
          <a:p>
            <a:pPr algn="just"/>
            <a:r>
              <a:rPr lang="en-US" dirty="0"/>
              <a:t>To make our data more normally distributed, we must first make it symmetric, which means eliminating the skewness.</a:t>
            </a:r>
          </a:p>
          <a:p>
            <a:pPr algn="just"/>
            <a:r>
              <a:rPr lang="en-US" dirty="0"/>
              <a:t>To eliminate skewness, one can apply a transformation to the data.</a:t>
            </a:r>
          </a:p>
          <a:p>
            <a:pPr algn="just"/>
            <a:r>
              <a:rPr lang="en-US" dirty="0"/>
              <a:t>Common transformations are log transformation (ln), the square root transformation and the inverse square root transformation</a:t>
            </a:r>
          </a:p>
          <a:p>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109</a:t>
            </a:fld>
            <a:endParaRPr lang="en-IN"/>
          </a:p>
        </p:txBody>
      </p:sp>
    </p:spTree>
    <p:extLst>
      <p:ext uri="{BB962C8B-B14F-4D97-AF65-F5344CB8AC3E}">
        <p14:creationId xmlns:p14="http://schemas.microsoft.com/office/powerpoint/2010/main" val="298597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Levels of data measurement (</a:t>
            </a:r>
            <a:r>
              <a:rPr lang="en-US" dirty="0" err="1" smtClean="0"/>
              <a:t>contd</a:t>
            </a:r>
            <a:r>
              <a:rPr lang="en-US" dirty="0" smtClean="0"/>
              <a:t>…)</a:t>
            </a:r>
            <a:endParaRPr lang="en-US" dirty="0"/>
          </a:p>
        </p:txBody>
      </p:sp>
      <p:sp>
        <p:nvSpPr>
          <p:cNvPr id="3" name="Subtitle 2"/>
          <p:cNvSpPr>
            <a:spLocks noGrp="1"/>
          </p:cNvSpPr>
          <p:nvPr>
            <p:ph type="subTitle" idx="1"/>
          </p:nvPr>
        </p:nvSpPr>
        <p:spPr/>
        <p:txBody>
          <a:bodyPr/>
          <a:lstStyle/>
          <a:p>
            <a:r>
              <a:rPr lang="en-US" dirty="0" smtClean="0"/>
              <a:t>Session 2</a:t>
            </a:r>
          </a:p>
          <a:p>
            <a:r>
              <a:rPr lang="en-US" dirty="0" smtClean="0"/>
              <a:t>04/11/2020</a:t>
            </a: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11</a:t>
            </a:fld>
            <a:endParaRPr lang="en-IN"/>
          </a:p>
        </p:txBody>
      </p:sp>
    </p:spTree>
    <p:extLst>
      <p:ext uri="{BB962C8B-B14F-4D97-AF65-F5344CB8AC3E}">
        <p14:creationId xmlns:p14="http://schemas.microsoft.com/office/powerpoint/2010/main" val="404301582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Contd…</a:t>
            </a:r>
            <a:endParaRPr lang="en-US" dirty="0"/>
          </a:p>
        </p:txBody>
      </p:sp>
      <p:sp>
        <p:nvSpPr>
          <p:cNvPr id="3" name="Content Placeholder 2"/>
          <p:cNvSpPr>
            <a:spLocks noGrp="1"/>
          </p:cNvSpPr>
          <p:nvPr>
            <p:ph idx="1"/>
          </p:nvPr>
        </p:nvSpPr>
        <p:spPr>
          <a:xfrm>
            <a:off x="457200" y="1219200"/>
            <a:ext cx="8229600" cy="5257800"/>
          </a:xfrm>
        </p:spPr>
        <p:txBody>
          <a:bodyPr/>
          <a:lstStyle/>
          <a:p>
            <a:pPr algn="just"/>
            <a:r>
              <a:rPr lang="en-US" dirty="0" smtClean="0"/>
              <a:t>After achieving symmetry, to check for normality, we construct a normal probability plot.</a:t>
            </a:r>
          </a:p>
          <a:p>
            <a:pPr algn="just"/>
            <a:r>
              <a:rPr lang="en-US" dirty="0" smtClean="0"/>
              <a:t>Don’t forget to de-transform the data</a:t>
            </a:r>
          </a:p>
          <a:p>
            <a:pPr algn="just"/>
            <a:r>
              <a:rPr lang="en-US" dirty="0"/>
              <a:t>y</a:t>
            </a:r>
            <a:r>
              <a:rPr lang="en-US" dirty="0" smtClean="0"/>
              <a:t>=1/√x, then x=1/y</a:t>
            </a:r>
            <a:r>
              <a:rPr lang="en-US" baseline="30000" dirty="0" smtClean="0"/>
              <a:t>2.</a:t>
            </a:r>
          </a:p>
          <a:p>
            <a:pPr marL="0" indent="0" algn="just">
              <a:buNone/>
            </a:pPr>
            <a:endParaRPr lang="en-US" baseline="30000" dirty="0"/>
          </a:p>
        </p:txBody>
      </p:sp>
      <p:sp>
        <p:nvSpPr>
          <p:cNvPr id="5" name="Slide Number Placeholder 4"/>
          <p:cNvSpPr>
            <a:spLocks noGrp="1"/>
          </p:cNvSpPr>
          <p:nvPr>
            <p:ph type="sldNum" sz="quarter" idx="12"/>
          </p:nvPr>
        </p:nvSpPr>
        <p:spPr/>
        <p:txBody>
          <a:bodyPr/>
          <a:lstStyle/>
          <a:p>
            <a:fld id="{44B214BB-661D-4F56-B225-34CBD1A6709D}" type="slidenum">
              <a:rPr lang="en-IN" smtClean="0"/>
              <a:t>110</a:t>
            </a:fld>
            <a:endParaRPr lang="en-IN"/>
          </a:p>
        </p:txBody>
      </p:sp>
    </p:spTree>
    <p:extLst>
      <p:ext uri="{BB962C8B-B14F-4D97-AF65-F5344CB8AC3E}">
        <p14:creationId xmlns:p14="http://schemas.microsoft.com/office/powerpoint/2010/main" val="3930099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Flag (Indicator/dummy) variables</a:t>
            </a:r>
            <a:endParaRPr lang="en-US" dirty="0"/>
          </a:p>
        </p:txBody>
      </p:sp>
      <p:sp>
        <p:nvSpPr>
          <p:cNvPr id="3" name="Content Placeholder 2"/>
          <p:cNvSpPr>
            <a:spLocks noGrp="1"/>
          </p:cNvSpPr>
          <p:nvPr>
            <p:ph idx="1"/>
          </p:nvPr>
        </p:nvSpPr>
        <p:spPr>
          <a:xfrm>
            <a:off x="457200" y="1143000"/>
            <a:ext cx="8229600" cy="4953000"/>
          </a:xfrm>
        </p:spPr>
        <p:txBody>
          <a:bodyPr>
            <a:normAutofit/>
          </a:bodyPr>
          <a:lstStyle/>
          <a:p>
            <a:pPr algn="just"/>
            <a:r>
              <a:rPr lang="en-US" sz="2800" dirty="0" smtClean="0"/>
              <a:t>Some analytical methods such as regression require predictors to be numeric. Thus analysts wishing to use categorical predictors in regression need to recode the categorical variable into one or more flag variables.</a:t>
            </a:r>
          </a:p>
          <a:p>
            <a:pPr algn="just"/>
            <a:r>
              <a:rPr lang="en-US" sz="2800" dirty="0" smtClean="0"/>
              <a:t>For example the categorical predictor ‘gender’ taking values for female and male could be recorded into the flag variable as follows</a:t>
            </a:r>
          </a:p>
          <a:p>
            <a:pPr marL="0" indent="0" algn="just">
              <a:buNone/>
            </a:pPr>
            <a:r>
              <a:rPr lang="en-US" sz="2800" dirty="0" smtClean="0"/>
              <a:t>                       If gender= female then gender_flag=0;</a:t>
            </a:r>
          </a:p>
          <a:p>
            <a:pPr marL="0" indent="0" algn="just">
              <a:buNone/>
            </a:pPr>
            <a:r>
              <a:rPr lang="en-US" sz="2800" dirty="0" smtClean="0"/>
              <a:t>                       If gender=male   then gender_flag=1</a:t>
            </a:r>
          </a:p>
        </p:txBody>
      </p:sp>
      <p:sp>
        <p:nvSpPr>
          <p:cNvPr id="5" name="Slide Number Placeholder 4"/>
          <p:cNvSpPr>
            <a:spLocks noGrp="1"/>
          </p:cNvSpPr>
          <p:nvPr>
            <p:ph type="sldNum" sz="quarter" idx="12"/>
          </p:nvPr>
        </p:nvSpPr>
        <p:spPr/>
        <p:txBody>
          <a:bodyPr/>
          <a:lstStyle/>
          <a:p>
            <a:fld id="{44B214BB-661D-4F56-B225-34CBD1A6709D}" type="slidenum">
              <a:rPr lang="en-IN" smtClean="0"/>
              <a:t>111</a:t>
            </a:fld>
            <a:endParaRPr lang="en-IN"/>
          </a:p>
        </p:txBody>
      </p:sp>
    </p:spTree>
    <p:extLst>
      <p:ext uri="{BB962C8B-B14F-4D97-AF65-F5344CB8AC3E}">
        <p14:creationId xmlns:p14="http://schemas.microsoft.com/office/powerpoint/2010/main" val="16376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Contd…</a:t>
            </a:r>
            <a:endParaRPr lang="en-US" dirty="0"/>
          </a:p>
        </p:txBody>
      </p:sp>
      <p:sp>
        <p:nvSpPr>
          <p:cNvPr id="3" name="Content Placeholder 2"/>
          <p:cNvSpPr>
            <a:spLocks noGrp="1"/>
          </p:cNvSpPr>
          <p:nvPr>
            <p:ph idx="1"/>
          </p:nvPr>
        </p:nvSpPr>
        <p:spPr>
          <a:xfrm>
            <a:off x="457200" y="1219200"/>
            <a:ext cx="8229600" cy="5334000"/>
          </a:xfrm>
        </p:spPr>
        <p:txBody>
          <a:bodyPr>
            <a:normAutofit lnSpcReduction="10000"/>
          </a:bodyPr>
          <a:lstStyle/>
          <a:p>
            <a:pPr algn="just"/>
            <a:r>
              <a:rPr lang="en-US" sz="2400" dirty="0" smtClean="0"/>
              <a:t>When a categorical predictor takes k≥ 3 possible values, then define k-1 dummy variables and use the unassigned category as the reference category. For example if a categorical predictor region has  k=4 possible categories, {north, east, south, west}, then the analyst could define the following  </a:t>
            </a:r>
          </a:p>
          <a:p>
            <a:pPr marL="0" indent="0" algn="just">
              <a:buNone/>
            </a:pPr>
            <a:r>
              <a:rPr lang="en-US" sz="2400" dirty="0"/>
              <a:t> </a:t>
            </a:r>
            <a:r>
              <a:rPr lang="en-US" sz="2400" dirty="0" smtClean="0"/>
              <a:t>     k-1=3 flag variables.</a:t>
            </a:r>
          </a:p>
          <a:p>
            <a:pPr marL="0" indent="0" algn="just">
              <a:buNone/>
            </a:pPr>
            <a:r>
              <a:rPr lang="en-US" sz="2400" dirty="0" smtClean="0"/>
              <a:t>north_flag: If region=north then north_flag=1; otherwise          </a:t>
            </a:r>
          </a:p>
          <a:p>
            <a:pPr marL="0" indent="0" algn="just">
              <a:buNone/>
            </a:pPr>
            <a:r>
              <a:rPr lang="en-US" sz="2400" dirty="0"/>
              <a:t> </a:t>
            </a:r>
            <a:r>
              <a:rPr lang="en-US" sz="2400" dirty="0" smtClean="0"/>
              <a:t>         north_flag=0</a:t>
            </a:r>
          </a:p>
          <a:p>
            <a:pPr marL="0" indent="0" algn="just">
              <a:buNone/>
            </a:pPr>
            <a:r>
              <a:rPr lang="en-US" sz="2400" dirty="0" smtClean="0"/>
              <a:t>east_flag: If region=east then east_flag=1; otherwise          </a:t>
            </a:r>
          </a:p>
          <a:p>
            <a:pPr marL="0" indent="0" algn="just">
              <a:buNone/>
            </a:pPr>
            <a:r>
              <a:rPr lang="en-US" sz="2400" dirty="0" smtClean="0"/>
              <a:t>          east_flag=0</a:t>
            </a:r>
          </a:p>
          <a:p>
            <a:pPr marL="0" indent="0" algn="just">
              <a:buNone/>
            </a:pPr>
            <a:r>
              <a:rPr lang="en-US" sz="2400" dirty="0" smtClean="0"/>
              <a:t>south_flag: If region=south  then south_flag=1; otherwise          </a:t>
            </a:r>
          </a:p>
          <a:p>
            <a:pPr marL="0" indent="0" algn="just">
              <a:buNone/>
            </a:pPr>
            <a:r>
              <a:rPr lang="en-US" sz="2400" dirty="0" smtClean="0"/>
              <a:t>          south_flag=0</a:t>
            </a:r>
          </a:p>
          <a:p>
            <a:pPr algn="just"/>
            <a:r>
              <a:rPr lang="en-US" sz="2400" dirty="0" smtClean="0"/>
              <a:t>The flag variable for the west is not needed, instead the unassigned category becomes the reference category</a:t>
            </a:r>
          </a:p>
          <a:p>
            <a:pPr marL="0" indent="0">
              <a:buNone/>
            </a:pPr>
            <a:endParaRPr lang="en-US" sz="2400" dirty="0" smtClean="0"/>
          </a:p>
          <a:p>
            <a:pPr marL="0" indent="0">
              <a:buNone/>
            </a:pPr>
            <a:endParaRPr lang="en-US" sz="2400" dirty="0" smtClean="0"/>
          </a:p>
          <a:p>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112</a:t>
            </a:fld>
            <a:endParaRPr lang="en-IN"/>
          </a:p>
        </p:txBody>
      </p:sp>
    </p:spTree>
    <p:extLst>
      <p:ext uri="{BB962C8B-B14F-4D97-AF65-F5344CB8AC3E}">
        <p14:creationId xmlns:p14="http://schemas.microsoft.com/office/powerpoint/2010/main" val="40918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simple example how flag </a:t>
            </a:r>
            <a:br>
              <a:rPr lang="en-US" dirty="0" smtClean="0"/>
            </a:br>
            <a:r>
              <a:rPr lang="en-US" dirty="0" smtClean="0"/>
              <a:t>variables will work</a:t>
            </a:r>
            <a:endParaRPr lang="en-US" dirty="0"/>
          </a:p>
        </p:txBody>
      </p:sp>
      <p:pic>
        <p:nvPicPr>
          <p:cNvPr id="1028"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1996" r="70519" b="59756"/>
          <a:stretch/>
        </p:blipFill>
        <p:spPr bwMode="auto">
          <a:xfrm>
            <a:off x="990600" y="1600200"/>
            <a:ext cx="6335656" cy="2204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640" t="20262" r="49180" b="59476"/>
          <a:stretch/>
        </p:blipFill>
        <p:spPr bwMode="auto">
          <a:xfrm>
            <a:off x="990600" y="4267200"/>
            <a:ext cx="6398895" cy="148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44B214BB-661D-4F56-B225-34CBD1A6709D}" type="slidenum">
              <a:rPr lang="en-IN" smtClean="0"/>
              <a:t>113</a:t>
            </a:fld>
            <a:endParaRPr lang="en-IN"/>
          </a:p>
        </p:txBody>
      </p:sp>
    </p:spTree>
    <p:extLst>
      <p:ext uri="{BB962C8B-B14F-4D97-AF65-F5344CB8AC3E}">
        <p14:creationId xmlns:p14="http://schemas.microsoft.com/office/powerpoint/2010/main" val="223043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Transforming Categorical variables into </a:t>
            </a:r>
            <a:r>
              <a:rPr lang="en-US" dirty="0"/>
              <a:t>N</a:t>
            </a:r>
            <a:r>
              <a:rPr lang="en-US" dirty="0" smtClean="0"/>
              <a:t>umerical variables</a:t>
            </a:r>
            <a:endParaRPr lang="en-US" dirty="0"/>
          </a:p>
        </p:txBody>
      </p:sp>
      <p:sp>
        <p:nvSpPr>
          <p:cNvPr id="3" name="Content Placeholder 2"/>
          <p:cNvSpPr>
            <a:spLocks noGrp="1"/>
          </p:cNvSpPr>
          <p:nvPr>
            <p:ph idx="1"/>
          </p:nvPr>
        </p:nvSpPr>
        <p:spPr>
          <a:xfrm>
            <a:off x="457200" y="1600200"/>
            <a:ext cx="8229600" cy="4953000"/>
          </a:xfrm>
        </p:spPr>
        <p:txBody>
          <a:bodyPr>
            <a:normAutofit fontScale="92500" lnSpcReduction="10000"/>
          </a:bodyPr>
          <a:lstStyle/>
          <a:p>
            <a:r>
              <a:rPr lang="en-US" dirty="0" smtClean="0"/>
              <a:t>Common error</a:t>
            </a:r>
          </a:p>
          <a:p>
            <a:endParaRPr lang="en-US" dirty="0" smtClean="0"/>
          </a:p>
          <a:p>
            <a:endParaRPr lang="en-US" dirty="0"/>
          </a:p>
          <a:p>
            <a:endParaRPr lang="en-US" dirty="0" smtClean="0"/>
          </a:p>
          <a:p>
            <a:r>
              <a:rPr lang="en-US" dirty="0" smtClean="0"/>
              <a:t>The algorithm now erroneously thinks the following.</a:t>
            </a:r>
          </a:p>
          <a:p>
            <a:pPr>
              <a:buFont typeface="Wingdings" panose="05000000000000000000" pitchFamily="2" charset="2"/>
              <a:buChar char="Ø"/>
            </a:pPr>
            <a:r>
              <a:rPr lang="en-US" dirty="0" smtClean="0"/>
              <a:t>The four regions are ordered.</a:t>
            </a:r>
          </a:p>
          <a:p>
            <a:pPr>
              <a:buFont typeface="Wingdings" panose="05000000000000000000" pitchFamily="2" charset="2"/>
              <a:buChar char="Ø"/>
            </a:pPr>
            <a:r>
              <a:rPr lang="en-US" dirty="0" smtClean="0"/>
              <a:t>West&gt;South&gt;East&gt;North</a:t>
            </a:r>
          </a:p>
          <a:p>
            <a:pPr>
              <a:buFont typeface="Wingdings" panose="05000000000000000000" pitchFamily="2" charset="2"/>
              <a:buChar char="Ø"/>
            </a:pPr>
            <a:r>
              <a:rPr lang="en-US" dirty="0" smtClean="0"/>
              <a:t>West is 3 times closer to south compared to north and so on.</a:t>
            </a:r>
          </a:p>
          <a:p>
            <a:pPr>
              <a:buFont typeface="Wingdings" panose="05000000000000000000" pitchFamily="2" charset="2"/>
              <a:buChar char="v"/>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73196102"/>
              </p:ext>
            </p:extLst>
          </p:nvPr>
        </p:nvGraphicFramePr>
        <p:xfrm>
          <a:off x="3657600" y="1600200"/>
          <a:ext cx="3276600" cy="1828800"/>
        </p:xfrm>
        <a:graphic>
          <a:graphicData uri="http://schemas.openxmlformats.org/drawingml/2006/table">
            <a:tbl>
              <a:tblPr firstRow="1" bandRow="1">
                <a:tableStyleId>{5C22544A-7EE6-4342-B048-85BDC9FD1C3A}</a:tableStyleId>
              </a:tblPr>
              <a:tblGrid>
                <a:gridCol w="1638300"/>
                <a:gridCol w="1638300"/>
              </a:tblGrid>
              <a:tr h="274320">
                <a:tc>
                  <a:txBody>
                    <a:bodyPr/>
                    <a:lstStyle/>
                    <a:p>
                      <a:r>
                        <a:rPr lang="en-US" dirty="0" smtClean="0"/>
                        <a:t>Region</a:t>
                      </a:r>
                      <a:endParaRPr lang="en-US" dirty="0"/>
                    </a:p>
                  </a:txBody>
                  <a:tcPr/>
                </a:tc>
                <a:tc>
                  <a:txBody>
                    <a:bodyPr/>
                    <a:lstStyle/>
                    <a:p>
                      <a:r>
                        <a:rPr lang="en-US" dirty="0" smtClean="0"/>
                        <a:t>Region number</a:t>
                      </a:r>
                      <a:endParaRPr lang="en-US" dirty="0"/>
                    </a:p>
                  </a:txBody>
                  <a:tcPr/>
                </a:tc>
              </a:tr>
              <a:tr h="274320">
                <a:tc>
                  <a:txBody>
                    <a:bodyPr/>
                    <a:lstStyle/>
                    <a:p>
                      <a:r>
                        <a:rPr lang="en-US" dirty="0" smtClean="0"/>
                        <a:t>North</a:t>
                      </a:r>
                      <a:endParaRPr lang="en-US" dirty="0"/>
                    </a:p>
                  </a:txBody>
                  <a:tcPr/>
                </a:tc>
                <a:tc>
                  <a:txBody>
                    <a:bodyPr/>
                    <a:lstStyle/>
                    <a:p>
                      <a:r>
                        <a:rPr lang="en-US" dirty="0" smtClean="0"/>
                        <a:t>1</a:t>
                      </a:r>
                      <a:endParaRPr lang="en-US" dirty="0"/>
                    </a:p>
                  </a:txBody>
                  <a:tcPr/>
                </a:tc>
              </a:tr>
              <a:tr h="274320">
                <a:tc>
                  <a:txBody>
                    <a:bodyPr/>
                    <a:lstStyle/>
                    <a:p>
                      <a:r>
                        <a:rPr lang="en-US" dirty="0" smtClean="0"/>
                        <a:t>East</a:t>
                      </a:r>
                      <a:endParaRPr lang="en-US" dirty="0"/>
                    </a:p>
                  </a:txBody>
                  <a:tcPr/>
                </a:tc>
                <a:tc>
                  <a:txBody>
                    <a:bodyPr/>
                    <a:lstStyle/>
                    <a:p>
                      <a:r>
                        <a:rPr lang="en-US" dirty="0" smtClean="0"/>
                        <a:t>2</a:t>
                      </a:r>
                      <a:endParaRPr lang="en-US" dirty="0"/>
                    </a:p>
                  </a:txBody>
                  <a:tcPr/>
                </a:tc>
              </a:tr>
              <a:tr h="274320">
                <a:tc>
                  <a:txBody>
                    <a:bodyPr/>
                    <a:lstStyle/>
                    <a:p>
                      <a:r>
                        <a:rPr lang="en-US" dirty="0" smtClean="0"/>
                        <a:t>South</a:t>
                      </a:r>
                      <a:endParaRPr lang="en-US" dirty="0"/>
                    </a:p>
                  </a:txBody>
                  <a:tcPr/>
                </a:tc>
                <a:tc>
                  <a:txBody>
                    <a:bodyPr/>
                    <a:lstStyle/>
                    <a:p>
                      <a:r>
                        <a:rPr lang="en-US" dirty="0" smtClean="0"/>
                        <a:t>3</a:t>
                      </a:r>
                      <a:endParaRPr lang="en-US" dirty="0"/>
                    </a:p>
                  </a:txBody>
                  <a:tcPr/>
                </a:tc>
              </a:tr>
              <a:tr h="274320">
                <a:tc>
                  <a:txBody>
                    <a:bodyPr/>
                    <a:lstStyle/>
                    <a:p>
                      <a:r>
                        <a:rPr lang="en-US" dirty="0" smtClean="0"/>
                        <a:t>West</a:t>
                      </a:r>
                      <a:endParaRPr lang="en-US" dirty="0"/>
                    </a:p>
                  </a:txBody>
                  <a:tcPr/>
                </a:tc>
                <a:tc>
                  <a:txBody>
                    <a:bodyPr/>
                    <a:lstStyle/>
                    <a:p>
                      <a:r>
                        <a:rPr lang="en-US" dirty="0" smtClean="0"/>
                        <a:t>4</a:t>
                      </a:r>
                      <a:endParaRPr lang="en-US" dirty="0"/>
                    </a:p>
                  </a:txBody>
                  <a:tcPr/>
                </a:tc>
              </a:tr>
            </a:tbl>
          </a:graphicData>
        </a:graphic>
      </p:graphicFrame>
      <p:sp>
        <p:nvSpPr>
          <p:cNvPr id="6" name="Slide Number Placeholder 5"/>
          <p:cNvSpPr>
            <a:spLocks noGrp="1"/>
          </p:cNvSpPr>
          <p:nvPr>
            <p:ph type="sldNum" sz="quarter" idx="12"/>
          </p:nvPr>
        </p:nvSpPr>
        <p:spPr/>
        <p:txBody>
          <a:bodyPr/>
          <a:lstStyle/>
          <a:p>
            <a:fld id="{44B214BB-661D-4F56-B225-34CBD1A6709D}" type="slidenum">
              <a:rPr lang="en-IN" smtClean="0"/>
              <a:t>114</a:t>
            </a:fld>
            <a:endParaRPr lang="en-IN"/>
          </a:p>
        </p:txBody>
      </p:sp>
    </p:spTree>
    <p:extLst>
      <p:ext uri="{BB962C8B-B14F-4D97-AF65-F5344CB8AC3E}">
        <p14:creationId xmlns:p14="http://schemas.microsoft.com/office/powerpoint/2010/main" val="123618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1000"/>
                                        <p:tgtEl>
                                          <p:spTgt spid="3">
                                            <p:txEl>
                                              <p:pRg st="7" end="7"/>
                                            </p:txEl>
                                          </p:spTgt>
                                        </p:tgtEl>
                                      </p:cBhvr>
                                    </p:animEffect>
                                    <p:anim calcmode="lin" valueType="num">
                                      <p:cBhvr>
                                        <p:cTn id="2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Contd…</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pPr algn="just"/>
            <a:r>
              <a:rPr lang="en-US" sz="2800" dirty="0" smtClean="0"/>
              <a:t>Data analyst should avoid transforming categorical variables to numerical variables except for that are clearly ordered. For example, </a:t>
            </a:r>
            <a:r>
              <a:rPr lang="en-US" sz="2800" i="1" dirty="0" smtClean="0"/>
              <a:t>survey response</a:t>
            </a:r>
            <a:r>
              <a:rPr lang="en-US" sz="2800" dirty="0" smtClean="0"/>
              <a:t> taking values </a:t>
            </a:r>
            <a:r>
              <a:rPr lang="en-US" sz="2800" i="1" dirty="0" smtClean="0"/>
              <a:t>always, usually, sometimes, never</a:t>
            </a:r>
            <a:r>
              <a:rPr lang="en-US" sz="2800" dirty="0" smtClean="0"/>
              <a:t>. In this case one could assign numerical values to the responses.</a:t>
            </a:r>
          </a:p>
          <a:p>
            <a:pPr marL="0" indent="0">
              <a:buNone/>
            </a:pPr>
            <a:endParaRPr lang="en-US" sz="2800" dirty="0" smtClean="0"/>
          </a:p>
          <a:p>
            <a:endParaRPr lang="en-US" sz="2800" dirty="0" smtClean="0"/>
          </a:p>
          <a:p>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4175983581"/>
              </p:ext>
            </p:extLst>
          </p:nvPr>
        </p:nvGraphicFramePr>
        <p:xfrm>
          <a:off x="2667000" y="3962400"/>
          <a:ext cx="4191000" cy="1828800"/>
        </p:xfrm>
        <a:graphic>
          <a:graphicData uri="http://schemas.openxmlformats.org/drawingml/2006/table">
            <a:tbl>
              <a:tblPr firstRow="1" bandRow="1">
                <a:tableStyleId>{5C22544A-7EE6-4342-B048-85BDC9FD1C3A}</a:tableStyleId>
              </a:tblPr>
              <a:tblGrid>
                <a:gridCol w="2095500"/>
                <a:gridCol w="2095500"/>
              </a:tblGrid>
              <a:tr h="304800">
                <a:tc>
                  <a:txBody>
                    <a:bodyPr/>
                    <a:lstStyle/>
                    <a:p>
                      <a:r>
                        <a:rPr lang="en-US" dirty="0" smtClean="0"/>
                        <a:t>Survey response</a:t>
                      </a:r>
                      <a:endParaRPr lang="en-US" dirty="0"/>
                    </a:p>
                  </a:txBody>
                  <a:tcPr/>
                </a:tc>
                <a:tc>
                  <a:txBody>
                    <a:bodyPr/>
                    <a:lstStyle/>
                    <a:p>
                      <a:r>
                        <a:rPr lang="en-US" dirty="0" smtClean="0"/>
                        <a:t>Number</a:t>
                      </a:r>
                      <a:endParaRPr lang="en-US" dirty="0"/>
                    </a:p>
                  </a:txBody>
                  <a:tcPr/>
                </a:tc>
              </a:tr>
              <a:tr h="304800">
                <a:tc>
                  <a:txBody>
                    <a:bodyPr/>
                    <a:lstStyle/>
                    <a:p>
                      <a:r>
                        <a:rPr lang="en-US" dirty="0" smtClean="0"/>
                        <a:t>Always</a:t>
                      </a:r>
                      <a:endParaRPr lang="en-US" dirty="0"/>
                    </a:p>
                  </a:txBody>
                  <a:tcPr/>
                </a:tc>
                <a:tc>
                  <a:txBody>
                    <a:bodyPr/>
                    <a:lstStyle/>
                    <a:p>
                      <a:r>
                        <a:rPr lang="en-US" dirty="0" smtClean="0"/>
                        <a:t>4</a:t>
                      </a:r>
                      <a:endParaRPr lang="en-US" dirty="0"/>
                    </a:p>
                  </a:txBody>
                  <a:tcPr/>
                </a:tc>
              </a:tr>
              <a:tr h="304800">
                <a:tc>
                  <a:txBody>
                    <a:bodyPr/>
                    <a:lstStyle/>
                    <a:p>
                      <a:r>
                        <a:rPr lang="en-US" dirty="0" smtClean="0"/>
                        <a:t>Usually</a:t>
                      </a:r>
                      <a:endParaRPr lang="en-US" dirty="0"/>
                    </a:p>
                  </a:txBody>
                  <a:tcPr/>
                </a:tc>
                <a:tc>
                  <a:txBody>
                    <a:bodyPr/>
                    <a:lstStyle/>
                    <a:p>
                      <a:r>
                        <a:rPr lang="en-US" dirty="0" smtClean="0"/>
                        <a:t>3</a:t>
                      </a:r>
                      <a:endParaRPr lang="en-US" dirty="0"/>
                    </a:p>
                  </a:txBody>
                  <a:tcPr/>
                </a:tc>
              </a:tr>
              <a:tr h="304800">
                <a:tc>
                  <a:txBody>
                    <a:bodyPr/>
                    <a:lstStyle/>
                    <a:p>
                      <a:r>
                        <a:rPr lang="en-US" dirty="0" smtClean="0"/>
                        <a:t>Sometimes</a:t>
                      </a:r>
                      <a:endParaRPr lang="en-US" dirty="0"/>
                    </a:p>
                  </a:txBody>
                  <a:tcPr/>
                </a:tc>
                <a:tc>
                  <a:txBody>
                    <a:bodyPr/>
                    <a:lstStyle/>
                    <a:p>
                      <a:r>
                        <a:rPr lang="en-US" dirty="0" smtClean="0"/>
                        <a:t>2</a:t>
                      </a:r>
                      <a:endParaRPr lang="en-US" dirty="0"/>
                    </a:p>
                  </a:txBody>
                  <a:tcPr/>
                </a:tc>
              </a:tr>
              <a:tr h="304800">
                <a:tc>
                  <a:txBody>
                    <a:bodyPr/>
                    <a:lstStyle/>
                    <a:p>
                      <a:r>
                        <a:rPr lang="en-US" dirty="0" smtClean="0"/>
                        <a:t>Never</a:t>
                      </a:r>
                      <a:endParaRPr lang="en-US" dirty="0"/>
                    </a:p>
                  </a:txBody>
                  <a:tcPr/>
                </a:tc>
                <a:tc>
                  <a:txBody>
                    <a:bodyPr/>
                    <a:lstStyle/>
                    <a:p>
                      <a:r>
                        <a:rPr lang="en-US" dirty="0" smtClean="0"/>
                        <a:t>1</a:t>
                      </a:r>
                      <a:endParaRPr lang="en-US" dirty="0"/>
                    </a:p>
                  </a:txBody>
                  <a:tcPr/>
                </a:tc>
              </a:tr>
            </a:tbl>
          </a:graphicData>
        </a:graphic>
      </p:graphicFrame>
      <p:sp>
        <p:nvSpPr>
          <p:cNvPr id="6" name="Slide Number Placeholder 5"/>
          <p:cNvSpPr>
            <a:spLocks noGrp="1"/>
          </p:cNvSpPr>
          <p:nvPr>
            <p:ph type="sldNum" sz="quarter" idx="12"/>
          </p:nvPr>
        </p:nvSpPr>
        <p:spPr/>
        <p:txBody>
          <a:bodyPr/>
          <a:lstStyle/>
          <a:p>
            <a:fld id="{44B214BB-661D-4F56-B225-34CBD1A6709D}" type="slidenum">
              <a:rPr lang="en-IN" smtClean="0"/>
              <a:t>115</a:t>
            </a:fld>
            <a:endParaRPr lang="en-IN"/>
          </a:p>
        </p:txBody>
      </p:sp>
    </p:spTree>
    <p:extLst>
      <p:ext uri="{BB962C8B-B14F-4D97-AF65-F5344CB8AC3E}">
        <p14:creationId xmlns:p14="http://schemas.microsoft.com/office/powerpoint/2010/main" val="10576502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Reclassifying categorical variables</a:t>
            </a:r>
            <a:endParaRPr lang="en-US" dirty="0"/>
          </a:p>
        </p:txBody>
      </p:sp>
      <p:sp>
        <p:nvSpPr>
          <p:cNvPr id="3" name="Content Placeholder 2"/>
          <p:cNvSpPr>
            <a:spLocks noGrp="1"/>
          </p:cNvSpPr>
          <p:nvPr>
            <p:ph idx="1"/>
          </p:nvPr>
        </p:nvSpPr>
        <p:spPr>
          <a:xfrm>
            <a:off x="457200" y="1600200"/>
            <a:ext cx="8229600" cy="4648200"/>
          </a:xfrm>
        </p:spPr>
        <p:txBody>
          <a:bodyPr>
            <a:normAutofit fontScale="92500"/>
          </a:bodyPr>
          <a:lstStyle/>
          <a:p>
            <a:pPr algn="just"/>
            <a:r>
              <a:rPr lang="en-US" dirty="0" smtClean="0"/>
              <a:t>Often Categorical variable will contain too many easily analyzable field values. For example the predictor ‘state’ could contain 50 different field values. In such a case the analyst should reclassify the field values. i.e., 50 states could each be reclassified as a variable region containing field values  </a:t>
            </a:r>
            <a:r>
              <a:rPr lang="en-US" i="1" dirty="0" smtClean="0"/>
              <a:t>Northeast, Southeast, North Central, Southwest</a:t>
            </a:r>
            <a:r>
              <a:rPr lang="en-US" dirty="0" smtClean="0"/>
              <a:t>  and</a:t>
            </a:r>
            <a:r>
              <a:rPr lang="en-US" i="1" dirty="0" smtClean="0"/>
              <a:t> West.</a:t>
            </a:r>
            <a:r>
              <a:rPr lang="en-US" dirty="0" smtClean="0"/>
              <a:t> Thus instead of 50 different field values, the analyst will face with only 5.</a:t>
            </a:r>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116</a:t>
            </a:fld>
            <a:endParaRPr lang="en-IN"/>
          </a:p>
        </p:txBody>
      </p:sp>
    </p:spTree>
    <p:extLst>
      <p:ext uri="{BB962C8B-B14F-4D97-AF65-F5344CB8AC3E}">
        <p14:creationId xmlns:p14="http://schemas.microsoft.com/office/powerpoint/2010/main" val="23699519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Getting to know the dataset</a:t>
            </a:r>
            <a:endParaRPr lang="en-US" dirty="0"/>
          </a:p>
        </p:txBody>
      </p:sp>
      <p:sp>
        <p:nvSpPr>
          <p:cNvPr id="3" name="Content Placeholder 2"/>
          <p:cNvSpPr>
            <a:spLocks noGrp="1"/>
          </p:cNvSpPr>
          <p:nvPr>
            <p:ph idx="1"/>
          </p:nvPr>
        </p:nvSpPr>
        <p:spPr>
          <a:xfrm>
            <a:off x="457200" y="1219200"/>
            <a:ext cx="8229600" cy="5486400"/>
          </a:xfrm>
        </p:spPr>
        <p:txBody>
          <a:bodyPr>
            <a:normAutofit lnSpcReduction="10000"/>
          </a:bodyPr>
          <a:lstStyle/>
          <a:p>
            <a:r>
              <a:rPr lang="en-US" dirty="0" smtClean="0"/>
              <a:t>With unknown large databases, the analyst often prefer to use Exploratory </a:t>
            </a:r>
            <a:r>
              <a:rPr lang="en-US" dirty="0"/>
              <a:t>D</a:t>
            </a:r>
            <a:r>
              <a:rPr lang="en-US" dirty="0" smtClean="0"/>
              <a:t>ata Analysis (EDA) or Graphical Data Analysis</a:t>
            </a:r>
          </a:p>
          <a:p>
            <a:r>
              <a:rPr lang="en-US" dirty="0" smtClean="0"/>
              <a:t>EDA allows the analyst to </a:t>
            </a:r>
          </a:p>
          <a:p>
            <a:pPr>
              <a:buFont typeface="Wingdings" panose="05000000000000000000" pitchFamily="2" charset="2"/>
              <a:buChar char="Ø"/>
            </a:pPr>
            <a:r>
              <a:rPr lang="en-US" dirty="0" smtClean="0"/>
              <a:t>Examine the inter relationships among the attributes</a:t>
            </a:r>
          </a:p>
          <a:p>
            <a:pPr>
              <a:buFont typeface="Wingdings" panose="05000000000000000000" pitchFamily="2" charset="2"/>
              <a:buChar char="Ø"/>
            </a:pPr>
            <a:r>
              <a:rPr lang="en-US" dirty="0" smtClean="0"/>
              <a:t>Identifying interesting subsets of the observations</a:t>
            </a:r>
          </a:p>
          <a:p>
            <a:pPr>
              <a:buFont typeface="Wingdings" panose="05000000000000000000" pitchFamily="2" charset="2"/>
              <a:buChar char="Ø"/>
            </a:pPr>
            <a:r>
              <a:rPr lang="en-US" dirty="0" smtClean="0"/>
              <a:t>Develop an initial idea of possible associations amongst the predictors as well as between predictors and target variables.</a:t>
            </a:r>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117</a:t>
            </a:fld>
            <a:endParaRPr lang="en-IN"/>
          </a:p>
        </p:txBody>
      </p:sp>
    </p:spTree>
    <p:extLst>
      <p:ext uri="{BB962C8B-B14F-4D97-AF65-F5344CB8AC3E}">
        <p14:creationId xmlns:p14="http://schemas.microsoft.com/office/powerpoint/2010/main" val="346750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Dimension Reduction Methods</a:t>
            </a:r>
            <a:endParaRPr lang="en-US" dirty="0"/>
          </a:p>
        </p:txBody>
      </p:sp>
      <p:sp>
        <p:nvSpPr>
          <p:cNvPr id="3" name="Content Placeholder 2"/>
          <p:cNvSpPr>
            <a:spLocks noGrp="1"/>
          </p:cNvSpPr>
          <p:nvPr>
            <p:ph idx="1"/>
          </p:nvPr>
        </p:nvSpPr>
        <p:spPr>
          <a:xfrm>
            <a:off x="457200" y="1143000"/>
            <a:ext cx="8229600" cy="5410200"/>
          </a:xfrm>
        </p:spPr>
        <p:txBody>
          <a:bodyPr>
            <a:normAutofit fontScale="92500" lnSpcReduction="20000"/>
          </a:bodyPr>
          <a:lstStyle/>
          <a:p>
            <a:pPr algn="just"/>
            <a:r>
              <a:rPr lang="en-US" dirty="0" smtClean="0"/>
              <a:t>The use of too many predictor variables to model a relationship with a response variable can unnecessarily complicate the interpretation of the analysis. Also retaining too many variables may lead to overfitting.</a:t>
            </a:r>
          </a:p>
          <a:p>
            <a:pPr algn="just"/>
            <a:r>
              <a:rPr lang="en-US" dirty="0" smtClean="0"/>
              <a:t>Dimension reduction methods have the role of using  the correlation structure among the predictor variables to accomplish the following</a:t>
            </a:r>
          </a:p>
          <a:p>
            <a:pPr algn="just">
              <a:buFont typeface="Wingdings" panose="05000000000000000000" pitchFamily="2" charset="2"/>
              <a:buChar char="Ø"/>
            </a:pPr>
            <a:r>
              <a:rPr lang="en-US" dirty="0" smtClean="0"/>
              <a:t>To reduce the number of predictor items</a:t>
            </a:r>
          </a:p>
          <a:p>
            <a:pPr algn="just">
              <a:buFont typeface="Wingdings" panose="05000000000000000000" pitchFamily="2" charset="2"/>
              <a:buChar char="Ø"/>
            </a:pPr>
            <a:r>
              <a:rPr lang="en-US" dirty="0" smtClean="0"/>
              <a:t>To help ensure that these predictor items are independent</a:t>
            </a:r>
          </a:p>
          <a:p>
            <a:pPr algn="just">
              <a:buFont typeface="Wingdings" panose="05000000000000000000" pitchFamily="2" charset="2"/>
              <a:buChar char="Ø"/>
            </a:pPr>
            <a:r>
              <a:rPr lang="en-US" dirty="0" smtClean="0"/>
              <a:t>To provide a framework for interpretability of the results.</a:t>
            </a:r>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118</a:t>
            </a:fld>
            <a:endParaRPr lang="en-IN"/>
          </a:p>
        </p:txBody>
      </p:sp>
    </p:spTree>
    <p:extLst>
      <p:ext uri="{BB962C8B-B14F-4D97-AF65-F5344CB8AC3E}">
        <p14:creationId xmlns:p14="http://schemas.microsoft.com/office/powerpoint/2010/main" val="255146109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Principal Components Analysis (PCA)</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PCA seeks to explain the correlation structure of a set of predictor variables, using a smaller set of linear combinations of these variables. These linear combinations are called</a:t>
            </a:r>
            <a:r>
              <a:rPr lang="en-US" i="1" dirty="0" smtClean="0"/>
              <a:t> components. </a:t>
            </a:r>
            <a:r>
              <a:rPr lang="en-US" dirty="0" smtClean="0"/>
              <a:t>The total variability of a dataset produced by the complete set of </a:t>
            </a:r>
            <a:r>
              <a:rPr lang="en-US" i="1" dirty="0" smtClean="0"/>
              <a:t>m</a:t>
            </a:r>
            <a:r>
              <a:rPr lang="en-US" dirty="0" smtClean="0"/>
              <a:t> variables can often be mostly accounted for by a smaller set of </a:t>
            </a:r>
            <a:r>
              <a:rPr lang="en-US" i="1" dirty="0" smtClean="0"/>
              <a:t>k</a:t>
            </a:r>
            <a:r>
              <a:rPr lang="en-US" dirty="0" smtClean="0"/>
              <a:t> linear combinations of these variables, which would mean that there is almost as much information in the </a:t>
            </a:r>
            <a:r>
              <a:rPr lang="en-US" i="1" dirty="0" smtClean="0"/>
              <a:t>k</a:t>
            </a:r>
            <a:r>
              <a:rPr lang="en-US" dirty="0" smtClean="0"/>
              <a:t> components as there is in the original m variables. </a:t>
            </a:r>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119</a:t>
            </a:fld>
            <a:endParaRPr lang="en-IN"/>
          </a:p>
        </p:txBody>
      </p:sp>
    </p:spTree>
    <p:extLst>
      <p:ext uri="{BB962C8B-B14F-4D97-AF65-F5344CB8AC3E}">
        <p14:creationId xmlns:p14="http://schemas.microsoft.com/office/powerpoint/2010/main" val="67765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44278"/>
          </a:xfrm>
        </p:spPr>
        <p:txBody>
          <a:bodyPr>
            <a:normAutofit fontScale="90000"/>
          </a:bodyPr>
          <a:lstStyle/>
          <a:p>
            <a:r>
              <a:rPr lang="en-US" smtClean="0"/>
              <a:t>Interval Level</a:t>
            </a:r>
            <a:endParaRPr lang="en-US" dirty="0"/>
          </a:p>
        </p:txBody>
      </p:sp>
      <p:sp>
        <p:nvSpPr>
          <p:cNvPr id="3" name="Content Placeholder 2"/>
          <p:cNvSpPr>
            <a:spLocks noGrp="1"/>
          </p:cNvSpPr>
          <p:nvPr>
            <p:ph idx="1"/>
          </p:nvPr>
        </p:nvSpPr>
        <p:spPr>
          <a:xfrm>
            <a:off x="628650" y="1175657"/>
            <a:ext cx="7886700" cy="5272644"/>
          </a:xfrm>
        </p:spPr>
        <p:txBody>
          <a:bodyPr>
            <a:normAutofit fontScale="77500" lnSpcReduction="20000"/>
          </a:bodyPr>
          <a:lstStyle/>
          <a:p>
            <a:pPr algn="just"/>
            <a:r>
              <a:rPr lang="en-US" smtClean="0"/>
              <a:t>Interval level data measurement is next to the ordinal level of data in which distances between consecutive numbers have meaning and the data are always numerical.</a:t>
            </a:r>
          </a:p>
          <a:p>
            <a:pPr algn="just"/>
            <a:r>
              <a:rPr lang="en-US" smtClean="0"/>
              <a:t>The distances represented by the differences between consecutive numbers are equal.</a:t>
            </a:r>
          </a:p>
          <a:p>
            <a:pPr algn="just"/>
            <a:r>
              <a:rPr lang="en-US" smtClean="0"/>
              <a:t>An example of interval measurement is Fahrenheit temperature. With Fahrenheit temperature numbers, the temperature can be ranked, and the amounts of heat between consecutive readings, such as 38</a:t>
            </a:r>
            <a:r>
              <a:rPr lang="en-US" baseline="30000" smtClean="0"/>
              <a:t>o</a:t>
            </a:r>
            <a:r>
              <a:rPr lang="en-US" smtClean="0"/>
              <a:t>, 39</a:t>
            </a:r>
            <a:r>
              <a:rPr lang="en-US" baseline="30000" smtClean="0"/>
              <a:t>o</a:t>
            </a:r>
            <a:r>
              <a:rPr lang="en-US" smtClean="0"/>
              <a:t> and 40</a:t>
            </a:r>
            <a:r>
              <a:rPr lang="en-US" baseline="30000" smtClean="0"/>
              <a:t>o</a:t>
            </a:r>
            <a:r>
              <a:rPr lang="en-US" smtClean="0"/>
              <a:t> are the same.</a:t>
            </a:r>
          </a:p>
          <a:p>
            <a:pPr algn="just"/>
            <a:r>
              <a:rPr lang="en-US" smtClean="0"/>
              <a:t>In addition, with interval level data, the zero point is a matter of convention or convenience and not a natural or fixed zero point. The zero does not mean the absence of the phenomenon. </a:t>
            </a:r>
            <a:endParaRPr lang="en-US" dirty="0" smtClean="0"/>
          </a:p>
        </p:txBody>
      </p:sp>
      <p:sp>
        <p:nvSpPr>
          <p:cNvPr id="10" name="Slide Number Placeholder 9"/>
          <p:cNvSpPr>
            <a:spLocks noGrp="1"/>
          </p:cNvSpPr>
          <p:nvPr>
            <p:ph type="sldNum" sz="quarter" idx="12"/>
          </p:nvPr>
        </p:nvSpPr>
        <p:spPr/>
        <p:txBody>
          <a:bodyPr/>
          <a:lstStyle/>
          <a:p>
            <a:fld id="{44B214BB-661D-4F56-B225-34CBD1A6709D}" type="slidenum">
              <a:rPr lang="en-IN" smtClean="0"/>
              <a:t>12</a:t>
            </a:fld>
            <a:endParaRPr lang="en-IN"/>
          </a:p>
        </p:txBody>
      </p:sp>
    </p:spTree>
    <p:extLst>
      <p:ext uri="{BB962C8B-B14F-4D97-AF65-F5344CB8AC3E}">
        <p14:creationId xmlns:p14="http://schemas.microsoft.com/office/powerpoint/2010/main" val="32184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Factor Analysis (FA)</a:t>
            </a:r>
            <a:endParaRPr lang="en-US" dirty="0"/>
          </a:p>
        </p:txBody>
      </p:sp>
      <p:sp>
        <p:nvSpPr>
          <p:cNvPr id="3" name="Content Placeholder 2"/>
          <p:cNvSpPr>
            <a:spLocks noGrp="1"/>
          </p:cNvSpPr>
          <p:nvPr>
            <p:ph idx="1"/>
          </p:nvPr>
        </p:nvSpPr>
        <p:spPr>
          <a:xfrm>
            <a:off x="457200" y="1219200"/>
            <a:ext cx="8229600" cy="5334000"/>
          </a:xfrm>
        </p:spPr>
        <p:txBody>
          <a:bodyPr/>
          <a:lstStyle/>
          <a:p>
            <a:pPr algn="just"/>
            <a:r>
              <a:rPr lang="en-US" dirty="0" smtClean="0"/>
              <a:t>FA is related to Principal Components but the two methods have different goals. Principal Components seek to identify orthogonal linear combinations of the variables, to be used either for descriptive purposes or to substitute a smaller number of uncorrelated components for the original variables. In contrast , FA represents a model for the data.</a:t>
            </a:r>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120</a:t>
            </a:fld>
            <a:endParaRPr lang="en-IN"/>
          </a:p>
        </p:txBody>
      </p:sp>
    </p:spTree>
    <p:extLst>
      <p:ext uri="{BB962C8B-B14F-4D97-AF65-F5344CB8AC3E}">
        <p14:creationId xmlns:p14="http://schemas.microsoft.com/office/powerpoint/2010/main" val="9481492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smtClean="0"/>
              <a:t>Presentation </a:t>
            </a:r>
            <a:r>
              <a:rPr lang="en-US" altLang="en-US" dirty="0"/>
              <a:t>of Data</a:t>
            </a:r>
            <a:endParaRPr lang="en-US" dirty="0"/>
          </a:p>
        </p:txBody>
      </p:sp>
      <p:sp>
        <p:nvSpPr>
          <p:cNvPr id="3" name="Subtitle 2"/>
          <p:cNvSpPr>
            <a:spLocks noGrp="1"/>
          </p:cNvSpPr>
          <p:nvPr>
            <p:ph type="subTitle" idx="1"/>
          </p:nvPr>
        </p:nvSpPr>
        <p:spPr/>
        <p:txBody>
          <a:bodyPr/>
          <a:lstStyle/>
          <a:p>
            <a:r>
              <a:rPr lang="en-US" dirty="0" smtClean="0"/>
              <a:t>Session 10</a:t>
            </a:r>
          </a:p>
          <a:p>
            <a:r>
              <a:rPr lang="en-US" dirty="0" smtClean="0"/>
              <a:t>11/12/2020</a:t>
            </a:r>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121</a:t>
            </a:fld>
            <a:endParaRPr lang="en-IN"/>
          </a:p>
        </p:txBody>
      </p:sp>
    </p:spTree>
    <p:extLst>
      <p:ext uri="{BB962C8B-B14F-4D97-AF65-F5344CB8AC3E}">
        <p14:creationId xmlns:p14="http://schemas.microsoft.com/office/powerpoint/2010/main" val="2032451285"/>
      </p:ext>
    </p:extLst>
  </p:cSld>
  <p:clrMapOvr>
    <a:masterClrMapping/>
  </p:clrMapOvr>
  <mc:AlternateContent xmlns:mc="http://schemas.openxmlformats.org/markup-compatibility/2006" xmlns:p14="http://schemas.microsoft.com/office/powerpoint/2010/main">
    <mc:Choice Requires="p14">
      <p:transition spd="slow" p14:dur="2000" advTm="14634"/>
    </mc:Choice>
    <mc:Fallback xmlns="">
      <p:transition spd="slow" advTm="14634"/>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1066800" y="152400"/>
            <a:ext cx="7010400" cy="1143000"/>
          </a:xfrm>
        </p:spPr>
        <p:txBody>
          <a:bodyPr>
            <a:normAutofit fontScale="90000"/>
          </a:bodyPr>
          <a:lstStyle/>
          <a:p>
            <a:pPr defTabSz="914400">
              <a:lnSpc>
                <a:spcPct val="80000"/>
              </a:lnSpc>
            </a:pPr>
            <a:r>
              <a:rPr lang="en-US" altLang="en-US" dirty="0"/>
              <a:t/>
            </a:r>
            <a:br>
              <a:rPr lang="en-US" altLang="en-US" dirty="0"/>
            </a:br>
            <a:r>
              <a:rPr lang="en-US" altLang="en-US" dirty="0"/>
              <a:t>Presentation of Data</a:t>
            </a:r>
          </a:p>
        </p:txBody>
      </p:sp>
      <p:sp>
        <p:nvSpPr>
          <p:cNvPr id="144387" name="Rectangle 3"/>
          <p:cNvSpPr>
            <a:spLocks noGrp="1" noChangeArrowheads="1"/>
          </p:cNvSpPr>
          <p:nvPr>
            <p:ph type="body" idx="1"/>
          </p:nvPr>
        </p:nvSpPr>
        <p:spPr>
          <a:xfrm>
            <a:off x="381000" y="1828800"/>
            <a:ext cx="8458200" cy="4572000"/>
          </a:xfrm>
        </p:spPr>
        <p:txBody>
          <a:bodyPr/>
          <a:lstStyle/>
          <a:p>
            <a:pPr marL="342900" indent="-342900" defTabSz="914400"/>
            <a:r>
              <a:rPr lang="en-US" altLang="en-US" dirty="0"/>
              <a:t>Data in </a:t>
            </a:r>
            <a:r>
              <a:rPr lang="en-US" altLang="en-US" dirty="0">
                <a:solidFill>
                  <a:srgbClr val="FF0000"/>
                </a:solidFill>
              </a:rPr>
              <a:t>raw form </a:t>
            </a:r>
            <a:r>
              <a:rPr lang="en-US" altLang="en-US" dirty="0"/>
              <a:t>are usually not easy to use for decision making</a:t>
            </a:r>
          </a:p>
          <a:p>
            <a:pPr marL="342900" indent="-342900" defTabSz="914400"/>
            <a:endParaRPr lang="en-US" altLang="en-US" sz="1000" dirty="0"/>
          </a:p>
          <a:p>
            <a:pPr marL="342900" indent="-342900" defTabSz="914400"/>
            <a:r>
              <a:rPr lang="en-US" altLang="en-US" dirty="0"/>
              <a:t>Some type of</a:t>
            </a:r>
            <a:r>
              <a:rPr lang="en-US" altLang="en-US" dirty="0">
                <a:solidFill>
                  <a:schemeClr val="folHlink"/>
                </a:solidFill>
              </a:rPr>
              <a:t> </a:t>
            </a:r>
            <a:r>
              <a:rPr lang="en-US" altLang="en-US" dirty="0"/>
              <a:t>organization</a:t>
            </a:r>
            <a:r>
              <a:rPr lang="en-US" altLang="en-US" dirty="0">
                <a:solidFill>
                  <a:schemeClr val="folHlink"/>
                </a:solidFill>
              </a:rPr>
              <a:t> </a:t>
            </a:r>
            <a:r>
              <a:rPr lang="en-US" altLang="en-US" dirty="0"/>
              <a:t>is needed</a:t>
            </a:r>
          </a:p>
          <a:p>
            <a:pPr marL="1143000" lvl="2" indent="-228600" defTabSz="914400"/>
            <a:r>
              <a:rPr lang="en-US" altLang="en-US" sz="2800" dirty="0"/>
              <a:t>Table</a:t>
            </a:r>
          </a:p>
          <a:p>
            <a:pPr marL="1143000" lvl="2" indent="-228600" defTabSz="914400"/>
            <a:r>
              <a:rPr lang="en-US" altLang="en-US" sz="2800" dirty="0" smtClean="0"/>
              <a:t>Diagram and Graph</a:t>
            </a:r>
            <a:endParaRPr lang="en-US" altLang="en-US" sz="2800" dirty="0"/>
          </a:p>
          <a:p>
            <a:pPr marL="1143000" lvl="2" indent="-228600" defTabSz="914400">
              <a:buFont typeface="Wingdings" pitchFamily="2" charset="2"/>
              <a:buNone/>
            </a:pPr>
            <a:endParaRPr lang="en-US" altLang="en-US" sz="1000" dirty="0"/>
          </a:p>
          <a:p>
            <a:pPr marL="342900" indent="-342900" defTabSz="914400"/>
            <a:r>
              <a:rPr lang="en-US" altLang="en-US" dirty="0" smtClean="0"/>
              <a:t>Depends </a:t>
            </a:r>
            <a:r>
              <a:rPr lang="en-US" altLang="en-US" dirty="0"/>
              <a:t>on the variable being summarized</a:t>
            </a:r>
          </a:p>
          <a:p>
            <a:pPr marL="342900" indent="-342900" defTabSz="914400"/>
            <a:endParaRPr lang="en-US" altLang="en-US" dirty="0"/>
          </a:p>
        </p:txBody>
      </p:sp>
      <p:sp>
        <p:nvSpPr>
          <p:cNvPr id="4" name="Slide Number Placeholder 3"/>
          <p:cNvSpPr>
            <a:spLocks noGrp="1"/>
          </p:cNvSpPr>
          <p:nvPr>
            <p:ph type="sldNum" sz="quarter" idx="12"/>
          </p:nvPr>
        </p:nvSpPr>
        <p:spPr/>
        <p:txBody>
          <a:bodyPr/>
          <a:lstStyle/>
          <a:p>
            <a:fld id="{F878D97F-B07C-4F5B-861D-76BA94498E2A}" type="slidenum">
              <a:rPr lang="en-US" smtClean="0"/>
              <a:pPr/>
              <a:t>122</a:t>
            </a:fld>
            <a:endParaRPr lang="en-US"/>
          </a:p>
        </p:txBody>
      </p:sp>
    </p:spTree>
    <p:extLst>
      <p:ext uri="{BB962C8B-B14F-4D97-AF65-F5344CB8AC3E}">
        <p14:creationId xmlns:p14="http://schemas.microsoft.com/office/powerpoint/2010/main" val="2190045751"/>
      </p:ext>
    </p:extLst>
  </p:cSld>
  <p:clrMapOvr>
    <a:masterClrMapping/>
  </p:clrMapOvr>
  <mc:AlternateContent xmlns:mc="http://schemas.openxmlformats.org/markup-compatibility/2006" xmlns:p14="http://schemas.microsoft.com/office/powerpoint/2010/main">
    <mc:Choice Requires="p14">
      <p:transition spd="slow" p14:dur="2000" advTm="56596"/>
    </mc:Choice>
    <mc:Fallback xmlns="">
      <p:transition spd="slow" advTm="56596"/>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066800" y="152400"/>
            <a:ext cx="7010400" cy="1143000"/>
          </a:xfrm>
        </p:spPr>
        <p:txBody>
          <a:bodyPr>
            <a:normAutofit fontScale="90000"/>
          </a:bodyPr>
          <a:lstStyle/>
          <a:p>
            <a:pPr defTabSz="914400">
              <a:lnSpc>
                <a:spcPct val="80000"/>
              </a:lnSpc>
            </a:pPr>
            <a:r>
              <a:rPr lang="en-US" altLang="en-US" dirty="0"/>
              <a:t/>
            </a:r>
            <a:br>
              <a:rPr lang="en-US" altLang="en-US" dirty="0"/>
            </a:br>
            <a:r>
              <a:rPr lang="en-US" altLang="en-US" dirty="0"/>
              <a:t>Presentation of Data</a:t>
            </a:r>
          </a:p>
        </p:txBody>
      </p:sp>
      <p:sp>
        <p:nvSpPr>
          <p:cNvPr id="145411" name="Rectangle 3"/>
          <p:cNvSpPr>
            <a:spLocks noGrp="1" noChangeArrowheads="1"/>
          </p:cNvSpPr>
          <p:nvPr>
            <p:ph type="body" idx="1"/>
          </p:nvPr>
        </p:nvSpPr>
        <p:spPr>
          <a:xfrm>
            <a:off x="228600" y="1676400"/>
            <a:ext cx="8686800" cy="4572000"/>
          </a:xfrm>
        </p:spPr>
        <p:txBody>
          <a:bodyPr/>
          <a:lstStyle/>
          <a:p>
            <a:pPr marL="342900" indent="-342900" defTabSz="914400"/>
            <a:endParaRPr lang="en-US" altLang="en-US" dirty="0"/>
          </a:p>
          <a:p>
            <a:pPr marL="342900" indent="-342900" defTabSz="914400"/>
            <a:endParaRPr lang="en-US" altLang="en-US" dirty="0"/>
          </a:p>
        </p:txBody>
      </p:sp>
      <p:sp>
        <p:nvSpPr>
          <p:cNvPr id="145412" name="_s1033"/>
          <p:cNvSpPr>
            <a:spLocks noChangeArrowheads="1"/>
          </p:cNvSpPr>
          <p:nvPr/>
        </p:nvSpPr>
        <p:spPr bwMode="auto">
          <a:xfrm>
            <a:off x="1219200" y="2438400"/>
            <a:ext cx="2008188" cy="911225"/>
          </a:xfrm>
          <a:prstGeom prst="rect">
            <a:avLst/>
          </a:prstGeom>
          <a:solidFill>
            <a:srgbClr val="FDE0BD"/>
          </a:solidFill>
          <a:ln w="127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pPr algn="ctr"/>
            <a:r>
              <a:rPr lang="en-US" altLang="en-US" b="1">
                <a:solidFill>
                  <a:srgbClr val="000000"/>
                </a:solidFill>
              </a:rPr>
              <a:t>Categorical</a:t>
            </a:r>
          </a:p>
          <a:p>
            <a:pPr algn="ctr"/>
            <a:r>
              <a:rPr lang="en-US" altLang="en-US" b="1">
                <a:solidFill>
                  <a:srgbClr val="000000"/>
                </a:solidFill>
              </a:rPr>
              <a:t>Variables</a:t>
            </a:r>
          </a:p>
        </p:txBody>
      </p:sp>
      <p:sp>
        <p:nvSpPr>
          <p:cNvPr id="145413" name="_s1034"/>
          <p:cNvSpPr>
            <a:spLocks noChangeArrowheads="1"/>
          </p:cNvSpPr>
          <p:nvPr/>
        </p:nvSpPr>
        <p:spPr bwMode="auto">
          <a:xfrm>
            <a:off x="5562600" y="2438400"/>
            <a:ext cx="2057400" cy="91122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pPr algn="ctr"/>
            <a:r>
              <a:rPr lang="en-US" altLang="en-US" b="1">
                <a:solidFill>
                  <a:srgbClr val="474747"/>
                </a:solidFill>
              </a:rPr>
              <a:t>Numerical</a:t>
            </a:r>
          </a:p>
          <a:p>
            <a:pPr algn="ctr"/>
            <a:r>
              <a:rPr lang="en-US" altLang="en-US" b="1">
                <a:solidFill>
                  <a:srgbClr val="474747"/>
                </a:solidFill>
              </a:rPr>
              <a:t>Variables</a:t>
            </a:r>
            <a:r>
              <a:rPr lang="en-US" altLang="en-US" sz="1800" b="1">
                <a:solidFill>
                  <a:srgbClr val="474747"/>
                </a:solidFill>
              </a:rPr>
              <a:t> </a:t>
            </a:r>
          </a:p>
        </p:txBody>
      </p:sp>
      <p:sp>
        <p:nvSpPr>
          <p:cNvPr id="145417" name="Text Box 9"/>
          <p:cNvSpPr txBox="1">
            <a:spLocks noChangeArrowheads="1"/>
          </p:cNvSpPr>
          <p:nvPr/>
        </p:nvSpPr>
        <p:spPr bwMode="auto">
          <a:xfrm>
            <a:off x="228600" y="3657600"/>
            <a:ext cx="4191000" cy="1565275"/>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buFontTx/>
              <a:buChar char="•"/>
            </a:pPr>
            <a:r>
              <a:rPr lang="en-US" altLang="en-US"/>
              <a:t> Frequency distribution </a:t>
            </a:r>
          </a:p>
          <a:p>
            <a:pPr lvl="1">
              <a:buFontTx/>
              <a:buChar char="•"/>
            </a:pPr>
            <a:r>
              <a:rPr lang="en-US" altLang="en-US"/>
              <a:t> Bar chart</a:t>
            </a:r>
          </a:p>
          <a:p>
            <a:pPr lvl="1">
              <a:buFontTx/>
              <a:buChar char="•"/>
            </a:pPr>
            <a:r>
              <a:rPr lang="en-US" altLang="en-US"/>
              <a:t> Pie chart</a:t>
            </a:r>
          </a:p>
          <a:p>
            <a:pPr lvl="1">
              <a:buFontTx/>
              <a:buChar char="•"/>
            </a:pPr>
            <a:r>
              <a:rPr lang="en-US" altLang="en-US"/>
              <a:t> Pareto diagram</a:t>
            </a:r>
          </a:p>
        </p:txBody>
      </p:sp>
      <p:sp>
        <p:nvSpPr>
          <p:cNvPr id="145418" name="Text Box 10"/>
          <p:cNvSpPr txBox="1">
            <a:spLocks noChangeArrowheads="1"/>
          </p:cNvSpPr>
          <p:nvPr/>
        </p:nvSpPr>
        <p:spPr bwMode="auto">
          <a:xfrm>
            <a:off x="4876800" y="3657600"/>
            <a:ext cx="4114800" cy="1200329"/>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buFontTx/>
              <a:buChar char="•"/>
            </a:pPr>
            <a:r>
              <a:rPr lang="en-US" altLang="en-US" dirty="0" smtClean="0"/>
              <a:t>Frequency distribution</a:t>
            </a:r>
          </a:p>
          <a:p>
            <a:pPr lvl="1">
              <a:buFontTx/>
              <a:buChar char="•"/>
            </a:pPr>
            <a:r>
              <a:rPr lang="en-US" altLang="en-US" dirty="0"/>
              <a:t> Line </a:t>
            </a:r>
            <a:r>
              <a:rPr lang="en-US" altLang="en-US" dirty="0" smtClean="0"/>
              <a:t>chart</a:t>
            </a:r>
            <a:endParaRPr lang="en-US" altLang="en-US" dirty="0"/>
          </a:p>
          <a:p>
            <a:pPr lvl="1">
              <a:buFontTx/>
              <a:buChar char="•"/>
            </a:pPr>
            <a:r>
              <a:rPr lang="en-US" altLang="en-US" dirty="0"/>
              <a:t> Histogram and </a:t>
            </a:r>
            <a:r>
              <a:rPr lang="en-US" altLang="en-US" dirty="0" smtClean="0"/>
              <a:t>ogives</a:t>
            </a:r>
            <a:endParaRPr lang="en-US" altLang="en-US" dirty="0"/>
          </a:p>
          <a:p>
            <a:pPr lvl="1">
              <a:buFontTx/>
              <a:buChar char="•"/>
            </a:pPr>
            <a:r>
              <a:rPr lang="en-US" altLang="en-US" dirty="0" smtClean="0"/>
              <a:t>Scatter </a:t>
            </a:r>
            <a:r>
              <a:rPr lang="en-US" altLang="en-US" dirty="0"/>
              <a:t>plot</a:t>
            </a:r>
          </a:p>
        </p:txBody>
      </p:sp>
      <p:sp>
        <p:nvSpPr>
          <p:cNvPr id="145420" name="Line 12"/>
          <p:cNvSpPr>
            <a:spLocks noChangeShapeType="1"/>
          </p:cNvSpPr>
          <p:nvPr/>
        </p:nvSpPr>
        <p:spPr bwMode="auto">
          <a:xfrm>
            <a:off x="2133600" y="33528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5421" name="Line 13"/>
          <p:cNvSpPr>
            <a:spLocks noChangeShapeType="1"/>
          </p:cNvSpPr>
          <p:nvPr/>
        </p:nvSpPr>
        <p:spPr bwMode="auto">
          <a:xfrm>
            <a:off x="6553200" y="33528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 name="Slide Number Placeholder 3"/>
          <p:cNvSpPr>
            <a:spLocks noGrp="1"/>
          </p:cNvSpPr>
          <p:nvPr>
            <p:ph type="sldNum" sz="quarter" idx="12"/>
          </p:nvPr>
        </p:nvSpPr>
        <p:spPr/>
        <p:txBody>
          <a:bodyPr/>
          <a:lstStyle/>
          <a:p>
            <a:fld id="{F878D97F-B07C-4F5B-861D-76BA94498E2A}" type="slidenum">
              <a:rPr lang="en-US" smtClean="0"/>
              <a:pPr/>
              <a:t>123</a:t>
            </a:fld>
            <a:endParaRPr lang="en-US" dirty="0"/>
          </a:p>
        </p:txBody>
      </p:sp>
    </p:spTree>
    <p:extLst>
      <p:ext uri="{BB962C8B-B14F-4D97-AF65-F5344CB8AC3E}">
        <p14:creationId xmlns:p14="http://schemas.microsoft.com/office/powerpoint/2010/main" val="1043148588"/>
      </p:ext>
    </p:extLst>
  </p:cSld>
  <p:clrMapOvr>
    <a:masterClrMapping/>
  </p:clrMapOvr>
  <mc:AlternateContent xmlns:mc="http://schemas.openxmlformats.org/markup-compatibility/2006" xmlns:p14="http://schemas.microsoft.com/office/powerpoint/2010/main">
    <mc:Choice Requires="p14">
      <p:transition spd="slow" p14:dur="2000" advTm="61565"/>
    </mc:Choice>
    <mc:Fallback xmlns="">
      <p:transition spd="slow" advTm="61565"/>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1295400" y="304800"/>
            <a:ext cx="7010400" cy="990600"/>
          </a:xfrm>
        </p:spPr>
        <p:txBody>
          <a:bodyPr>
            <a:normAutofit fontScale="90000"/>
          </a:bodyPr>
          <a:lstStyle/>
          <a:p>
            <a:pPr>
              <a:lnSpc>
                <a:spcPct val="80000"/>
              </a:lnSpc>
            </a:pPr>
            <a:r>
              <a:rPr lang="en-US" altLang="en-US" dirty="0" smtClean="0"/>
              <a:t>Presentation for </a:t>
            </a:r>
            <a:r>
              <a:rPr lang="en-US" altLang="en-US" dirty="0"/>
              <a:t>Categorical Variables</a:t>
            </a:r>
          </a:p>
        </p:txBody>
      </p:sp>
      <p:sp>
        <p:nvSpPr>
          <p:cNvPr id="146435" name="Line 3"/>
          <p:cNvSpPr>
            <a:spLocks noChangeShapeType="1"/>
          </p:cNvSpPr>
          <p:nvPr/>
        </p:nvSpPr>
        <p:spPr bwMode="auto">
          <a:xfrm>
            <a:off x="6553200" y="39624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 name="Line 4"/>
          <p:cNvSpPr>
            <a:spLocks noChangeShapeType="1"/>
          </p:cNvSpPr>
          <p:nvPr/>
        </p:nvSpPr>
        <p:spPr bwMode="auto">
          <a:xfrm>
            <a:off x="4419600" y="2357438"/>
            <a:ext cx="0" cy="6905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 name="Rectangle 5"/>
          <p:cNvSpPr>
            <a:spLocks noChangeArrowheads="1"/>
          </p:cNvSpPr>
          <p:nvPr/>
        </p:nvSpPr>
        <p:spPr bwMode="auto">
          <a:xfrm>
            <a:off x="2897188" y="1754188"/>
            <a:ext cx="2968625" cy="955675"/>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sz="2800" b="1"/>
              <a:t>Categorical Data</a:t>
            </a:r>
          </a:p>
        </p:txBody>
      </p:sp>
      <p:sp>
        <p:nvSpPr>
          <p:cNvPr id="146438" name="Line 6"/>
          <p:cNvSpPr>
            <a:spLocks noChangeShapeType="1"/>
          </p:cNvSpPr>
          <p:nvPr/>
        </p:nvSpPr>
        <p:spPr bwMode="auto">
          <a:xfrm>
            <a:off x="1828800" y="3048000"/>
            <a:ext cx="472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 name="Line 7"/>
          <p:cNvSpPr>
            <a:spLocks noChangeShapeType="1"/>
          </p:cNvSpPr>
          <p:nvPr/>
        </p:nvSpPr>
        <p:spPr bwMode="auto">
          <a:xfrm>
            <a:off x="1828800" y="3048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 name="Line 8"/>
          <p:cNvSpPr>
            <a:spLocks noChangeShapeType="1"/>
          </p:cNvSpPr>
          <p:nvPr/>
        </p:nvSpPr>
        <p:spPr bwMode="auto">
          <a:xfrm>
            <a:off x="6553200" y="3048000"/>
            <a:ext cx="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 name="Rectangle 9"/>
          <p:cNvSpPr>
            <a:spLocks noChangeArrowheads="1"/>
          </p:cNvSpPr>
          <p:nvPr/>
        </p:nvSpPr>
        <p:spPr bwMode="auto">
          <a:xfrm>
            <a:off x="5181600" y="3505200"/>
            <a:ext cx="2817813" cy="643766"/>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dirty="0" smtClean="0"/>
              <a:t>Diagrammatic representation of  </a:t>
            </a:r>
            <a:r>
              <a:rPr lang="en-US" altLang="en-US" dirty="0"/>
              <a:t>Data</a:t>
            </a:r>
          </a:p>
        </p:txBody>
      </p:sp>
      <p:sp>
        <p:nvSpPr>
          <p:cNvPr id="146442" name="Line 10"/>
          <p:cNvSpPr>
            <a:spLocks noChangeShapeType="1"/>
          </p:cNvSpPr>
          <p:nvPr/>
        </p:nvSpPr>
        <p:spPr bwMode="auto">
          <a:xfrm>
            <a:off x="4800600" y="4267200"/>
            <a:ext cx="3429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3" name="Rectangle 11"/>
          <p:cNvSpPr>
            <a:spLocks noChangeArrowheads="1"/>
          </p:cNvSpPr>
          <p:nvPr/>
        </p:nvSpPr>
        <p:spPr bwMode="auto">
          <a:xfrm>
            <a:off x="5715000" y="4648200"/>
            <a:ext cx="1597025" cy="366767"/>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dirty="0"/>
              <a:t>Pie   </a:t>
            </a:r>
            <a:r>
              <a:rPr lang="en-US" altLang="en-US" dirty="0" smtClean="0"/>
              <a:t>Diagram</a:t>
            </a:r>
            <a:endParaRPr lang="en-US" altLang="en-US" dirty="0"/>
          </a:p>
        </p:txBody>
      </p:sp>
      <p:sp>
        <p:nvSpPr>
          <p:cNvPr id="146444" name="Line 12"/>
          <p:cNvSpPr>
            <a:spLocks noChangeShapeType="1"/>
          </p:cNvSpPr>
          <p:nvPr/>
        </p:nvSpPr>
        <p:spPr bwMode="auto">
          <a:xfrm>
            <a:off x="8229600" y="4267200"/>
            <a:ext cx="0"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5" name="Rectangle 13"/>
          <p:cNvSpPr>
            <a:spLocks noChangeArrowheads="1"/>
          </p:cNvSpPr>
          <p:nvPr/>
        </p:nvSpPr>
        <p:spPr bwMode="auto">
          <a:xfrm>
            <a:off x="7467600" y="4648200"/>
            <a:ext cx="1524000" cy="831850"/>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a:t>Pareto Diagram</a:t>
            </a:r>
          </a:p>
        </p:txBody>
      </p:sp>
      <p:sp>
        <p:nvSpPr>
          <p:cNvPr id="146446" name="Line 14"/>
          <p:cNvSpPr>
            <a:spLocks noChangeShapeType="1"/>
          </p:cNvSpPr>
          <p:nvPr/>
        </p:nvSpPr>
        <p:spPr bwMode="auto">
          <a:xfrm>
            <a:off x="4800600" y="4267200"/>
            <a:ext cx="0"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7" name="Rectangle 15"/>
          <p:cNvSpPr>
            <a:spLocks noChangeArrowheads="1"/>
          </p:cNvSpPr>
          <p:nvPr/>
        </p:nvSpPr>
        <p:spPr bwMode="auto">
          <a:xfrm>
            <a:off x="3886200" y="4648200"/>
            <a:ext cx="1673225" cy="366767"/>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dirty="0"/>
              <a:t>Bar    </a:t>
            </a:r>
            <a:r>
              <a:rPr lang="en-US" altLang="en-US" dirty="0" smtClean="0"/>
              <a:t>Diagram   </a:t>
            </a:r>
            <a:endParaRPr lang="en-US" altLang="en-US" dirty="0"/>
          </a:p>
        </p:txBody>
      </p:sp>
      <p:sp>
        <p:nvSpPr>
          <p:cNvPr id="146448" name="Line 16"/>
          <p:cNvSpPr>
            <a:spLocks noChangeShapeType="1"/>
          </p:cNvSpPr>
          <p:nvPr/>
        </p:nvSpPr>
        <p:spPr bwMode="auto">
          <a:xfrm>
            <a:off x="1828800" y="3886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50" name="Rectangle 18"/>
          <p:cNvSpPr>
            <a:spLocks noChangeArrowheads="1"/>
          </p:cNvSpPr>
          <p:nvPr/>
        </p:nvSpPr>
        <p:spPr bwMode="auto">
          <a:xfrm>
            <a:off x="838200" y="4419600"/>
            <a:ext cx="1981200" cy="106680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algn="ctr" eaLnBrk="0" hangingPunct="0">
              <a:lnSpc>
                <a:spcPct val="90000"/>
              </a:lnSpc>
              <a:spcBef>
                <a:spcPct val="50000"/>
              </a:spcBef>
            </a:pPr>
            <a:r>
              <a:rPr lang="en-US" altLang="en-US"/>
              <a:t>Frequency Distribution Table</a:t>
            </a:r>
          </a:p>
        </p:txBody>
      </p:sp>
      <p:sp>
        <p:nvSpPr>
          <p:cNvPr id="146452" name="Rectangle 20"/>
          <p:cNvSpPr>
            <a:spLocks noChangeArrowheads="1"/>
          </p:cNvSpPr>
          <p:nvPr/>
        </p:nvSpPr>
        <p:spPr bwMode="auto">
          <a:xfrm>
            <a:off x="533400" y="3505200"/>
            <a:ext cx="2817813" cy="466725"/>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a:t>Tabulating Data</a:t>
            </a:r>
          </a:p>
        </p:txBody>
      </p:sp>
      <p:sp>
        <p:nvSpPr>
          <p:cNvPr id="4" name="Slide Number Placeholder 3"/>
          <p:cNvSpPr>
            <a:spLocks noGrp="1"/>
          </p:cNvSpPr>
          <p:nvPr>
            <p:ph type="sldNum" sz="quarter" idx="12"/>
          </p:nvPr>
        </p:nvSpPr>
        <p:spPr/>
        <p:txBody>
          <a:bodyPr/>
          <a:lstStyle/>
          <a:p>
            <a:fld id="{F878D97F-B07C-4F5B-861D-76BA94498E2A}" type="slidenum">
              <a:rPr lang="en-US" smtClean="0"/>
              <a:pPr/>
              <a:t>124</a:t>
            </a:fld>
            <a:endParaRPr lang="en-US"/>
          </a:p>
        </p:txBody>
      </p:sp>
    </p:spTree>
    <p:extLst>
      <p:ext uri="{BB962C8B-B14F-4D97-AF65-F5344CB8AC3E}">
        <p14:creationId xmlns:p14="http://schemas.microsoft.com/office/powerpoint/2010/main" val="2832575869"/>
      </p:ext>
    </p:extLst>
  </p:cSld>
  <p:clrMapOvr>
    <a:masterClrMapping/>
  </p:clrMapOvr>
  <mc:AlternateContent xmlns:mc="http://schemas.openxmlformats.org/markup-compatibility/2006" xmlns:p14="http://schemas.microsoft.com/office/powerpoint/2010/main">
    <mc:Choice Requires="p14">
      <p:transition spd="slow" p14:dur="2000" advTm="37347"/>
    </mc:Choice>
    <mc:Fallback xmlns="">
      <p:transition spd="slow" advTm="37347"/>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txBox="1">
            <a:spLocks noChangeArrowheads="1"/>
          </p:cNvSpPr>
          <p:nvPr/>
        </p:nvSpPr>
        <p:spPr>
          <a:xfrm>
            <a:off x="1219200" y="609600"/>
            <a:ext cx="7696200" cy="609600"/>
          </a:xfrm>
          <a:prstGeom prst="rect">
            <a:avLst/>
          </a:prstGeom>
        </p:spPr>
        <p:txBody>
          <a:bodyPr tIns="0">
            <a:noAutofit/>
          </a:bodyPr>
          <a:lstStyle/>
          <a:p>
            <a:pPr marL="27432" marR="0" lvl="0" indent="0"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3200" dirty="0" smtClean="0">
                <a:solidFill>
                  <a:srgbClr val="0070C0"/>
                </a:solidFill>
                <a:latin typeface="Trebuchet MS" pitchFamily="34" charset="0"/>
              </a:rPr>
              <a:t>Describing Data Sets</a:t>
            </a:r>
            <a:endParaRPr lang="en-US" sz="3200" dirty="0">
              <a:solidFill>
                <a:srgbClr val="0070C0"/>
              </a:solidFill>
              <a:latin typeface="Trebuchet MS" pitchFamily="34" charset="0"/>
            </a:endParaRPr>
          </a:p>
          <a:p>
            <a:pPr marL="27432" marR="0" lvl="0" indent="0"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US" sz="3200" b="0" i="0" u="none" strike="noStrike" kern="1200" cap="none" spc="0" normalizeH="0" baseline="0" noProof="0" dirty="0" smtClean="0">
              <a:ln>
                <a:noFill/>
              </a:ln>
              <a:solidFill>
                <a:srgbClr val="00CC00"/>
              </a:solidFill>
              <a:effectLst/>
              <a:uLnTx/>
              <a:uFillTx/>
              <a:latin typeface="Trebuchet MS" pitchFamily="34" charset="0"/>
            </a:endParaRPr>
          </a:p>
          <a:p>
            <a:pPr marL="27432" marR="0" lvl="0" indent="0"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lang="en-US" sz="3200" dirty="0">
              <a:solidFill>
                <a:srgbClr val="00CC00"/>
              </a:solidFill>
              <a:latin typeface="Trebuchet MS" pitchFamily="34" charset="0"/>
            </a:endParaRPr>
          </a:p>
          <a:p>
            <a:pPr marL="27432" marR="0" lvl="0" indent="0"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US" sz="3200" b="0" i="0" u="none" strike="noStrike" kern="1200" cap="none" spc="0" normalizeH="0" baseline="0" noProof="0" dirty="0" smtClean="0">
              <a:ln>
                <a:noFill/>
              </a:ln>
              <a:solidFill>
                <a:srgbClr val="00CC00"/>
              </a:solidFill>
              <a:effectLst/>
              <a:uLnTx/>
              <a:uFillTx/>
              <a:latin typeface="Trebuchet MS" pitchFamily="34" charset="0"/>
            </a:endParaRPr>
          </a:p>
        </p:txBody>
      </p:sp>
      <p:sp>
        <p:nvSpPr>
          <p:cNvPr id="6" name="Rectangle 3"/>
          <p:cNvSpPr txBox="1">
            <a:spLocks noChangeArrowheads="1"/>
          </p:cNvSpPr>
          <p:nvPr/>
        </p:nvSpPr>
        <p:spPr>
          <a:xfrm>
            <a:off x="1482725" y="1981200"/>
            <a:ext cx="7280275" cy="22860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Qualitative Data are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nonnumerical</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1097280" lvl="2" indent="-237744">
              <a:spcBef>
                <a:spcPts val="550"/>
              </a:spcBef>
              <a:buClr>
                <a:schemeClr val="accent1"/>
              </a:buClr>
              <a:buFont typeface="Verdana"/>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Major Discipline</a:t>
            </a:r>
          </a:p>
          <a:p>
            <a:pPr marL="1097280" lvl="2" indent="-237744">
              <a:spcBef>
                <a:spcPts val="550"/>
              </a:spcBef>
              <a:buClr>
                <a:schemeClr val="accent1"/>
              </a:buClr>
              <a:buFont typeface="Verdana"/>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Political Party</a:t>
            </a:r>
          </a:p>
          <a:p>
            <a:pPr marL="1097280" lvl="2" indent="-237744">
              <a:spcBef>
                <a:spcPts val="550"/>
              </a:spcBef>
              <a:buClr>
                <a:schemeClr val="accent1"/>
              </a:buClr>
              <a:buFont typeface="Verdana"/>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Gender</a:t>
            </a:r>
          </a:p>
          <a:p>
            <a:pPr marL="1097280" lvl="2" indent="-237744">
              <a:spcBef>
                <a:spcPts val="550"/>
              </a:spcBef>
              <a:buClr>
                <a:schemeClr val="accent1"/>
              </a:buClr>
              <a:buFont typeface="Verdana"/>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Eye color</a:t>
            </a:r>
          </a:p>
        </p:txBody>
      </p:sp>
      <p:sp>
        <p:nvSpPr>
          <p:cNvPr id="7" name="Rectangle 4"/>
          <p:cNvSpPr txBox="1">
            <a:spLocks noChangeArrowheads="1"/>
          </p:cNvSpPr>
          <p:nvPr/>
        </p:nvSpPr>
        <p:spPr>
          <a:xfrm>
            <a:off x="1524000" y="4419600"/>
            <a:ext cx="5867400" cy="18288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Summarized in two ways:</a:t>
            </a: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Class Frequency</a:t>
            </a: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Class Relative Frequency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125</a:t>
            </a:fld>
            <a:endParaRPr lang="en-US"/>
          </a:p>
        </p:txBody>
      </p:sp>
    </p:spTree>
    <p:extLst>
      <p:ext uri="{BB962C8B-B14F-4D97-AF65-F5344CB8AC3E}">
        <p14:creationId xmlns:p14="http://schemas.microsoft.com/office/powerpoint/2010/main" val="3785898965"/>
      </p:ext>
    </p:extLst>
  </p:cSld>
  <p:clrMapOvr>
    <a:masterClrMapping/>
  </p:clrMapOvr>
  <mc:AlternateContent xmlns:mc="http://schemas.openxmlformats.org/markup-compatibility/2006" xmlns:p14="http://schemas.microsoft.com/office/powerpoint/2010/main">
    <mc:Choice Requires="p14">
      <p:transition spd="slow" p14:dur="2000" advTm="77570"/>
    </mc:Choice>
    <mc:Fallback xmlns="">
      <p:transition spd="slow" advTm="7757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6705600" y="6248400"/>
            <a:ext cx="1905000" cy="457200"/>
          </a:xfrm>
          <a:noFill/>
        </p:spPr>
        <p:txBody>
          <a:bodyPr/>
          <a:lstStyle/>
          <a:p>
            <a:fld id="{041683AD-F9F4-4E7E-8AAE-B812AE00311D}" type="slidenum">
              <a:rPr lang="en-US" smtClean="0"/>
              <a:pPr/>
              <a:t>126</a:t>
            </a:fld>
            <a:endParaRPr lang="en-US" smtClean="0"/>
          </a:p>
        </p:txBody>
      </p:sp>
      <p:sp>
        <p:nvSpPr>
          <p:cNvPr id="6" name="Rectangle 3"/>
          <p:cNvSpPr txBox="1">
            <a:spLocks noChangeArrowheads="1"/>
          </p:cNvSpPr>
          <p:nvPr/>
        </p:nvSpPr>
        <p:spPr>
          <a:xfrm>
            <a:off x="1219200" y="533400"/>
            <a:ext cx="7661275" cy="16002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rgbClr val="00CC00"/>
                </a:solidFill>
                <a:effectLst/>
                <a:uLnTx/>
                <a:uFillTx/>
                <a:latin typeface="+mn-lt"/>
                <a:ea typeface="+mn-ea"/>
                <a:cs typeface="+mn-cs"/>
              </a:rPr>
              <a:t>Class</a:t>
            </a: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 class is one of the categories into which qualitative data can be classified</a:t>
            </a:r>
          </a:p>
        </p:txBody>
      </p:sp>
      <p:sp>
        <p:nvSpPr>
          <p:cNvPr id="7" name="Rectangle 3"/>
          <p:cNvSpPr txBox="1">
            <a:spLocks noChangeArrowheads="1"/>
          </p:cNvSpPr>
          <p:nvPr/>
        </p:nvSpPr>
        <p:spPr>
          <a:xfrm>
            <a:off x="1143000" y="4114800"/>
            <a:ext cx="7661275" cy="26670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rgbClr val="00CC00"/>
                </a:solidFill>
                <a:effectLst/>
                <a:uLnTx/>
                <a:uFillTx/>
                <a:latin typeface="+mn-lt"/>
                <a:ea typeface="+mn-ea"/>
                <a:cs typeface="+mn-cs"/>
              </a:rPr>
              <a:t>Frequency Distribution</a:t>
            </a:r>
          </a:p>
          <a:p>
            <a:pPr marL="640080" lvl="1" indent="-237744">
              <a:spcBef>
                <a:spcPts val="550"/>
              </a:spcBef>
              <a:buClr>
                <a:schemeClr val="accent1"/>
              </a:buClr>
              <a:buFont typeface="Verdana"/>
              <a:buChar char="◦"/>
            </a:pPr>
            <a:r>
              <a:rPr lang="en-US" sz="2400" dirty="0" smtClean="0"/>
              <a:t>It  is a summary technique that organizes data into classes and provides in tabular form a list of the classes along with the number of observations in each class.</a:t>
            </a:r>
            <a:endParaRPr lang="en-US" sz="2400" i="1" dirty="0" smtClean="0"/>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1177925" y="2286000"/>
            <a:ext cx="7661275" cy="18288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rgbClr val="00CC00"/>
                </a:solidFill>
                <a:effectLst/>
                <a:uLnTx/>
                <a:uFillTx/>
                <a:latin typeface="+mn-lt"/>
                <a:ea typeface="+mn-ea"/>
                <a:cs typeface="+mn-cs"/>
              </a:rPr>
              <a:t>Class Frequency</a:t>
            </a: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Class frequency is the number of observations in the data set that fall into a particular class</a:t>
            </a:r>
          </a:p>
        </p:txBody>
      </p:sp>
    </p:spTree>
    <p:extLst>
      <p:ext uri="{BB962C8B-B14F-4D97-AF65-F5344CB8AC3E}">
        <p14:creationId xmlns:p14="http://schemas.microsoft.com/office/powerpoint/2010/main" val="155369711"/>
      </p:ext>
    </p:extLst>
  </p:cSld>
  <p:clrMapOvr>
    <a:masterClrMapping/>
  </p:clrMapOvr>
  <mc:AlternateContent xmlns:mc="http://schemas.openxmlformats.org/markup-compatibility/2006" xmlns:p14="http://schemas.microsoft.com/office/powerpoint/2010/main">
    <mc:Choice Requires="p14">
      <p:transition spd="slow" p14:dur="2000" advTm="199183"/>
    </mc:Choice>
    <mc:Fallback xmlns="">
      <p:transition spd="slow" advTm="199183"/>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676400" y="554038"/>
            <a:ext cx="6548437" cy="74136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rgbClr val="00CC00"/>
                </a:solidFill>
                <a:uLnTx/>
                <a:uFillTx/>
                <a:latin typeface="+mj-lt"/>
                <a:ea typeface="+mj-ea"/>
                <a:cs typeface="+mj-cs"/>
              </a:rPr>
              <a:t>Example:  Adult Aphasia</a:t>
            </a:r>
          </a:p>
        </p:txBody>
      </p:sp>
      <p:graphicFrame>
        <p:nvGraphicFramePr>
          <p:cNvPr id="7" name="Group 111"/>
          <p:cNvGraphicFramePr>
            <a:graphicFrameLocks/>
          </p:cNvGraphicFramePr>
          <p:nvPr/>
        </p:nvGraphicFramePr>
        <p:xfrm>
          <a:off x="1752600" y="2453640"/>
          <a:ext cx="6781799" cy="4023360"/>
        </p:xfrm>
        <a:graphic>
          <a:graphicData uri="http://schemas.openxmlformats.org/drawingml/2006/table">
            <a:tbl>
              <a:tblPr/>
              <a:tblGrid>
                <a:gridCol w="1096048">
                  <a:extLst>
                    <a:ext uri="{9D8B030D-6E8A-4147-A177-3AD203B41FA5}">
                      <a16:colId xmlns="" xmlns:a16="http://schemas.microsoft.com/office/drawing/2014/main" val="20000"/>
                    </a:ext>
                  </a:extLst>
                </a:gridCol>
                <a:gridCol w="2329103">
                  <a:extLst>
                    <a:ext uri="{9D8B030D-6E8A-4147-A177-3AD203B41FA5}">
                      <a16:colId xmlns="" xmlns:a16="http://schemas.microsoft.com/office/drawing/2014/main" val="20001"/>
                    </a:ext>
                  </a:extLst>
                </a:gridCol>
                <a:gridCol w="1096048">
                  <a:extLst>
                    <a:ext uri="{9D8B030D-6E8A-4147-A177-3AD203B41FA5}">
                      <a16:colId xmlns="" xmlns:a16="http://schemas.microsoft.com/office/drawing/2014/main" val="20002"/>
                    </a:ext>
                  </a:extLst>
                </a:gridCol>
                <a:gridCol w="2260600">
                  <a:extLst>
                    <a:ext uri="{9D8B030D-6E8A-4147-A177-3AD203B41FA5}">
                      <a16:colId xmlns="" xmlns:a16="http://schemas.microsoft.com/office/drawing/2014/main" val="20003"/>
                    </a:ext>
                  </a:extLst>
                </a:gridCol>
              </a:tblGrid>
              <a:tr h="3254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1" i="0" u="none" strike="noStrike" cap="none" normalizeH="0" baseline="0" dirty="0" smtClean="0">
                          <a:ln>
                            <a:noFill/>
                          </a:ln>
                          <a:solidFill>
                            <a:schemeClr val="tx1"/>
                          </a:solidFill>
                          <a:effectLst/>
                          <a:latin typeface="Arial" pitchFamily="34" charset="0"/>
                        </a:rPr>
                        <a:t>Subject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1" i="0" u="none" strike="noStrike" cap="none" normalizeH="0" baseline="0" smtClean="0">
                          <a:ln>
                            <a:noFill/>
                          </a:ln>
                          <a:solidFill>
                            <a:schemeClr val="tx1"/>
                          </a:solidFill>
                          <a:effectLst/>
                          <a:latin typeface="Arial" pitchFamily="34" charset="0"/>
                        </a:rPr>
                        <a:t>Type of Aphasia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1" i="0" u="none" strike="noStrike" cap="none" normalizeH="0" baseline="0" smtClean="0">
                          <a:ln>
                            <a:noFill/>
                          </a:ln>
                          <a:solidFill>
                            <a:schemeClr val="tx1"/>
                          </a:solidFill>
                          <a:effectLst/>
                          <a:latin typeface="Arial" pitchFamily="34" charset="0"/>
                        </a:rPr>
                        <a:t>Subject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1" i="0" u="none" strike="noStrike" cap="none" normalizeH="0" baseline="0" smtClean="0">
                          <a:ln>
                            <a:noFill/>
                          </a:ln>
                          <a:solidFill>
                            <a:schemeClr val="tx1"/>
                          </a:solidFill>
                          <a:effectLst/>
                          <a:latin typeface="Arial" pitchFamily="34" charset="0"/>
                        </a:rPr>
                        <a:t>Type of Aphasia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2698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Broca’s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dirty="0" smtClean="0">
                          <a:ln>
                            <a:noFill/>
                          </a:ln>
                          <a:solidFill>
                            <a:schemeClr val="tx1"/>
                          </a:solidFill>
                          <a:effectLst/>
                          <a:latin typeface="Arial"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Broca’s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54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dirty="0" smtClean="0">
                          <a:ln>
                            <a:noFill/>
                          </a:ln>
                          <a:solidFill>
                            <a:schemeClr val="tx1"/>
                          </a:solidFill>
                          <a:effectLst/>
                          <a:latin typeface="Arial" pitchFamily="34"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254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Broca’s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2698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Conduction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dirty="0" smtClean="0">
                          <a:ln>
                            <a:noFill/>
                          </a:ln>
                          <a:solidFill>
                            <a:schemeClr val="tx1"/>
                          </a:solidFill>
                          <a:effectLst/>
                          <a:latin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254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Broca’s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254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Conduction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2698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Conduction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Conduction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3254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Broca’s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3254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Conduction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r h="32698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Conduction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0"/>
                  </a:ext>
                </a:extLst>
              </a:tr>
              <a:tr h="3254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dirty="0" smtClean="0">
                          <a:ln>
                            <a:noFill/>
                          </a:ln>
                          <a:solidFill>
                            <a:schemeClr val="tx1"/>
                          </a:solidFill>
                          <a:effectLst/>
                          <a:latin typeface="Arial" pitchFamily="34" charset="0"/>
                        </a:rPr>
                        <a:t>Conduction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1600" b="0" i="0" u="none" strike="noStrike" cap="none" normalizeH="0" baseline="0" dirty="0" smtClean="0">
                          <a:ln>
                            <a:noFill/>
                          </a:ln>
                          <a:solidFill>
                            <a:schemeClr val="tx1"/>
                          </a:solidFill>
                          <a:effectLst/>
                          <a:latin typeface="Arial" pitchFamily="34" charset="0"/>
                        </a:rPr>
                        <a:t>Anomic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1"/>
                  </a:ext>
                </a:extLst>
              </a:tr>
            </a:tbl>
          </a:graphicData>
        </a:graphic>
      </p:graphicFrame>
      <p:sp>
        <p:nvSpPr>
          <p:cNvPr id="8" name="Rectangle 3"/>
          <p:cNvSpPr txBox="1">
            <a:spLocks noChangeArrowheads="1"/>
          </p:cNvSpPr>
          <p:nvPr/>
        </p:nvSpPr>
        <p:spPr>
          <a:xfrm>
            <a:off x="1600200" y="1752600"/>
            <a:ext cx="6477000" cy="6096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en-US" sz="2400" dirty="0" smtClean="0"/>
              <a:t>Table:  Data on 22 Adult Aphasias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127</a:t>
            </a:fld>
            <a:endParaRPr lang="en-US"/>
          </a:p>
        </p:txBody>
      </p:sp>
    </p:spTree>
    <p:extLst>
      <p:ext uri="{BB962C8B-B14F-4D97-AF65-F5344CB8AC3E}">
        <p14:creationId xmlns:p14="http://schemas.microsoft.com/office/powerpoint/2010/main" val="3684687582"/>
      </p:ext>
    </p:extLst>
  </p:cSld>
  <p:clrMapOvr>
    <a:masterClrMapping/>
  </p:clrMapOvr>
  <mc:AlternateContent xmlns:mc="http://schemas.openxmlformats.org/markup-compatibility/2006" xmlns:p14="http://schemas.microsoft.com/office/powerpoint/2010/main">
    <mc:Choice Requires="p14">
      <p:transition spd="slow" p14:dur="2000" advTm="98870"/>
    </mc:Choice>
    <mc:Fallback xmlns="">
      <p:transition spd="slow" advTm="98870"/>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92"/>
          <p:cNvGraphicFramePr>
            <a:graphicFrameLocks/>
          </p:cNvGraphicFramePr>
          <p:nvPr/>
        </p:nvGraphicFramePr>
        <p:xfrm>
          <a:off x="1676400" y="2590800"/>
          <a:ext cx="6629400" cy="2286000"/>
        </p:xfrm>
        <a:graphic>
          <a:graphicData uri="http://schemas.openxmlformats.org/drawingml/2006/table">
            <a:tbl>
              <a:tblPr/>
              <a:tblGrid>
                <a:gridCol w="3314700">
                  <a:extLst>
                    <a:ext uri="{9D8B030D-6E8A-4147-A177-3AD203B41FA5}">
                      <a16:colId xmlns="" xmlns:a16="http://schemas.microsoft.com/office/drawing/2014/main" val="20000"/>
                    </a:ext>
                  </a:extLst>
                </a:gridCol>
                <a:gridCol w="3314700">
                  <a:extLst>
                    <a:ext uri="{9D8B030D-6E8A-4147-A177-3AD203B41FA5}">
                      <a16:colId xmlns="" xmlns:a16="http://schemas.microsoft.com/office/drawing/2014/main" val="20001"/>
                    </a:ext>
                  </a:extLst>
                </a:gridCol>
              </a:tblGrid>
              <a:tr h="33502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lang="en-US" sz="2400" kern="1200" dirty="0" smtClean="0">
                          <a:solidFill>
                            <a:schemeClr val="tx1"/>
                          </a:solidFill>
                          <a:latin typeface="+mn-lt"/>
                          <a:ea typeface="+mn-ea"/>
                          <a:cs typeface="+mn-cs"/>
                        </a:rPr>
                        <a:t>Type of Aphasia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lang="en-US" sz="2400" kern="1200" dirty="0" smtClean="0">
                          <a:solidFill>
                            <a:schemeClr val="tx1"/>
                          </a:solidFill>
                          <a:latin typeface="+mn-lt"/>
                          <a:ea typeface="+mn-ea"/>
                          <a:cs typeface="+mn-cs"/>
                        </a:rPr>
                        <a:t>Frequency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35668">
                <a:tc>
                  <a:txBody>
                    <a:bodyPr/>
                    <a:lstStyle/>
                    <a:p>
                      <a:pPr marL="457200" marR="0" lvl="1"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lang="en-US" sz="2400" kern="1200" dirty="0" smtClean="0">
                          <a:solidFill>
                            <a:schemeClr val="tx1"/>
                          </a:solidFill>
                          <a:latin typeface="+mn-lt"/>
                          <a:ea typeface="+mn-ea"/>
                          <a:cs typeface="+mn-cs"/>
                        </a:rPr>
                        <a:t>Anomic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lang="en-US" sz="2400" kern="1200" smtClean="0">
                          <a:solidFill>
                            <a:schemeClr val="tx1"/>
                          </a:solidFill>
                          <a:latin typeface="+mn-lt"/>
                          <a:ea typeface="+mn-ea"/>
                          <a:cs typeface="+mn-cs"/>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35021">
                <a:tc>
                  <a:txBody>
                    <a:bodyPr/>
                    <a:lstStyle/>
                    <a:p>
                      <a:pPr marL="457200" marR="0" lvl="1"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lang="en-US" sz="2400" kern="1200" dirty="0" err="1" smtClean="0">
                          <a:solidFill>
                            <a:schemeClr val="tx1"/>
                          </a:solidFill>
                          <a:latin typeface="+mn-lt"/>
                          <a:ea typeface="+mn-ea"/>
                          <a:cs typeface="+mn-cs"/>
                        </a:rPr>
                        <a:t>Broca’s</a:t>
                      </a:r>
                      <a:endParaRPr lang="en-US" sz="2400" kern="1200" dirty="0" smtClean="0">
                        <a:solidFill>
                          <a:schemeClr val="tx1"/>
                        </a:solidFill>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lang="en-US" sz="2400" kern="1200" dirty="0" smtClean="0">
                          <a:solidFill>
                            <a:schemeClr val="tx1"/>
                          </a:solidFill>
                          <a:latin typeface="+mn-lt"/>
                          <a:ea typeface="+mn-ea"/>
                          <a:cs typeface="+mn-cs"/>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35668">
                <a:tc>
                  <a:txBody>
                    <a:bodyPr/>
                    <a:lstStyle/>
                    <a:p>
                      <a:pPr marL="457200" marR="0" lvl="1"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lang="en-US" sz="2400" kern="1200" dirty="0" smtClean="0">
                          <a:solidFill>
                            <a:schemeClr val="tx1"/>
                          </a:solidFill>
                          <a:latin typeface="+mn-lt"/>
                          <a:ea typeface="+mn-ea"/>
                          <a:cs typeface="+mn-cs"/>
                        </a:rPr>
                        <a:t>Conduction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lang="en-US" sz="2400" kern="1200" dirty="0" smtClean="0">
                          <a:solidFill>
                            <a:schemeClr val="tx1"/>
                          </a:solidFill>
                          <a:latin typeface="+mn-lt"/>
                          <a:ea typeface="+mn-ea"/>
                          <a:cs typeface="+mn-cs"/>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3502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kern="1200" dirty="0" smtClean="0">
                          <a:solidFill>
                            <a:schemeClr val="tx1"/>
                          </a:solidFill>
                          <a:latin typeface="+mn-lt"/>
                          <a:ea typeface="+mn-ea"/>
                          <a:cs typeface="+mn-cs"/>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kern="1200" dirty="0" smtClean="0">
                          <a:solidFill>
                            <a:schemeClr val="tx1"/>
                          </a:solidFill>
                          <a:latin typeface="+mn-lt"/>
                          <a:ea typeface="+mn-ea"/>
                          <a:cs typeface="+mn-cs"/>
                        </a:rPr>
                        <a:t>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5" name="Rectangle 3"/>
          <p:cNvSpPr txBox="1">
            <a:spLocks noChangeArrowheads="1"/>
          </p:cNvSpPr>
          <p:nvPr/>
        </p:nvSpPr>
        <p:spPr>
          <a:xfrm>
            <a:off x="1447800" y="1524000"/>
            <a:ext cx="6781800" cy="7620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en-US" sz="2400" dirty="0" smtClean="0"/>
              <a:t>Table:  Frequency Distribution of Data on 22 Adult  </a:t>
            </a: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en-US" sz="2400" dirty="0" smtClean="0"/>
              <a:t>           Aphasias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Tree>
    <p:extLst>
      <p:ext uri="{BB962C8B-B14F-4D97-AF65-F5344CB8AC3E}">
        <p14:creationId xmlns:p14="http://schemas.microsoft.com/office/powerpoint/2010/main" val="26784341"/>
      </p:ext>
    </p:extLst>
  </p:cSld>
  <p:clrMapOvr>
    <a:masterClrMapping/>
  </p:clrMapOvr>
  <mc:AlternateContent xmlns:mc="http://schemas.openxmlformats.org/markup-compatibility/2006" xmlns:p14="http://schemas.microsoft.com/office/powerpoint/2010/main">
    <mc:Choice Requires="p14">
      <p:transition spd="slow" p14:dur="2000" advTm="40331"/>
    </mc:Choice>
    <mc:Fallback xmlns="">
      <p:transition spd="slow" advTm="40331"/>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990600" y="898525"/>
            <a:ext cx="6899275" cy="13716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rgbClr val="00CC00"/>
                </a:solidFill>
                <a:effectLst/>
                <a:uLnTx/>
                <a:uFillTx/>
                <a:latin typeface="+mn-lt"/>
                <a:ea typeface="+mn-ea"/>
                <a:cs typeface="+mn-cs"/>
              </a:rPr>
              <a:t>Class Relative Frequency</a:t>
            </a: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Class frequency divided by the total number of observations in the data set</a:t>
            </a:r>
          </a:p>
        </p:txBody>
      </p:sp>
      <p:graphicFrame>
        <p:nvGraphicFramePr>
          <p:cNvPr id="1026" name="Object 4"/>
          <p:cNvGraphicFramePr>
            <a:graphicFrameLocks noChangeAspect="1"/>
          </p:cNvGraphicFramePr>
          <p:nvPr/>
        </p:nvGraphicFramePr>
        <p:xfrm>
          <a:off x="2133600" y="2270125"/>
          <a:ext cx="5527675" cy="831850"/>
        </p:xfrm>
        <a:graphic>
          <a:graphicData uri="http://schemas.openxmlformats.org/presentationml/2006/ole">
            <mc:AlternateContent xmlns:mc="http://schemas.openxmlformats.org/markup-compatibility/2006">
              <mc:Choice xmlns:v="urn:schemas-microsoft-com:vml" Requires="v">
                <p:oleObj spid="_x0000_s3076" name="Equation" r:id="rId3" imgW="2616200" imgH="393700" progId="">
                  <p:embed/>
                </p:oleObj>
              </mc:Choice>
              <mc:Fallback>
                <p:oleObj name="Equation" r:id="rId3" imgW="2616200" imgH="3937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270125"/>
                        <a:ext cx="5527675"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3"/>
          <p:cNvSpPr txBox="1">
            <a:spLocks noChangeArrowheads="1"/>
          </p:cNvSpPr>
          <p:nvPr/>
        </p:nvSpPr>
        <p:spPr>
          <a:xfrm>
            <a:off x="1143000" y="3717925"/>
            <a:ext cx="6899275" cy="10668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rgbClr val="00CC00"/>
                </a:solidFill>
                <a:effectLst/>
                <a:uLnTx/>
                <a:uFillTx/>
                <a:latin typeface="+mn-lt"/>
                <a:ea typeface="+mn-ea"/>
                <a:cs typeface="+mn-cs"/>
              </a:rPr>
              <a:t>Class Percentage</a:t>
            </a: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Class relative frequency multiplied by 100</a:t>
            </a:r>
          </a:p>
        </p:txBody>
      </p:sp>
      <p:graphicFrame>
        <p:nvGraphicFramePr>
          <p:cNvPr id="15" name="Object 6"/>
          <p:cNvGraphicFramePr>
            <a:graphicFrameLocks noChangeAspect="1"/>
          </p:cNvGraphicFramePr>
          <p:nvPr/>
        </p:nvGraphicFramePr>
        <p:xfrm>
          <a:off x="1905000" y="4876800"/>
          <a:ext cx="7112000" cy="473075"/>
        </p:xfrm>
        <a:graphic>
          <a:graphicData uri="http://schemas.openxmlformats.org/presentationml/2006/ole">
            <mc:AlternateContent xmlns:mc="http://schemas.openxmlformats.org/markup-compatibility/2006">
              <mc:Choice xmlns:v="urn:schemas-microsoft-com:vml" Requires="v">
                <p:oleObj spid="_x0000_s3077" name="Equation" r:id="rId5" imgW="3048000" imgH="203200" progId="">
                  <p:embed/>
                </p:oleObj>
              </mc:Choice>
              <mc:Fallback>
                <p:oleObj name="Equation" r:id="rId5" imgW="3048000" imgH="2032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876800"/>
                        <a:ext cx="71120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Tree>
    <p:extLst>
      <p:ext uri="{BB962C8B-B14F-4D97-AF65-F5344CB8AC3E}">
        <p14:creationId xmlns:p14="http://schemas.microsoft.com/office/powerpoint/2010/main" val="4122745481"/>
      </p:ext>
    </p:extLst>
  </p:cSld>
  <p:clrMapOvr>
    <a:masterClrMapping/>
  </p:clrMapOvr>
  <mc:AlternateContent xmlns:mc="http://schemas.openxmlformats.org/markup-compatibility/2006" xmlns:p14="http://schemas.microsoft.com/office/powerpoint/2010/main">
    <mc:Choice Requires="p14">
      <p:transition spd="slow" p14:dur="2000" advTm="144640"/>
    </mc:Choice>
    <mc:Fallback xmlns="">
      <p:transition spd="slow" advTm="14464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44278"/>
          </a:xfrm>
        </p:spPr>
        <p:txBody>
          <a:bodyPr>
            <a:normAutofit fontScale="90000"/>
          </a:bodyPr>
          <a:lstStyle/>
          <a:p>
            <a:r>
              <a:rPr lang="en-US" dirty="0" smtClean="0"/>
              <a:t>Ratio Level</a:t>
            </a:r>
            <a:endParaRPr lang="en-US" dirty="0"/>
          </a:p>
        </p:txBody>
      </p:sp>
      <p:sp>
        <p:nvSpPr>
          <p:cNvPr id="3" name="Content Placeholder 2"/>
          <p:cNvSpPr>
            <a:spLocks noGrp="1"/>
          </p:cNvSpPr>
          <p:nvPr>
            <p:ph idx="1"/>
          </p:nvPr>
        </p:nvSpPr>
        <p:spPr>
          <a:xfrm>
            <a:off x="628650" y="1223161"/>
            <a:ext cx="7886700" cy="5379523"/>
          </a:xfrm>
        </p:spPr>
        <p:txBody>
          <a:bodyPr>
            <a:normAutofit fontScale="85000" lnSpcReduction="20000"/>
          </a:bodyPr>
          <a:lstStyle/>
          <a:p>
            <a:pPr algn="just"/>
            <a:r>
              <a:rPr lang="en-US" dirty="0" smtClean="0"/>
              <a:t>Ratio level data measurement is the highest level of data measurement. Ratio data has the same properties of interval data, but ratio data have an absolute zero, and the ratio of the two numbers is meaningful.</a:t>
            </a:r>
          </a:p>
          <a:p>
            <a:pPr algn="just"/>
            <a:r>
              <a:rPr lang="en-US" dirty="0" smtClean="0"/>
              <a:t>The notion of absolute zero means that zero is fixed, and the zero value in the data represents the absence of the characteristic being studied.</a:t>
            </a:r>
          </a:p>
          <a:p>
            <a:pPr algn="just"/>
            <a:r>
              <a:rPr lang="en-US" dirty="0" smtClean="0"/>
              <a:t>Examples of ratio data are height, weight, time, volume etc. Many of the data gathered by machines in industry are ratio data.</a:t>
            </a:r>
          </a:p>
          <a:p>
            <a:pPr algn="just"/>
            <a:r>
              <a:rPr lang="en-US" dirty="0" smtClean="0"/>
              <a:t>Other examples in business world are Production cycle time, work measurement time, number of trucks sold etc</a:t>
            </a:r>
            <a:r>
              <a:rPr lang="en-US" dirty="0"/>
              <a:t>.</a:t>
            </a:r>
            <a:r>
              <a:rPr lang="en-US" dirty="0" smtClean="0"/>
              <a:t>  </a:t>
            </a: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13</a:t>
            </a:fld>
            <a:endParaRPr lang="en-IN"/>
          </a:p>
        </p:txBody>
      </p:sp>
    </p:spTree>
    <p:extLst>
      <p:ext uri="{BB962C8B-B14F-4D97-AF65-F5344CB8AC3E}">
        <p14:creationId xmlns:p14="http://schemas.microsoft.com/office/powerpoint/2010/main" val="290284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5400" y="1828800"/>
            <a:ext cx="759142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lumMod val="60000"/>
                  <a:lumOff val="40000"/>
                </a:schemeClr>
              </a:solidFill>
            </a:endParaRPr>
          </a:p>
        </p:txBody>
      </p:sp>
      <p:graphicFrame>
        <p:nvGraphicFramePr>
          <p:cNvPr id="5" name="Group 68"/>
          <p:cNvGraphicFramePr>
            <a:graphicFrameLocks/>
          </p:cNvGraphicFramePr>
          <p:nvPr/>
        </p:nvGraphicFramePr>
        <p:xfrm>
          <a:off x="1295400" y="2362200"/>
          <a:ext cx="7619999" cy="2734560"/>
        </p:xfrm>
        <a:graphic>
          <a:graphicData uri="http://schemas.openxmlformats.org/drawingml/2006/table">
            <a:tbl>
              <a:tblPr/>
              <a:tblGrid>
                <a:gridCol w="2133600">
                  <a:extLst>
                    <a:ext uri="{9D8B030D-6E8A-4147-A177-3AD203B41FA5}">
                      <a16:colId xmlns="" xmlns:a16="http://schemas.microsoft.com/office/drawing/2014/main" val="20000"/>
                    </a:ext>
                  </a:extLst>
                </a:gridCol>
                <a:gridCol w="1600704">
                  <a:extLst>
                    <a:ext uri="{9D8B030D-6E8A-4147-A177-3AD203B41FA5}">
                      <a16:colId xmlns="" xmlns:a16="http://schemas.microsoft.com/office/drawing/2014/main" val="20001"/>
                    </a:ext>
                  </a:extLst>
                </a:gridCol>
                <a:gridCol w="2285496">
                  <a:extLst>
                    <a:ext uri="{9D8B030D-6E8A-4147-A177-3AD203B41FA5}">
                      <a16:colId xmlns="" xmlns:a16="http://schemas.microsoft.com/office/drawing/2014/main" val="20002"/>
                    </a:ext>
                  </a:extLst>
                </a:gridCol>
                <a:gridCol w="1600199">
                  <a:extLst>
                    <a:ext uri="{9D8B030D-6E8A-4147-A177-3AD203B41FA5}">
                      <a16:colId xmlns="" xmlns:a16="http://schemas.microsoft.com/office/drawing/2014/main" val="20003"/>
                    </a:ext>
                  </a:extLst>
                </a:gridCol>
              </a:tblGrid>
              <a:tr h="57917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Type of </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Aphasia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Frequency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Relative </a:t>
                      </a:r>
                    </a:p>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Frequency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smtClean="0">
                          <a:ln>
                            <a:noFill/>
                          </a:ln>
                          <a:solidFill>
                            <a:schemeClr val="tx1"/>
                          </a:solidFill>
                          <a:effectLst/>
                          <a:uLnTx/>
                          <a:uFillTx/>
                          <a:latin typeface="+mn-lt"/>
                          <a:ea typeface="+mn-ea"/>
                          <a:cs typeface="+mn-cs"/>
                        </a:rPr>
                        <a:t>Class Percentage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66848">
                <a:tc>
                  <a:txBody>
                    <a:bodyPr/>
                    <a:lstStyle/>
                    <a:p>
                      <a:pPr marL="457200" marR="0" lvl="1"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Anomic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10/22 = .455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smtClean="0">
                          <a:ln>
                            <a:noFill/>
                          </a:ln>
                          <a:solidFill>
                            <a:schemeClr val="tx1"/>
                          </a:solidFill>
                          <a:effectLst/>
                          <a:uLnTx/>
                          <a:uFillTx/>
                          <a:latin typeface="+mn-lt"/>
                          <a:ea typeface="+mn-ea"/>
                          <a:cs typeface="+mn-cs"/>
                        </a:rPr>
                        <a:t>45.5%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43249">
                <a:tc>
                  <a:txBody>
                    <a:bodyPr/>
                    <a:lstStyle/>
                    <a:p>
                      <a:pPr marL="457200" marR="0" lvl="1"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Broca’s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5/22 = .227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22.7%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43249">
                <a:tc>
                  <a:txBody>
                    <a:bodyPr/>
                    <a:lstStyle/>
                    <a:p>
                      <a:pPr marL="457200" marR="0" lvl="1"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Conduction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7/22 = .318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31.8%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29549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22/22 = 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100%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6" name="Rectangle 3"/>
          <p:cNvSpPr txBox="1">
            <a:spLocks noChangeArrowheads="1"/>
          </p:cNvSpPr>
          <p:nvPr/>
        </p:nvSpPr>
        <p:spPr>
          <a:xfrm>
            <a:off x="1143000" y="1219200"/>
            <a:ext cx="7696200" cy="6096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en-US" sz="2400" dirty="0" smtClean="0"/>
              <a:t>Table:  Frequency,  relative frequency,  and class percentage on 22 Adult Aphasias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130</a:t>
            </a:fld>
            <a:endParaRPr lang="en-US"/>
          </a:p>
        </p:txBody>
      </p:sp>
    </p:spTree>
    <p:extLst>
      <p:ext uri="{BB962C8B-B14F-4D97-AF65-F5344CB8AC3E}">
        <p14:creationId xmlns:p14="http://schemas.microsoft.com/office/powerpoint/2010/main" val="395611528"/>
      </p:ext>
    </p:extLst>
  </p:cSld>
  <p:clrMapOvr>
    <a:masterClrMapping/>
  </p:clrMapOvr>
  <mc:AlternateContent xmlns:mc="http://schemas.openxmlformats.org/markup-compatibility/2006" xmlns:p14="http://schemas.microsoft.com/office/powerpoint/2010/main">
    <mc:Choice Requires="p14">
      <p:transition spd="slow" p14:dur="2000" advTm="121442"/>
    </mc:Choice>
    <mc:Fallback xmlns="">
      <p:transition spd="slow" advTm="121442"/>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ChangeArrowheads="1"/>
          </p:cNvSpPr>
          <p:nvPr/>
        </p:nvSpPr>
        <p:spPr bwMode="auto">
          <a:xfrm>
            <a:off x="1828800" y="2438400"/>
            <a:ext cx="6934200" cy="2123658"/>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400" dirty="0" smtClean="0">
                <a:solidFill>
                  <a:srgbClr val="00CC00"/>
                </a:solidFill>
              </a:rPr>
              <a:t>Diagrammatic representation of Qualitative variables</a:t>
            </a:r>
          </a:p>
          <a:p>
            <a:pPr marL="0" marR="0" lvl="0" indent="0" algn="l" defTabSz="914400" rtl="0" eaLnBrk="1" fontAlgn="base" latinLnBrk="0" hangingPunct="1">
              <a:lnSpc>
                <a:spcPct val="100000"/>
              </a:lnSpc>
              <a:spcBef>
                <a:spcPct val="0"/>
              </a:spcBef>
              <a:spcAft>
                <a:spcPct val="0"/>
              </a:spcAft>
              <a:buClrTx/>
              <a:buSzTx/>
              <a:buFontTx/>
              <a:buNone/>
              <a:tabLst/>
            </a:pPr>
            <a:endParaRPr lang="en-US" sz="2400" dirty="0" smtClean="0"/>
          </a:p>
          <a:p>
            <a:pPr lvl="2" eaLnBrk="0" fontAlgn="base" hangingPunct="0">
              <a:spcBef>
                <a:spcPct val="0"/>
              </a:spcBef>
              <a:spcAft>
                <a:spcPct val="0"/>
              </a:spcAft>
              <a:buFontTx/>
              <a:buAutoNum type="arabicPeriod"/>
            </a:pPr>
            <a:r>
              <a:rPr lang="en-US" sz="2400" dirty="0" smtClean="0"/>
              <a:t>Bar Chart</a:t>
            </a:r>
          </a:p>
          <a:p>
            <a:pPr lvl="2" eaLnBrk="0" fontAlgn="base" hangingPunct="0">
              <a:spcBef>
                <a:spcPct val="0"/>
              </a:spcBef>
              <a:spcAft>
                <a:spcPct val="0"/>
              </a:spcAft>
              <a:buFontTx/>
              <a:buAutoNum type="arabicPeriod"/>
            </a:pPr>
            <a:r>
              <a:rPr lang="en-US" sz="2400" dirty="0"/>
              <a:t>Pie </a:t>
            </a:r>
            <a:r>
              <a:rPr lang="en-US" sz="2400" dirty="0" smtClean="0"/>
              <a:t>chart</a:t>
            </a:r>
          </a:p>
          <a:p>
            <a:pPr lvl="2" eaLnBrk="0" fontAlgn="base" hangingPunct="0">
              <a:spcBef>
                <a:spcPct val="0"/>
              </a:spcBef>
              <a:spcAft>
                <a:spcPct val="0"/>
              </a:spcAft>
              <a:buFontTx/>
              <a:buAutoNum type="arabicPeriod"/>
            </a:pPr>
            <a:r>
              <a:rPr lang="en-US" sz="2400" dirty="0" smtClean="0"/>
              <a:t> Pareto diagram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131</a:t>
            </a:fld>
            <a:endParaRPr lang="en-US"/>
          </a:p>
        </p:txBody>
      </p:sp>
    </p:spTree>
    <p:extLst>
      <p:ext uri="{BB962C8B-B14F-4D97-AF65-F5344CB8AC3E}">
        <p14:creationId xmlns:p14="http://schemas.microsoft.com/office/powerpoint/2010/main" val="14220242"/>
      </p:ext>
    </p:extLst>
  </p:cSld>
  <p:clrMapOvr>
    <a:masterClrMapping/>
  </p:clrMapOvr>
  <mc:AlternateContent xmlns:mc="http://schemas.openxmlformats.org/markup-compatibility/2006" xmlns:p14="http://schemas.microsoft.com/office/powerpoint/2010/main">
    <mc:Choice Requires="p14">
      <p:transition spd="slow" p14:dur="2000" advTm="40653"/>
    </mc:Choice>
    <mc:Fallback xmlns="">
      <p:transition spd="slow" advTm="40653"/>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1" y="365125"/>
            <a:ext cx="7887176" cy="1326515"/>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000" dirty="0">
                <a:latin typeface="Calibri" panose="020F0502020204030204" pitchFamily="34" charset="0"/>
                <a:ea typeface="Arial" charset="0"/>
              </a:rPr>
              <a:t>One dimensional </a:t>
            </a:r>
            <a:r>
              <a:rPr lang="en-US" altLang="ko-KR" sz="4000" dirty="0" smtClean="0">
                <a:latin typeface="Calibri" panose="020F0502020204030204" pitchFamily="34" charset="0"/>
                <a:ea typeface="Arial" charset="0"/>
              </a:rPr>
              <a:t>diagrams; Bar </a:t>
            </a:r>
            <a:r>
              <a:rPr lang="en-US" altLang="ko-KR" sz="4000" dirty="0">
                <a:latin typeface="Calibri" panose="020F0502020204030204" pitchFamily="34" charset="0"/>
                <a:ea typeface="Arial" charset="0"/>
              </a:rPr>
              <a:t>diagrams</a:t>
            </a:r>
            <a:endParaRPr lang="ko-KR" altLang="en-US" sz="4000" dirty="0">
              <a:latin typeface="Calibri" panose="020F0502020204030204" pitchFamily="34" charset="0"/>
              <a:ea typeface="Arial" charset="0"/>
            </a:endParaRPr>
          </a:p>
        </p:txBody>
      </p:sp>
      <p:sp>
        <p:nvSpPr>
          <p:cNvPr id="3" name="Content Placeholder 2"/>
          <p:cNvSpPr txBox="1">
            <a:spLocks noGrp="1"/>
          </p:cNvSpPr>
          <p:nvPr>
            <p:ph idx="1"/>
          </p:nvPr>
        </p:nvSpPr>
        <p:spPr>
          <a:xfrm>
            <a:off x="628651" y="1825625"/>
            <a:ext cx="7887176" cy="4352290"/>
          </a:xfrm>
          <a:prstGeom prst="rect">
            <a:avLst/>
          </a:prstGeom>
        </p:spPr>
        <p:txBody>
          <a:bodyPr vert="horz" wrap="square" lIns="91440" tIns="45720" rIns="91440" bIns="45720" numCol="1" anchor="t">
            <a:normAutofit fontScale="92500" lnSpcReduction="10000"/>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Bar diagrams are one of the easiest and the most commonly used devices of presenting most of the business and economic data</a:t>
            </a:r>
            <a:r>
              <a:rPr lang="en-US" altLang="ko-KR" sz="2800" dirty="0" smtClean="0">
                <a:latin typeface="Calibri" panose="020F0502020204030204" pitchFamily="34" charset="0"/>
                <a:ea typeface="Arial" charset="0"/>
              </a:rPr>
              <a:t>. </a:t>
            </a:r>
            <a:r>
              <a:rPr lang="en-US" altLang="ko-KR" sz="2800" dirty="0">
                <a:latin typeface="Calibri" panose="020F0502020204030204" pitchFamily="34" charset="0"/>
                <a:ea typeface="Arial" charset="0"/>
              </a:rPr>
              <a:t>These are one dimensional diagrams because in such diagrams only one dimension, say height or length of the </a:t>
            </a:r>
            <a:r>
              <a:rPr lang="en-US" altLang="ko-KR" dirty="0" smtClean="0">
                <a:latin typeface="Calibri" panose="020F0502020204030204" pitchFamily="34" charset="0"/>
                <a:ea typeface="Arial" charset="0"/>
              </a:rPr>
              <a:t>bar</a:t>
            </a:r>
            <a:r>
              <a:rPr lang="en-US" altLang="ko-KR" sz="2800" dirty="0" smtClean="0">
                <a:latin typeface="Calibri" panose="020F0502020204030204" pitchFamily="34" charset="0"/>
                <a:ea typeface="Arial" charset="0"/>
              </a:rPr>
              <a:t> </a:t>
            </a:r>
            <a:r>
              <a:rPr lang="en-US" altLang="ko-KR" sz="2800" dirty="0">
                <a:latin typeface="Calibri" panose="020F0502020204030204" pitchFamily="34" charset="0"/>
                <a:ea typeface="Arial" charset="0"/>
              </a:rPr>
              <a:t>is taken into account to present the given values. </a:t>
            </a:r>
            <a:endParaRPr lang="ko-KR" altLang="en-US" sz="2800" dirty="0">
              <a:latin typeface="Calibri" panose="020F0502020204030204" pitchFamily="34" charset="0"/>
              <a:ea typeface="Arial" charset="0"/>
            </a:endParaRPr>
          </a:p>
          <a:p>
            <a:pPr algn="just" defTabSz="914400" eaLnBrk="1" latinLnBrk="0" hangingPunct="1">
              <a:lnSpc>
                <a:spcPct val="90000"/>
              </a:lnSpc>
              <a:spcBef>
                <a:spcPts val="1000"/>
              </a:spcBef>
              <a:spcAft>
                <a:spcPts val="0"/>
              </a:spcAft>
              <a:buFont typeface="Wingdings" panose="05000000000000000000" pitchFamily="2" charset="2"/>
              <a:buChar char="Ø"/>
            </a:pPr>
            <a:r>
              <a:rPr lang="en-US" altLang="ko-KR" sz="2800" dirty="0">
                <a:latin typeface="Calibri" panose="020F0502020204030204" pitchFamily="34" charset="0"/>
                <a:ea typeface="Arial" charset="0"/>
              </a:rPr>
              <a:t>Types of bar diagrams. </a:t>
            </a:r>
            <a:endParaRPr lang="ko-KR" altLang="en-US" sz="2800" dirty="0">
              <a:latin typeface="Calibri" panose="020F0502020204030204" pitchFamily="34" charset="0"/>
              <a:ea typeface="Arial" charset="0"/>
            </a:endParaRPr>
          </a:p>
          <a:p>
            <a:pPr marL="0" indent="0" algn="just" defTabSz="914400" eaLnBrk="1" latinLnBrk="0" hangingPunct="1">
              <a:lnSpc>
                <a:spcPct val="90000"/>
              </a:lnSpc>
              <a:spcBef>
                <a:spcPts val="1000"/>
              </a:spcBef>
              <a:spcAft>
                <a:spcPts val="0"/>
              </a:spcAft>
              <a:buFontTx/>
              <a:buNone/>
            </a:pPr>
            <a:r>
              <a:rPr lang="en-US" altLang="ko-KR" sz="2800" dirty="0">
                <a:latin typeface="Calibri" panose="020F0502020204030204" pitchFamily="34" charset="0"/>
                <a:ea typeface="Arial" charset="0"/>
              </a:rPr>
              <a:t>a) Simple bar diagram</a:t>
            </a:r>
            <a:endParaRPr lang="ko-KR" altLang="en-US" sz="2800" dirty="0">
              <a:latin typeface="Calibri" panose="020F0502020204030204" pitchFamily="34" charset="0"/>
              <a:ea typeface="Arial" charset="0"/>
            </a:endParaRPr>
          </a:p>
          <a:p>
            <a:pPr marL="0" indent="0" algn="just" defTabSz="914400" eaLnBrk="1" latinLnBrk="0" hangingPunct="1">
              <a:lnSpc>
                <a:spcPct val="90000"/>
              </a:lnSpc>
              <a:spcBef>
                <a:spcPts val="1000"/>
              </a:spcBef>
              <a:spcAft>
                <a:spcPts val="0"/>
              </a:spcAft>
              <a:buFontTx/>
              <a:buNone/>
            </a:pPr>
            <a:r>
              <a:rPr lang="en-US" altLang="ko-KR" sz="2800" dirty="0" smtClean="0">
                <a:latin typeface="Calibri" panose="020F0502020204030204" pitchFamily="34" charset="0"/>
                <a:ea typeface="Arial" charset="0"/>
              </a:rPr>
              <a:t>b</a:t>
            </a:r>
            <a:r>
              <a:rPr lang="en-US" altLang="ko-KR" sz="2800" dirty="0">
                <a:latin typeface="Calibri" panose="020F0502020204030204" pitchFamily="34" charset="0"/>
                <a:ea typeface="Arial" charset="0"/>
              </a:rPr>
              <a:t>) Subdivided or component bar diagram</a:t>
            </a:r>
            <a:endParaRPr lang="ko-KR" altLang="en-US" sz="2800" dirty="0">
              <a:latin typeface="Calibri" panose="020F0502020204030204" pitchFamily="34" charset="0"/>
              <a:ea typeface="Arial" charset="0"/>
            </a:endParaRPr>
          </a:p>
          <a:p>
            <a:pPr marL="0" indent="0" algn="just" defTabSz="914400" eaLnBrk="1" latinLnBrk="0" hangingPunct="1">
              <a:lnSpc>
                <a:spcPct val="90000"/>
              </a:lnSpc>
              <a:spcBef>
                <a:spcPts val="1000"/>
              </a:spcBef>
              <a:spcAft>
                <a:spcPts val="0"/>
              </a:spcAft>
              <a:buFontTx/>
              <a:buNone/>
            </a:pPr>
            <a:r>
              <a:rPr lang="en-US" altLang="ko-KR" sz="2800" dirty="0" smtClean="0">
                <a:latin typeface="Calibri" panose="020F0502020204030204" pitchFamily="34" charset="0"/>
                <a:ea typeface="Arial" charset="0"/>
              </a:rPr>
              <a:t>c</a:t>
            </a:r>
            <a:r>
              <a:rPr lang="en-US" altLang="ko-KR" sz="2800" dirty="0">
                <a:latin typeface="Calibri" panose="020F0502020204030204" pitchFamily="34" charset="0"/>
                <a:ea typeface="Arial" charset="0"/>
              </a:rPr>
              <a:t>) Percentage bar diagram</a:t>
            </a:r>
            <a:endParaRPr lang="ko-KR" altLang="en-US" sz="2800" dirty="0">
              <a:latin typeface="Calibri" panose="020F0502020204030204" pitchFamily="34" charset="0"/>
              <a:ea typeface="Arial" charset="0"/>
            </a:endParaRPr>
          </a:p>
          <a:p>
            <a:pPr marL="0" indent="0" algn="just" defTabSz="914400" eaLnBrk="1" latinLnBrk="0" hangingPunct="1">
              <a:lnSpc>
                <a:spcPct val="90000"/>
              </a:lnSpc>
              <a:spcBef>
                <a:spcPts val="1000"/>
              </a:spcBef>
              <a:spcAft>
                <a:spcPts val="0"/>
              </a:spcAft>
              <a:buFontTx/>
              <a:buNone/>
            </a:pPr>
            <a:r>
              <a:rPr lang="en-US" altLang="ko-KR" sz="2800" dirty="0" smtClean="0">
                <a:latin typeface="Calibri" panose="020F0502020204030204" pitchFamily="34" charset="0"/>
                <a:ea typeface="Arial" charset="0"/>
              </a:rPr>
              <a:t>d</a:t>
            </a:r>
            <a:r>
              <a:rPr lang="en-US" altLang="ko-KR" sz="2800" dirty="0">
                <a:latin typeface="Calibri" panose="020F0502020204030204" pitchFamily="34" charset="0"/>
                <a:ea typeface="Arial" charset="0"/>
              </a:rPr>
              <a:t>) Multiple bar diagram.</a:t>
            </a:r>
            <a:endParaRPr lang="ko-KR" altLang="en-US" sz="2800" dirty="0">
              <a:latin typeface="Calibri" panose="020F0502020204030204" pitchFamily="34" charset="0"/>
              <a:ea typeface="Arial"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132</a:t>
            </a:fld>
            <a:endParaRPr lang="en-US"/>
          </a:p>
        </p:txBody>
      </p:sp>
    </p:spTree>
    <p:custDataLst>
      <p:tags r:id="rId1"/>
    </p:custDataLst>
    <p:extLst>
      <p:ext uri="{BB962C8B-B14F-4D97-AF65-F5344CB8AC3E}">
        <p14:creationId xmlns:p14="http://schemas.microsoft.com/office/powerpoint/2010/main" val="1110296320"/>
      </p:ext>
    </p:extLst>
  </p:cSld>
  <p:clrMapOvr>
    <a:masterClrMapping/>
  </p:clrMapOvr>
  <mc:AlternateContent xmlns:mc="http://schemas.openxmlformats.org/markup-compatibility/2006" xmlns:p14="http://schemas.microsoft.com/office/powerpoint/2010/main">
    <mc:Choice Requires="p14">
      <p:transition spd="slow" p14:dur="2000" advTm="145110"/>
    </mc:Choice>
    <mc:Fallback xmlns="">
      <p:transition spd="slow" advTm="145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1" y="365126"/>
            <a:ext cx="7887176" cy="919978"/>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000" dirty="0" smtClean="0">
                <a:latin typeface="Calibri" panose="020F0502020204030204" pitchFamily="34" charset="0"/>
                <a:ea typeface="Arial" charset="0"/>
              </a:rPr>
              <a:t>a) Simple </a:t>
            </a:r>
            <a:r>
              <a:rPr lang="en-US" altLang="ko-KR" sz="4000" dirty="0">
                <a:latin typeface="Calibri" panose="020F0502020204030204" pitchFamily="34" charset="0"/>
                <a:ea typeface="Arial" charset="0"/>
              </a:rPr>
              <a:t>bar diagram</a:t>
            </a:r>
            <a:endParaRPr lang="ko-KR" altLang="en-US" sz="4000" dirty="0">
              <a:latin typeface="Calibri" panose="020F0502020204030204" pitchFamily="34" charset="0"/>
              <a:ea typeface="Arial" charset="0"/>
            </a:endParaRPr>
          </a:p>
        </p:txBody>
      </p:sp>
      <p:sp>
        <p:nvSpPr>
          <p:cNvPr id="3" name="Content Placeholder 2"/>
          <p:cNvSpPr txBox="1">
            <a:spLocks noGrp="1"/>
          </p:cNvSpPr>
          <p:nvPr>
            <p:ph idx="1"/>
          </p:nvPr>
        </p:nvSpPr>
        <p:spPr>
          <a:xfrm>
            <a:off x="628651" y="1825625"/>
            <a:ext cx="7887176" cy="4352290"/>
          </a:xfrm>
          <a:prstGeom prst="rect">
            <a:avLst/>
          </a:prstGeom>
        </p:spPr>
        <p:txBody>
          <a:bodyPr vert="horz" wrap="square" lIns="91440" tIns="45720" rIns="91440" bIns="45720" numCol="1" anchor="t">
            <a:normAutofit/>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It is the simplest of the bar diagrams and is used for comparative study of values of a single variable or single classification of data.</a:t>
            </a:r>
            <a:endParaRPr lang="ko-KR" altLang="en-US" sz="2800" dirty="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 Here </a:t>
            </a:r>
            <a:r>
              <a:rPr lang="en-US" altLang="ko-KR" dirty="0" smtClean="0">
                <a:latin typeface="Calibri" panose="020F0502020204030204" pitchFamily="34" charset="0"/>
                <a:ea typeface="Arial" charset="0"/>
              </a:rPr>
              <a:t>the</a:t>
            </a:r>
            <a:r>
              <a:rPr lang="en-US" altLang="ko-KR" sz="2800" dirty="0" smtClean="0">
                <a:latin typeface="Calibri" panose="020F0502020204030204" pitchFamily="34" charset="0"/>
                <a:ea typeface="Arial" charset="0"/>
              </a:rPr>
              <a:t> </a:t>
            </a:r>
            <a:r>
              <a:rPr lang="en-US" altLang="ko-KR" sz="2800" dirty="0">
                <a:latin typeface="Calibri" panose="020F0502020204030204" pitchFamily="34" charset="0"/>
                <a:ea typeface="Arial" charset="0"/>
              </a:rPr>
              <a:t>magnitudes of the observations are represented by the height of the bars. </a:t>
            </a:r>
            <a:endParaRPr lang="ko-KR" altLang="en-US" sz="2800" dirty="0">
              <a:latin typeface="Calibri" panose="020F0502020204030204" pitchFamily="34" charset="0"/>
              <a:ea typeface="Arial" charset="0"/>
            </a:endParaRPr>
          </a:p>
          <a:p>
            <a:pPr marL="228600" indent="-228600" algn="just">
              <a:lnSpc>
                <a:spcPct val="90000"/>
              </a:lnSpc>
              <a:spcBef>
                <a:spcPts val="1000"/>
              </a:spcBef>
              <a:buFont typeface="Arial"/>
              <a:buChar char="•"/>
            </a:pPr>
            <a:r>
              <a:rPr lang="en-US" altLang="ko-KR" sz="2800" dirty="0" smtClean="0">
                <a:latin typeface="Calibri" panose="020F0502020204030204" pitchFamily="34" charset="0"/>
                <a:ea typeface="Arial" charset="0"/>
              </a:rPr>
              <a:t>Remark: If </a:t>
            </a:r>
            <a:r>
              <a:rPr lang="en-US" altLang="ko-KR" sz="2800" dirty="0">
                <a:latin typeface="Calibri" panose="020F0502020204030204" pitchFamily="34" charset="0"/>
                <a:ea typeface="Arial" charset="0"/>
              </a:rPr>
              <a:t>there are large number of items or values of the variable under study then instead of bar diagram, line diagram may be drawn.</a:t>
            </a:r>
            <a:endParaRPr lang="ko-KR" altLang="en-US" sz="2800" dirty="0">
              <a:latin typeface="Calibri" panose="020F0502020204030204" pitchFamily="34" charset="0"/>
              <a:ea typeface="Arial"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133</a:t>
            </a:fld>
            <a:endParaRPr lang="en-US"/>
          </a:p>
        </p:txBody>
      </p:sp>
    </p:spTree>
    <p:custDataLst>
      <p:tags r:id="rId1"/>
    </p:custDataLst>
    <p:extLst>
      <p:ext uri="{BB962C8B-B14F-4D97-AF65-F5344CB8AC3E}">
        <p14:creationId xmlns:p14="http://schemas.microsoft.com/office/powerpoint/2010/main" val="2154955787"/>
      </p:ext>
    </p:extLst>
  </p:cSld>
  <p:clrMapOvr>
    <a:masterClrMapping/>
  </p:clrMapOvr>
  <mc:AlternateContent xmlns:mc="http://schemas.openxmlformats.org/markup-compatibility/2006" xmlns:p14="http://schemas.microsoft.com/office/powerpoint/2010/main">
    <mc:Choice Requires="p14">
      <p:transition spd="slow" p14:dur="2000" advTm="118106"/>
    </mc:Choice>
    <mc:Fallback xmlns="">
      <p:transition spd="slow" advTm="1181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33400" y="533400"/>
            <a:ext cx="8229600" cy="2819400"/>
          </a:xfrm>
          <a:prstGeom prst="rect">
            <a:avLst/>
          </a:prstGeom>
        </p:spPr>
        <p:txBody>
          <a:bodyPr/>
          <a:lstStyle/>
          <a:p>
            <a:pPr marL="365760" indent="-283464">
              <a:spcBef>
                <a:spcPts val="600"/>
              </a:spcBef>
              <a:buClr>
                <a:schemeClr val="accent1"/>
              </a:buClr>
              <a:buSzPct val="80000"/>
              <a:buFont typeface="Wingdings 2"/>
              <a:buChar char=""/>
              <a:defRPr/>
            </a:pPr>
            <a:r>
              <a:rPr kumimoji="0" lang="en-US" sz="2400" b="0" i="0" u="none" strike="noStrike" kern="1200" cap="none" spc="0" normalizeH="0" baseline="0" noProof="0" dirty="0" smtClean="0">
                <a:ln>
                  <a:noFill/>
                </a:ln>
                <a:solidFill>
                  <a:srgbClr val="FF0000"/>
                </a:solidFill>
                <a:effectLst/>
                <a:uLnTx/>
                <a:uFillTx/>
                <a:latin typeface="+mn-lt"/>
                <a:ea typeface="+mn-ea"/>
                <a:cs typeface="+mn-cs"/>
              </a:rPr>
              <a:t>Bar Chart </a:t>
            </a:r>
            <a:r>
              <a:rPr lang="en-US" altLang="ko-KR" sz="2400" dirty="0">
                <a:solidFill>
                  <a:srgbClr val="FF0000"/>
                </a:solidFill>
                <a:latin typeface="Calibri" panose="020F0502020204030204" pitchFamily="34" charset="0"/>
                <a:ea typeface="Arial" charset="0"/>
              </a:rPr>
              <a:t>Example: </a:t>
            </a:r>
            <a:r>
              <a:rPr lang="en-US" sz="2400" dirty="0">
                <a:solidFill>
                  <a:srgbClr val="FF0000"/>
                </a:solidFill>
              </a:rPr>
              <a:t>Data on 22 Adult Aphasias</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US" sz="2400" b="0" i="0" u="none" strike="noStrike" kern="1200" cap="none" spc="0" normalizeH="0" baseline="0" noProof="0" dirty="0" smtClean="0">
              <a:ln>
                <a:noFill/>
              </a:ln>
              <a:solidFill>
                <a:srgbClr val="00CC00"/>
              </a:solidFill>
              <a:effectLst/>
              <a:uLnTx/>
              <a:uFillTx/>
              <a:latin typeface="+mn-lt"/>
              <a:ea typeface="+mn-ea"/>
              <a:cs typeface="+mn-cs"/>
            </a:endParaRPr>
          </a:p>
          <a:p>
            <a:pPr marL="640080" lvl="1" indent="-237744">
              <a:spcBef>
                <a:spcPts val="550"/>
              </a:spcBef>
              <a:buClr>
                <a:schemeClr val="accent1"/>
              </a:buClr>
              <a:buFont typeface="Verdana"/>
              <a:buChar char="◦"/>
            </a:pPr>
            <a:r>
              <a:rPr lang="en-US" sz="2400" dirty="0" smtClean="0"/>
              <a:t>A </a:t>
            </a:r>
            <a:r>
              <a:rPr lang="en-US" sz="2400" dirty="0" err="1" smtClean="0"/>
              <a:t>diagramatic</a:t>
            </a:r>
            <a:r>
              <a:rPr lang="en-US" sz="2400" dirty="0" smtClean="0"/>
              <a:t> representation of information in the form of bars.</a:t>
            </a:r>
          </a:p>
          <a:p>
            <a:pPr marL="640080" lvl="1" indent="-237744">
              <a:spcBef>
                <a:spcPts val="550"/>
              </a:spcBef>
              <a:buClr>
                <a:schemeClr val="accent1"/>
              </a:buClr>
              <a:buFont typeface="Verdana"/>
              <a:buChar char="◦"/>
            </a:pPr>
            <a:r>
              <a:rPr lang="en-US" sz="2400" dirty="0" smtClean="0"/>
              <a:t>Bars of equal width are drawn to represent different categories, with the length of each bar being proportional to the number or frequency of occurrence of each category.</a:t>
            </a:r>
          </a:p>
        </p:txBody>
      </p:sp>
      <p:pic>
        <p:nvPicPr>
          <p:cNvPr id="52225" name="Picture 1"/>
          <p:cNvPicPr>
            <a:picLocks noChangeAspect="1" noChangeArrowheads="1"/>
          </p:cNvPicPr>
          <p:nvPr/>
        </p:nvPicPr>
        <p:blipFill>
          <a:blip r:embed="rId2" cstate="print"/>
          <a:srcRect/>
          <a:stretch>
            <a:fillRect/>
          </a:stretch>
        </p:blipFill>
        <p:spPr bwMode="auto">
          <a:xfrm>
            <a:off x="3810000" y="3556000"/>
            <a:ext cx="4648200" cy="30988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2208570791"/>
      </p:ext>
    </p:extLst>
  </p:cSld>
  <p:clrMapOvr>
    <a:masterClrMapping/>
  </p:clrMapOvr>
  <mc:AlternateContent xmlns:mc="http://schemas.openxmlformats.org/markup-compatibility/2006" xmlns:p14="http://schemas.microsoft.com/office/powerpoint/2010/main">
    <mc:Choice Requires="p14">
      <p:transition spd="slow" p14:dur="2000" advTm="104179"/>
    </mc:Choice>
    <mc:Fallback xmlns="">
      <p:transition spd="slow" advTm="104179"/>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1" y="365125"/>
            <a:ext cx="7887176" cy="1326515"/>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000" dirty="0" smtClean="0">
                <a:latin typeface="Calibri" panose="020F0502020204030204" pitchFamily="34" charset="0"/>
                <a:ea typeface="Arial" charset="0"/>
              </a:rPr>
              <a:t>b)Subdivided or </a:t>
            </a:r>
            <a:r>
              <a:rPr lang="en-US" altLang="ko-KR" sz="4000" dirty="0">
                <a:latin typeface="Calibri" panose="020F0502020204030204" pitchFamily="34" charset="0"/>
                <a:ea typeface="Arial" charset="0"/>
              </a:rPr>
              <a:t>component bar diagram</a:t>
            </a:r>
            <a:endParaRPr lang="ko-KR" altLang="en-US" sz="4000" dirty="0">
              <a:latin typeface="Calibri" panose="020F0502020204030204" pitchFamily="34" charset="0"/>
              <a:ea typeface="Arial" charset="0"/>
            </a:endParaRPr>
          </a:p>
        </p:txBody>
      </p:sp>
      <p:sp>
        <p:nvSpPr>
          <p:cNvPr id="3" name="Content Placeholder 2"/>
          <p:cNvSpPr txBox="1">
            <a:spLocks noGrp="1"/>
          </p:cNvSpPr>
          <p:nvPr>
            <p:ph idx="1"/>
          </p:nvPr>
        </p:nvSpPr>
        <p:spPr>
          <a:xfrm>
            <a:off x="628651" y="1825624"/>
            <a:ext cx="7887176" cy="4575175"/>
          </a:xfrm>
          <a:prstGeom prst="rect">
            <a:avLst/>
          </a:prstGeom>
        </p:spPr>
        <p:txBody>
          <a:bodyPr vert="horz" wrap="square" lIns="91440" tIns="45720" rIns="91440" bIns="45720" numCol="1" anchor="t">
            <a:normAutofit fontScale="77500" lnSpcReduction="20000"/>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A limitation of the simple bar diagram is that </a:t>
            </a:r>
            <a:r>
              <a:rPr lang="en-US" altLang="ko-KR" sz="2800" dirty="0" smtClean="0">
                <a:latin typeface="Calibri" panose="020F0502020204030204" pitchFamily="34" charset="0"/>
                <a:ea typeface="Arial" charset="0"/>
              </a:rPr>
              <a:t>it </a:t>
            </a:r>
            <a:r>
              <a:rPr lang="en-US" altLang="ko-KR" sz="2800" dirty="0">
                <a:latin typeface="Calibri" panose="020F0502020204030204" pitchFamily="34" charset="0"/>
                <a:ea typeface="Arial" charset="0"/>
              </a:rPr>
              <a:t>study </a:t>
            </a:r>
            <a:r>
              <a:rPr lang="en-US" altLang="ko-KR" sz="2800" dirty="0" smtClean="0">
                <a:latin typeface="Calibri" panose="020F0502020204030204" pitchFamily="34" charset="0"/>
                <a:ea typeface="Arial" charset="0"/>
              </a:rPr>
              <a:t>only </a:t>
            </a:r>
            <a:r>
              <a:rPr lang="en-US" altLang="ko-KR" sz="2800" dirty="0">
                <a:latin typeface="Calibri" panose="020F0502020204030204" pitchFamily="34" charset="0"/>
                <a:ea typeface="Arial" charset="0"/>
              </a:rPr>
              <a:t>one </a:t>
            </a:r>
            <a:r>
              <a:rPr lang="en-US" altLang="ko-KR" sz="2800" dirty="0" smtClean="0">
                <a:latin typeface="Calibri" panose="020F0502020204030204" pitchFamily="34" charset="0"/>
                <a:ea typeface="Arial" charset="0"/>
              </a:rPr>
              <a:t>item of a characteristic </a:t>
            </a:r>
            <a:r>
              <a:rPr lang="en-US" altLang="ko-KR" sz="2800" dirty="0">
                <a:latin typeface="Calibri" panose="020F0502020204030204" pitchFamily="34" charset="0"/>
                <a:ea typeface="Arial" charset="0"/>
              </a:rPr>
              <a:t>or classification at a time.</a:t>
            </a:r>
            <a:endParaRPr lang="ko-KR" altLang="en-US" sz="2800" dirty="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smtClean="0">
                <a:latin typeface="Calibri" panose="020F0502020204030204" pitchFamily="34" charset="0"/>
                <a:ea typeface="Arial" charset="0"/>
              </a:rPr>
              <a:t>Subdivided </a:t>
            </a:r>
            <a:r>
              <a:rPr lang="en-US" altLang="ko-KR" sz="2800" dirty="0">
                <a:latin typeface="Calibri" panose="020F0502020204030204" pitchFamily="34" charset="0"/>
                <a:ea typeface="Arial" charset="0"/>
              </a:rPr>
              <a:t>bar diagram is </a:t>
            </a:r>
            <a:r>
              <a:rPr lang="en-US" altLang="ko-KR" sz="2800" dirty="0" smtClean="0">
                <a:latin typeface="Calibri" panose="020F0502020204030204" pitchFamily="34" charset="0"/>
                <a:ea typeface="Arial" charset="0"/>
              </a:rPr>
              <a:t>useful </a:t>
            </a:r>
            <a:r>
              <a:rPr lang="en-US" altLang="ko-KR" sz="2800" dirty="0">
                <a:latin typeface="Calibri" panose="020F0502020204030204" pitchFamily="34" charset="0"/>
                <a:ea typeface="Arial" charset="0"/>
              </a:rPr>
              <a:t>not only for presenting several items of a variable </a:t>
            </a:r>
            <a:r>
              <a:rPr lang="en-US" altLang="ko-KR" dirty="0" err="1" smtClean="0">
                <a:latin typeface="Calibri" panose="020F0502020204030204" pitchFamily="34" charset="0"/>
                <a:ea typeface="Arial" charset="0"/>
              </a:rPr>
              <a:t>diagramati</a:t>
            </a:r>
            <a:r>
              <a:rPr lang="en-US" altLang="ko-KR" sz="2800" dirty="0" err="1" smtClean="0">
                <a:latin typeface="Calibri" panose="020F0502020204030204" pitchFamily="34" charset="0"/>
                <a:ea typeface="Arial" charset="0"/>
              </a:rPr>
              <a:t>cally</a:t>
            </a:r>
            <a:r>
              <a:rPr lang="en-US" altLang="ko-KR" sz="2800" dirty="0" smtClean="0">
                <a:latin typeface="Calibri" panose="020F0502020204030204" pitchFamily="34" charset="0"/>
                <a:ea typeface="Arial" charset="0"/>
              </a:rPr>
              <a:t> </a:t>
            </a:r>
            <a:r>
              <a:rPr lang="en-US" altLang="ko-KR" sz="2800" dirty="0">
                <a:latin typeface="Calibri" panose="020F0502020204030204" pitchFamily="34" charset="0"/>
                <a:ea typeface="Arial" charset="0"/>
              </a:rPr>
              <a:t>but also enable us to make a comparative study of different parts or components among themselves and also to study the relationship between each component and the whole. </a:t>
            </a:r>
            <a:endParaRPr lang="ko-KR" altLang="en-US" sz="2800" dirty="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In general subdivided bar diagrams are used if total magnitude of the given variable has to be divided into various parts or components.  First bar representing total is drawn .  Then it is divided into various segments, each segment representing  a given component of the total . Different shades,  colours  or designs  are used to distinguish  various components .  </a:t>
            </a:r>
            <a:endParaRPr lang="ko-KR" altLang="en-US" sz="2800" dirty="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Remark : subdivided bar diagram is not suggested  if the number of components exceed 10 . </a:t>
            </a:r>
            <a:endParaRPr lang="ko-KR" altLang="en-US" sz="2800" dirty="0">
              <a:latin typeface="Calibri" panose="020F0502020204030204" pitchFamily="34" charset="0"/>
              <a:ea typeface="Arial"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135</a:t>
            </a:fld>
            <a:endParaRPr lang="en-US"/>
          </a:p>
        </p:txBody>
      </p:sp>
    </p:spTree>
    <p:custDataLst>
      <p:tags r:id="rId1"/>
    </p:custDataLst>
    <p:extLst>
      <p:ext uri="{BB962C8B-B14F-4D97-AF65-F5344CB8AC3E}">
        <p14:creationId xmlns:p14="http://schemas.microsoft.com/office/powerpoint/2010/main" val="211324676"/>
      </p:ext>
    </p:extLst>
  </p:cSld>
  <p:clrMapOvr>
    <a:masterClrMapping/>
  </p:clrMapOvr>
  <mc:AlternateContent xmlns:mc="http://schemas.openxmlformats.org/markup-compatibility/2006" xmlns:p14="http://schemas.microsoft.com/office/powerpoint/2010/main">
    <mc:Choice Requires="p14">
      <p:transition spd="slow" p14:dur="2000" advTm="223297"/>
    </mc:Choice>
    <mc:Fallback xmlns="">
      <p:transition spd="slow" advTm="2232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Subdivided bar diagram</a:t>
            </a:r>
            <a:endParaRPr lang="en-US" dirty="0"/>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2240" t="17963" r="12055" b="42280"/>
          <a:stretch/>
        </p:blipFill>
        <p:spPr bwMode="auto">
          <a:xfrm>
            <a:off x="2455905" y="1816443"/>
            <a:ext cx="4133335" cy="479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Tree>
    <p:extLst>
      <p:ext uri="{BB962C8B-B14F-4D97-AF65-F5344CB8AC3E}">
        <p14:creationId xmlns:p14="http://schemas.microsoft.com/office/powerpoint/2010/main" val="1393606480"/>
      </p:ext>
    </p:extLst>
  </p:cSld>
  <p:clrMapOvr>
    <a:masterClrMapping/>
  </p:clrMapOvr>
  <mc:AlternateContent xmlns:mc="http://schemas.openxmlformats.org/markup-compatibility/2006" xmlns:p14="http://schemas.microsoft.com/office/powerpoint/2010/main">
    <mc:Choice Requires="p14">
      <p:transition spd="slow" p14:dur="2000" advTm="128473"/>
    </mc:Choice>
    <mc:Fallback xmlns="">
      <p:transition spd="slow" advTm="128473"/>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1" y="365125"/>
            <a:ext cx="7887176" cy="1326515"/>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000" dirty="0" smtClean="0">
                <a:latin typeface="Calibri" panose="020F0502020204030204" pitchFamily="34" charset="0"/>
                <a:ea typeface="Arial" charset="0"/>
              </a:rPr>
              <a:t>c)Percentage </a:t>
            </a:r>
            <a:r>
              <a:rPr lang="en-US" altLang="ko-KR" sz="4000" dirty="0">
                <a:latin typeface="Calibri" panose="020F0502020204030204" pitchFamily="34" charset="0"/>
                <a:ea typeface="Arial" charset="0"/>
              </a:rPr>
              <a:t>bar diagram</a:t>
            </a:r>
            <a:endParaRPr lang="ko-KR" altLang="en-US" sz="4000" dirty="0">
              <a:latin typeface="Calibri" panose="020F0502020204030204" pitchFamily="34" charset="0"/>
              <a:ea typeface="Arial" charset="0"/>
            </a:endParaRPr>
          </a:p>
        </p:txBody>
      </p:sp>
      <p:sp>
        <p:nvSpPr>
          <p:cNvPr id="3" name="Content Placeholder 2"/>
          <p:cNvSpPr txBox="1">
            <a:spLocks noGrp="1"/>
          </p:cNvSpPr>
          <p:nvPr>
            <p:ph idx="1"/>
          </p:nvPr>
        </p:nvSpPr>
        <p:spPr>
          <a:xfrm>
            <a:off x="628651" y="1825625"/>
            <a:ext cx="7887176" cy="4352290"/>
          </a:xfrm>
          <a:prstGeom prst="rect">
            <a:avLst/>
          </a:prstGeom>
        </p:spPr>
        <p:txBody>
          <a:bodyPr vert="horz" wrap="square" lIns="91440" tIns="45720" rIns="91440" bIns="45720" numCol="1" anchor="t">
            <a:normAutofit/>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Subdivided or component bar diagram presented on a percentage basis gives percentage bar diagram.</a:t>
            </a:r>
            <a:endParaRPr lang="ko-KR" altLang="en-US" sz="2800" dirty="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smtClean="0">
                <a:latin typeface="Calibri" panose="020F0502020204030204" pitchFamily="34" charset="0"/>
                <a:ea typeface="Arial" charset="0"/>
              </a:rPr>
              <a:t>These </a:t>
            </a:r>
            <a:r>
              <a:rPr lang="en-US" altLang="ko-KR" sz="2800" dirty="0">
                <a:latin typeface="Calibri" panose="020F0502020204030204" pitchFamily="34" charset="0"/>
                <a:ea typeface="Arial" charset="0"/>
              </a:rPr>
              <a:t>are useful for diagrammatic portrayal of the relative change in the data and hence highlight the </a:t>
            </a:r>
            <a:r>
              <a:rPr lang="en-US" altLang="ko-KR" sz="2800" dirty="0" smtClean="0">
                <a:latin typeface="Calibri" panose="020F0502020204030204" pitchFamily="34" charset="0"/>
                <a:ea typeface="Arial" charset="0"/>
              </a:rPr>
              <a:t>relative </a:t>
            </a:r>
            <a:r>
              <a:rPr lang="en-US" altLang="ko-KR" sz="2800" dirty="0">
                <a:latin typeface="Calibri" panose="020F0502020204030204" pitchFamily="34" charset="0"/>
                <a:ea typeface="Arial" charset="0"/>
              </a:rPr>
              <a:t>importance of the various component parts to the whole.</a:t>
            </a:r>
            <a:endParaRPr lang="ko-KR" altLang="en-US" sz="2800" dirty="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 The total for each bar </a:t>
            </a:r>
            <a:r>
              <a:rPr lang="en-US" altLang="ko-KR" sz="2800" dirty="0" smtClean="0">
                <a:latin typeface="Calibri" panose="020F0502020204030204" pitchFamily="34" charset="0"/>
                <a:ea typeface="Arial" charset="0"/>
              </a:rPr>
              <a:t>is taken </a:t>
            </a:r>
            <a:r>
              <a:rPr lang="en-US" altLang="ko-KR" sz="2800" dirty="0">
                <a:latin typeface="Calibri" panose="020F0502020204030204" pitchFamily="34" charset="0"/>
                <a:ea typeface="Arial" charset="0"/>
              </a:rPr>
              <a:t>as 100 and the value of each component  is expressed as percentage of the respective totals. It is quite convenient and </a:t>
            </a:r>
            <a:r>
              <a:rPr lang="en-US" altLang="ko-KR" sz="2800" dirty="0" smtClean="0">
                <a:latin typeface="Calibri" panose="020F0502020204030204" pitchFamily="34" charset="0"/>
                <a:ea typeface="Arial" charset="0"/>
              </a:rPr>
              <a:t>useful </a:t>
            </a:r>
            <a:r>
              <a:rPr lang="en-US" altLang="ko-KR" sz="2800" dirty="0">
                <a:latin typeface="Calibri" panose="020F0502020204030204" pitchFamily="34" charset="0"/>
                <a:ea typeface="Arial" charset="0"/>
              </a:rPr>
              <a:t>for comparing two or more sets of data . </a:t>
            </a:r>
            <a:endParaRPr lang="ko-KR" altLang="en-US" sz="2800" dirty="0">
              <a:latin typeface="Calibri" panose="020F0502020204030204" pitchFamily="34" charset="0"/>
              <a:ea typeface="Arial"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137</a:t>
            </a:fld>
            <a:endParaRPr lang="en-US"/>
          </a:p>
        </p:txBody>
      </p:sp>
    </p:spTree>
    <p:custDataLst>
      <p:tags r:id="rId1"/>
    </p:custDataLst>
    <p:extLst>
      <p:ext uri="{BB962C8B-B14F-4D97-AF65-F5344CB8AC3E}">
        <p14:creationId xmlns:p14="http://schemas.microsoft.com/office/powerpoint/2010/main" val="4213199698"/>
      </p:ext>
    </p:extLst>
  </p:cSld>
  <p:clrMapOvr>
    <a:masterClrMapping/>
  </p:clrMapOvr>
  <mc:AlternateContent xmlns:mc="http://schemas.openxmlformats.org/markup-compatibility/2006" xmlns:p14="http://schemas.microsoft.com/office/powerpoint/2010/main">
    <mc:Choice Requires="p14">
      <p:transition spd="slow" p14:dur="2000" advTm="128180"/>
    </mc:Choice>
    <mc:Fallback xmlns="">
      <p:transition spd="slow" advTm="1281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Percentage bar diagram</a:t>
            </a:r>
            <a:endParaRPr lang="en-US" dirty="0">
              <a:latin typeface="Calibri" panose="020F0502020204030204" pitchFamily="34" charset="0"/>
            </a:endParaRPr>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2341" t="19674" r="3752" b="25525"/>
          <a:stretch/>
        </p:blipFill>
        <p:spPr bwMode="auto">
          <a:xfrm>
            <a:off x="2335428" y="1964725"/>
            <a:ext cx="4921079" cy="4604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Tree>
    <p:extLst>
      <p:ext uri="{BB962C8B-B14F-4D97-AF65-F5344CB8AC3E}">
        <p14:creationId xmlns:p14="http://schemas.microsoft.com/office/powerpoint/2010/main" val="2658438033"/>
      </p:ext>
    </p:extLst>
  </p:cSld>
  <p:clrMapOvr>
    <a:masterClrMapping/>
  </p:clrMapOvr>
  <mc:AlternateContent xmlns:mc="http://schemas.openxmlformats.org/markup-compatibility/2006" xmlns:p14="http://schemas.microsoft.com/office/powerpoint/2010/main">
    <mc:Choice Requires="p14">
      <p:transition spd="slow" p14:dur="2000" advTm="119826"/>
    </mc:Choice>
    <mc:Fallback xmlns="">
      <p:transition spd="slow" advTm="119826"/>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1" y="365125"/>
            <a:ext cx="7887176" cy="1326515"/>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400" dirty="0">
                <a:latin typeface="Arial" charset="0"/>
                <a:ea typeface="Arial" charset="0"/>
              </a:rPr>
              <a:t> </a:t>
            </a:r>
            <a:r>
              <a:rPr lang="en-US" altLang="ko-KR" sz="4400" dirty="0" smtClean="0">
                <a:latin typeface="Calibri" panose="020F0502020204030204" pitchFamily="34" charset="0"/>
                <a:ea typeface="Arial" charset="0"/>
              </a:rPr>
              <a:t>d)Multiple </a:t>
            </a:r>
            <a:r>
              <a:rPr lang="en-US" altLang="ko-KR" sz="4400" dirty="0">
                <a:latin typeface="Calibri" panose="020F0502020204030204" pitchFamily="34" charset="0"/>
                <a:ea typeface="Arial" charset="0"/>
              </a:rPr>
              <a:t>bar diagram</a:t>
            </a:r>
            <a:endParaRPr lang="ko-KR" altLang="en-US" sz="4400" dirty="0">
              <a:latin typeface="Calibri" panose="020F0502020204030204" pitchFamily="34" charset="0"/>
              <a:ea typeface="Arial" charset="0"/>
            </a:endParaRPr>
          </a:p>
        </p:txBody>
      </p:sp>
      <p:sp>
        <p:nvSpPr>
          <p:cNvPr id="3" name="Content Placeholder 2"/>
          <p:cNvSpPr txBox="1">
            <a:spLocks noGrp="1"/>
          </p:cNvSpPr>
          <p:nvPr>
            <p:ph idx="1"/>
          </p:nvPr>
        </p:nvSpPr>
        <p:spPr>
          <a:xfrm>
            <a:off x="628651" y="1825625"/>
            <a:ext cx="7887176" cy="4352290"/>
          </a:xfrm>
          <a:prstGeom prst="rect">
            <a:avLst/>
          </a:prstGeom>
        </p:spPr>
        <p:txBody>
          <a:bodyPr vert="horz" wrap="square" lIns="91440" tIns="45720" rIns="91440" bIns="45720" numCol="1" anchor="t">
            <a:normAutofit fontScale="92500"/>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As discussed earlier one limitation of simple bar diagram </a:t>
            </a:r>
            <a:r>
              <a:rPr lang="en-US" altLang="ko-KR" sz="2800" dirty="0" smtClean="0">
                <a:latin typeface="Calibri" panose="020F0502020204030204" pitchFamily="34" charset="0"/>
                <a:ea typeface="Arial" charset="0"/>
              </a:rPr>
              <a:t>is the </a:t>
            </a:r>
            <a:r>
              <a:rPr lang="en-US" altLang="ko-KR" sz="2800" dirty="0">
                <a:latin typeface="Calibri" panose="020F0502020204030204" pitchFamily="34" charset="0"/>
                <a:ea typeface="Arial" charset="0"/>
              </a:rPr>
              <a:t>representation of a single characteristic. If two or more sets of interrelated variables are to be presented, multiple bar diagrams are used. </a:t>
            </a:r>
            <a:endParaRPr lang="ko-KR" altLang="en-US" sz="2800" dirty="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The technique of drawing multiple bar diagrams are same as that of simple bar diagram except that here a set of adjacent bars ( one for each variable) is drawn. </a:t>
            </a:r>
            <a:endParaRPr lang="ko-KR" altLang="en-US" sz="2800" dirty="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Proper and equal spacing is given between different sets of the bars. To distinguish different </a:t>
            </a:r>
            <a:r>
              <a:rPr lang="en-US" altLang="ko-KR" sz="2800" dirty="0" smtClean="0">
                <a:latin typeface="Calibri" panose="020F0502020204030204" pitchFamily="34" charset="0"/>
                <a:ea typeface="Arial" charset="0"/>
              </a:rPr>
              <a:t>bars, a </a:t>
            </a:r>
            <a:r>
              <a:rPr lang="en-US" altLang="ko-KR" sz="2800" dirty="0">
                <a:latin typeface="Calibri" panose="020F0502020204030204" pitchFamily="34" charset="0"/>
                <a:ea typeface="Arial" charset="0"/>
              </a:rPr>
              <a:t>set different </a:t>
            </a:r>
            <a:r>
              <a:rPr lang="en-US" altLang="ko-KR" sz="2800" dirty="0" smtClean="0">
                <a:latin typeface="Calibri" panose="020F0502020204030204" pitchFamily="34" charset="0"/>
                <a:ea typeface="Arial" charset="0"/>
              </a:rPr>
              <a:t>shades </a:t>
            </a:r>
            <a:r>
              <a:rPr lang="en-US" altLang="ko-KR" sz="2800" dirty="0">
                <a:latin typeface="Calibri" panose="020F0502020204030204" pitchFamily="34" charset="0"/>
                <a:ea typeface="Arial" charset="0"/>
              </a:rPr>
              <a:t>may be used. </a:t>
            </a:r>
            <a:endParaRPr lang="ko-KR" altLang="en-US" sz="2800" dirty="0">
              <a:latin typeface="Calibri" panose="020F0502020204030204" pitchFamily="34" charset="0"/>
              <a:ea typeface="Arial"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139</a:t>
            </a:fld>
            <a:endParaRPr lang="en-US"/>
          </a:p>
        </p:txBody>
      </p:sp>
    </p:spTree>
    <p:custDataLst>
      <p:tags r:id="rId1"/>
    </p:custDataLst>
    <p:extLst>
      <p:ext uri="{BB962C8B-B14F-4D97-AF65-F5344CB8AC3E}">
        <p14:creationId xmlns:p14="http://schemas.microsoft.com/office/powerpoint/2010/main" val="2579248091"/>
      </p:ext>
    </p:extLst>
  </p:cSld>
  <p:clrMapOvr>
    <a:masterClrMapping/>
  </p:clrMapOvr>
  <mc:AlternateContent xmlns:mc="http://schemas.openxmlformats.org/markup-compatibility/2006" xmlns:p14="http://schemas.microsoft.com/office/powerpoint/2010/main">
    <mc:Choice Requires="p14">
      <p:transition spd="slow" p14:dur="2000" advTm="167861"/>
    </mc:Choice>
    <mc:Fallback xmlns="">
      <p:transition spd="slow" advTm="1678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heel(1)">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heel(1)">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39280"/>
          </a:xfrm>
        </p:spPr>
        <p:txBody>
          <a:bodyPr>
            <a:normAutofit fontScale="90000"/>
          </a:bodyPr>
          <a:lstStyle/>
          <a:p>
            <a:r>
              <a:rPr lang="en-US" dirty="0" smtClean="0"/>
              <a:t>Comparison of the four levels of data</a:t>
            </a:r>
            <a:endParaRPr lang="en-US" dirty="0"/>
          </a:p>
        </p:txBody>
      </p:sp>
      <p:sp>
        <p:nvSpPr>
          <p:cNvPr id="3" name="Content Placeholder 2"/>
          <p:cNvSpPr>
            <a:spLocks noGrp="1"/>
          </p:cNvSpPr>
          <p:nvPr>
            <p:ph idx="1"/>
          </p:nvPr>
        </p:nvSpPr>
        <p:spPr>
          <a:xfrm>
            <a:off x="628650" y="1318161"/>
            <a:ext cx="7886700" cy="5213268"/>
          </a:xfrm>
        </p:spPr>
        <p:txBody>
          <a:bodyPr>
            <a:normAutofit fontScale="92500"/>
          </a:bodyPr>
          <a:lstStyle/>
          <a:p>
            <a:pPr algn="just"/>
            <a:r>
              <a:rPr lang="en-US" dirty="0" smtClean="0"/>
              <a:t>Because Nominal and ordinal data are often derived from imprecise measurements such as demographic questions, the categorization of people or objects, or the ranking of items, these two levels of data are known as nonmetric data or qualitative data.</a:t>
            </a:r>
          </a:p>
          <a:p>
            <a:pPr algn="just"/>
            <a:r>
              <a:rPr lang="en-US" dirty="0" smtClean="0"/>
              <a:t>Because interval and ratio level data are usually gathered by precise instruments often used in production and engineering processes, or in standardized accounting procedures, they are called metric data or quantitative data.</a:t>
            </a:r>
          </a:p>
        </p:txBody>
      </p:sp>
      <p:sp>
        <p:nvSpPr>
          <p:cNvPr id="6" name="Slide Number Placeholder 5"/>
          <p:cNvSpPr>
            <a:spLocks noGrp="1"/>
          </p:cNvSpPr>
          <p:nvPr>
            <p:ph type="sldNum" sz="quarter" idx="12"/>
          </p:nvPr>
        </p:nvSpPr>
        <p:spPr/>
        <p:txBody>
          <a:bodyPr/>
          <a:lstStyle/>
          <a:p>
            <a:fld id="{44B214BB-661D-4F56-B225-34CBD1A6709D}" type="slidenum">
              <a:rPr lang="en-IN" smtClean="0"/>
              <a:t>14</a:t>
            </a:fld>
            <a:endParaRPr lang="en-IN"/>
          </a:p>
        </p:txBody>
      </p:sp>
    </p:spTree>
    <p:extLst>
      <p:ext uri="{BB962C8B-B14F-4D97-AF65-F5344CB8AC3E}">
        <p14:creationId xmlns:p14="http://schemas.microsoft.com/office/powerpoint/2010/main" val="152057733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bar diagram</a:t>
            </a:r>
            <a:endParaRPr lang="en-US" dirty="0"/>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047" t="42385" r="10298" b="24106"/>
          <a:stretch/>
        </p:blipFill>
        <p:spPr bwMode="auto">
          <a:xfrm>
            <a:off x="1436473" y="1779373"/>
            <a:ext cx="5707567" cy="4677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Tree>
    <p:extLst>
      <p:ext uri="{BB962C8B-B14F-4D97-AF65-F5344CB8AC3E}">
        <p14:creationId xmlns:p14="http://schemas.microsoft.com/office/powerpoint/2010/main" val="1120029347"/>
      </p:ext>
    </p:extLst>
  </p:cSld>
  <p:clrMapOvr>
    <a:masterClrMapping/>
  </p:clrMapOvr>
  <mc:AlternateContent xmlns:mc="http://schemas.openxmlformats.org/markup-compatibility/2006" xmlns:p14="http://schemas.microsoft.com/office/powerpoint/2010/main">
    <mc:Choice Requires="p14">
      <p:transition spd="slow" p14:dur="2000" advTm="126776"/>
    </mc:Choice>
    <mc:Fallback xmlns="">
      <p:transition spd="slow" advTm="126776"/>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Presentation of Data(</a:t>
            </a:r>
            <a:r>
              <a:rPr lang="en-US" dirty="0" err="1" smtClean="0"/>
              <a:t>contd</a:t>
            </a:r>
            <a:r>
              <a:rPr lang="en-US" dirty="0" smtClean="0"/>
              <a:t>…)</a:t>
            </a:r>
            <a:endParaRPr lang="en-US" dirty="0"/>
          </a:p>
        </p:txBody>
      </p:sp>
      <p:sp>
        <p:nvSpPr>
          <p:cNvPr id="3" name="Subtitle 2"/>
          <p:cNvSpPr>
            <a:spLocks noGrp="1"/>
          </p:cNvSpPr>
          <p:nvPr>
            <p:ph type="subTitle" idx="1"/>
          </p:nvPr>
        </p:nvSpPr>
        <p:spPr/>
        <p:txBody>
          <a:bodyPr/>
          <a:lstStyle/>
          <a:p>
            <a:r>
              <a:rPr lang="en-US" dirty="0" smtClean="0"/>
              <a:t>Session 11</a:t>
            </a:r>
          </a:p>
          <a:p>
            <a:r>
              <a:rPr lang="en-US" dirty="0" smtClean="0"/>
              <a:t>14/12/2020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141</a:t>
            </a:fld>
            <a:endParaRPr lang="en-IN"/>
          </a:p>
        </p:txBody>
      </p:sp>
    </p:spTree>
    <p:extLst>
      <p:ext uri="{BB962C8B-B14F-4D97-AF65-F5344CB8AC3E}">
        <p14:creationId xmlns:p14="http://schemas.microsoft.com/office/powerpoint/2010/main" val="16312562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680"/>
            <a:ext cx="6858476" cy="2388235"/>
          </a:xfrm>
        </p:spPr>
        <p:txBody>
          <a:bodyPr vert="horz" wrap="square" lIns="91440" tIns="45720" rIns="91440" bIns="45720" numCol="1" anchor="b">
            <a:normAutofit/>
          </a:bodyPr>
          <a:lstStyle/>
          <a:p>
            <a:pPr marL="0" indent="0" algn="ctr" defTabSz="914400" eaLnBrk="1" latinLnBrk="0" hangingPunct="1">
              <a:lnSpc>
                <a:spcPct val="90000"/>
              </a:lnSpc>
              <a:spcBef>
                <a:spcPts val="0"/>
              </a:spcBef>
              <a:spcAft>
                <a:spcPts val="0"/>
              </a:spcAft>
              <a:buFontTx/>
              <a:buNone/>
            </a:pPr>
            <a:r>
              <a:rPr lang="en-US" altLang="ko-KR" sz="6000" dirty="0">
                <a:latin typeface="Calibri" panose="020F0502020204030204" pitchFamily="34" charset="0"/>
                <a:ea typeface="Arial" charset="0"/>
              </a:rPr>
              <a:t>Two-dimensional diagrams </a:t>
            </a:r>
            <a:endParaRPr lang="ko-KR" altLang="en-US" sz="6000" dirty="0">
              <a:latin typeface="Calibri" panose="020F0502020204030204" pitchFamily="34" charset="0"/>
              <a:ea typeface="Arial" charset="0"/>
            </a:endParaRPr>
          </a:p>
        </p:txBody>
      </p:sp>
      <p:sp>
        <p:nvSpPr>
          <p:cNvPr id="3" name="Slide Number Placeholder 2"/>
          <p:cNvSpPr>
            <a:spLocks noGrp="1"/>
          </p:cNvSpPr>
          <p:nvPr>
            <p:ph type="sldNum" sz="quarter" idx="12"/>
          </p:nvPr>
        </p:nvSpPr>
        <p:spPr/>
        <p:txBody>
          <a:bodyPr/>
          <a:lstStyle/>
          <a:p>
            <a:fld id="{44B214BB-661D-4F56-B225-34CBD1A6709D}" type="slidenum">
              <a:rPr lang="en-IN" smtClean="0"/>
              <a:t>142</a:t>
            </a:fld>
            <a:endParaRPr lang="en-IN"/>
          </a:p>
        </p:txBody>
      </p:sp>
    </p:spTree>
    <p:extLst>
      <p:ext uri="{BB962C8B-B14F-4D97-AF65-F5344CB8AC3E}">
        <p14:creationId xmlns:p14="http://schemas.microsoft.com/office/powerpoint/2010/main" val="2418961832"/>
      </p:ext>
    </p:extLst>
  </p:cSld>
  <p:clrMapOvr>
    <a:masterClrMapping/>
  </p:clrMapOvr>
  <mc:AlternateContent xmlns:mc="http://schemas.openxmlformats.org/markup-compatibility/2006" xmlns:p14="http://schemas.microsoft.com/office/powerpoint/2010/main">
    <mc:Choice Requires="p14">
      <p:transition spd="slow" p14:dur="2000" advTm="9251"/>
    </mc:Choice>
    <mc:Fallback xmlns="">
      <p:transition spd="slow" advTm="9251"/>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0" y="365125"/>
            <a:ext cx="7887176" cy="1326515"/>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000" dirty="0">
                <a:latin typeface="Calibri" panose="020F0502020204030204" pitchFamily="34" charset="0"/>
                <a:ea typeface="Arial" charset="0"/>
              </a:rPr>
              <a:t>Introduction</a:t>
            </a:r>
            <a:endParaRPr lang="ko-KR" altLang="en-US" sz="4000" dirty="0">
              <a:latin typeface="Calibri" panose="020F0502020204030204" pitchFamily="34" charset="0"/>
              <a:ea typeface="Arial" charset="0"/>
            </a:endParaRPr>
          </a:p>
        </p:txBody>
      </p:sp>
      <p:sp>
        <p:nvSpPr>
          <p:cNvPr id="3" name="Content Placeholder 2"/>
          <p:cNvSpPr txBox="1">
            <a:spLocks noGrp="1"/>
          </p:cNvSpPr>
          <p:nvPr>
            <p:ph idx="1"/>
          </p:nvPr>
        </p:nvSpPr>
        <p:spPr>
          <a:xfrm>
            <a:off x="628650" y="1556951"/>
            <a:ext cx="7887176" cy="4620964"/>
          </a:xfrm>
          <a:prstGeom prst="rect">
            <a:avLst/>
          </a:prstGeom>
        </p:spPr>
        <p:txBody>
          <a:bodyPr vert="horz" wrap="square" lIns="91440" tIns="45720" rIns="91440" bIns="45720" numCol="1" anchor="t">
            <a:normAutofit fontScale="92500" lnSpcReduction="10000"/>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We know that in one dimensional diagrams magnitude of the observations are represented by only one of the dimensions say  height or length of the bar, while the width of the bar is arbitrary and uniform. However in two dimensional diagrams magnitude of the given observations are represented by the area of the diagram</a:t>
            </a:r>
            <a:r>
              <a:rPr lang="en-US" altLang="ko-KR" sz="2800" dirty="0" smtClean="0">
                <a:latin typeface="Calibri" panose="020F0502020204030204" pitchFamily="34" charset="0"/>
                <a:ea typeface="Arial" charset="0"/>
              </a:rPr>
              <a:t>. </a:t>
            </a:r>
          </a:p>
          <a:p>
            <a:pPr marL="228600" indent="-228600" algn="just" defTabSz="914400" eaLnBrk="1" latinLnBrk="0" hangingPunct="1">
              <a:lnSpc>
                <a:spcPct val="90000"/>
              </a:lnSpc>
              <a:spcBef>
                <a:spcPts val="1000"/>
              </a:spcBef>
              <a:spcAft>
                <a:spcPts val="0"/>
              </a:spcAft>
              <a:buFont typeface="Arial"/>
              <a:buChar char="•"/>
            </a:pPr>
            <a:r>
              <a:rPr lang="en-US" altLang="ko-KR" sz="2800" dirty="0" smtClean="0">
                <a:latin typeface="Calibri" panose="020F0502020204030204" pitchFamily="34" charset="0"/>
                <a:ea typeface="Arial" charset="0"/>
              </a:rPr>
              <a:t>Thus </a:t>
            </a:r>
            <a:r>
              <a:rPr lang="en-US" altLang="ko-KR" sz="2800" dirty="0">
                <a:latin typeface="Calibri" panose="020F0502020204030204" pitchFamily="34" charset="0"/>
                <a:ea typeface="Arial" charset="0"/>
              </a:rPr>
              <a:t>in two dimensional diagrams the length as well as width of the bars will have to be </a:t>
            </a:r>
            <a:r>
              <a:rPr lang="en-US" altLang="ko-KR" sz="2800" dirty="0" smtClean="0">
                <a:latin typeface="Calibri" panose="020F0502020204030204" pitchFamily="34" charset="0"/>
                <a:ea typeface="Arial" charset="0"/>
              </a:rPr>
              <a:t>considered.</a:t>
            </a:r>
          </a:p>
          <a:p>
            <a:pPr marL="228600" indent="-228600" algn="just" defTabSz="914400" eaLnBrk="1" latinLnBrk="0" hangingPunct="1">
              <a:lnSpc>
                <a:spcPct val="90000"/>
              </a:lnSpc>
              <a:spcBef>
                <a:spcPts val="1000"/>
              </a:spcBef>
              <a:spcAft>
                <a:spcPts val="0"/>
              </a:spcAft>
              <a:buFont typeface="Arial"/>
              <a:buChar char="•"/>
            </a:pPr>
            <a:r>
              <a:rPr lang="en-US" altLang="ko-KR" sz="2800" dirty="0" smtClean="0">
                <a:latin typeface="Calibri" panose="020F0502020204030204" pitchFamily="34" charset="0"/>
                <a:ea typeface="Arial" charset="0"/>
              </a:rPr>
              <a:t>Two </a:t>
            </a:r>
            <a:r>
              <a:rPr lang="en-US" altLang="ko-KR" sz="2800" dirty="0">
                <a:latin typeface="Calibri" panose="020F0502020204030204" pitchFamily="34" charset="0"/>
                <a:ea typeface="Arial" charset="0"/>
              </a:rPr>
              <a:t>dimensional diagrams are also known as area diagram or surface diagram.  </a:t>
            </a:r>
            <a:endParaRPr lang="en-US" altLang="ko-KR" sz="2800" dirty="0" smtClean="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smtClean="0">
                <a:latin typeface="Calibri" panose="020F0502020204030204" pitchFamily="34" charset="0"/>
                <a:ea typeface="Arial" charset="0"/>
              </a:rPr>
              <a:t>Some </a:t>
            </a:r>
            <a:r>
              <a:rPr lang="en-US" altLang="ko-KR" sz="2800" dirty="0">
                <a:latin typeface="Calibri" panose="020F0502020204030204" pitchFamily="34" charset="0"/>
                <a:ea typeface="Arial" charset="0"/>
              </a:rPr>
              <a:t>of the commonly used  two dimensional diagrams are  rectangles and  pie diagrams .</a:t>
            </a:r>
            <a:endParaRPr lang="ko-KR" altLang="en-US" sz="2800" dirty="0">
              <a:latin typeface="Calibri" panose="020F0502020204030204" pitchFamily="34" charset="0"/>
              <a:ea typeface="Arial" charset="0"/>
            </a:endParaRPr>
          </a:p>
        </p:txBody>
      </p:sp>
      <p:sp>
        <p:nvSpPr>
          <p:cNvPr id="4" name="Slide Number Placeholder 3"/>
          <p:cNvSpPr>
            <a:spLocks noGrp="1"/>
          </p:cNvSpPr>
          <p:nvPr>
            <p:ph type="sldNum" sz="quarter" idx="12"/>
          </p:nvPr>
        </p:nvSpPr>
        <p:spPr/>
        <p:txBody>
          <a:bodyPr/>
          <a:lstStyle/>
          <a:p>
            <a:fld id="{44B214BB-661D-4F56-B225-34CBD1A6709D}" type="slidenum">
              <a:rPr lang="en-IN" smtClean="0"/>
              <a:t>143</a:t>
            </a:fld>
            <a:endParaRPr lang="en-IN"/>
          </a:p>
        </p:txBody>
      </p:sp>
    </p:spTree>
    <p:extLst>
      <p:ext uri="{BB962C8B-B14F-4D97-AF65-F5344CB8AC3E}">
        <p14:creationId xmlns:p14="http://schemas.microsoft.com/office/powerpoint/2010/main" val="1613289055"/>
      </p:ext>
    </p:extLst>
  </p:cSld>
  <p:clrMapOvr>
    <a:masterClrMapping/>
  </p:clrMapOvr>
  <mc:AlternateContent xmlns:mc="http://schemas.openxmlformats.org/markup-compatibility/2006" xmlns:p14="http://schemas.microsoft.com/office/powerpoint/2010/main">
    <mc:Choice Requires="p14">
      <p:transition spd="slow" p14:dur="2000" advTm="122116"/>
    </mc:Choice>
    <mc:Fallback xmlns="">
      <p:transition spd="slow" advTm="122116"/>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0" y="365126"/>
            <a:ext cx="7887176" cy="796410"/>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000" dirty="0">
                <a:latin typeface="Arial" charset="0"/>
                <a:ea typeface="Arial" charset="0"/>
              </a:rPr>
              <a:t>Pie diagrams</a:t>
            </a:r>
            <a:endParaRPr lang="ko-KR" altLang="en-US" sz="4000" dirty="0">
              <a:latin typeface="Arial" charset="0"/>
              <a:ea typeface="Arial" charset="0"/>
            </a:endParaRPr>
          </a:p>
        </p:txBody>
      </p:sp>
      <p:sp>
        <p:nvSpPr>
          <p:cNvPr id="3" name="Content Placeholder 2"/>
          <p:cNvSpPr txBox="1">
            <a:spLocks noGrp="1"/>
          </p:cNvSpPr>
          <p:nvPr>
            <p:ph idx="1"/>
          </p:nvPr>
        </p:nvSpPr>
        <p:spPr>
          <a:xfrm>
            <a:off x="628650" y="1825625"/>
            <a:ext cx="7887176" cy="4352290"/>
          </a:xfrm>
          <a:prstGeom prst="rect">
            <a:avLst/>
          </a:prstGeom>
        </p:spPr>
        <p:txBody>
          <a:bodyPr vert="horz" wrap="square" lIns="91440" tIns="45720" rIns="91440" bIns="45720" numCol="1" anchor="t">
            <a:normAutofit/>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Calibri" panose="020F0502020204030204" pitchFamily="34" charset="0"/>
                <a:ea typeface="Arial" charset="0"/>
              </a:rPr>
              <a:t>Just as subdivided or percentage bar or rectangles are used to represent the total magnitude and its various components, the circle may be divided into various sections or segments say sectors representing certain proportion or percentage of various component parts. </a:t>
            </a:r>
            <a:endParaRPr lang="en-US" altLang="ko-KR" sz="2800" dirty="0" smtClean="0">
              <a:latin typeface="Calibri" panose="020F0502020204030204" pitchFamily="34"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smtClean="0">
                <a:latin typeface="Calibri" panose="020F0502020204030204" pitchFamily="34" charset="0"/>
                <a:ea typeface="Arial" charset="0"/>
              </a:rPr>
              <a:t>Sub </a:t>
            </a:r>
            <a:r>
              <a:rPr lang="en-US" altLang="ko-KR" sz="2800" dirty="0">
                <a:latin typeface="Calibri" panose="020F0502020204030204" pitchFamily="34" charset="0"/>
                <a:ea typeface="Arial" charset="0"/>
              </a:rPr>
              <a:t>divided circle is known as pie diagram or angular or circular diagram.</a:t>
            </a:r>
            <a:endParaRPr lang="ko-KR" altLang="en-US" sz="2800" dirty="0">
              <a:latin typeface="Calibri" panose="020F0502020204030204" pitchFamily="34" charset="0"/>
              <a:ea typeface="Arial" charset="0"/>
            </a:endParaRPr>
          </a:p>
        </p:txBody>
      </p:sp>
      <p:sp>
        <p:nvSpPr>
          <p:cNvPr id="4" name="Slide Number Placeholder 3"/>
          <p:cNvSpPr>
            <a:spLocks noGrp="1"/>
          </p:cNvSpPr>
          <p:nvPr>
            <p:ph type="sldNum" sz="quarter" idx="12"/>
          </p:nvPr>
        </p:nvSpPr>
        <p:spPr/>
        <p:txBody>
          <a:bodyPr/>
          <a:lstStyle/>
          <a:p>
            <a:fld id="{44B214BB-661D-4F56-B225-34CBD1A6709D}" type="slidenum">
              <a:rPr lang="en-IN" smtClean="0"/>
              <a:t>144</a:t>
            </a:fld>
            <a:endParaRPr lang="en-IN"/>
          </a:p>
        </p:txBody>
      </p:sp>
    </p:spTree>
    <p:custDataLst>
      <p:tags r:id="rId1"/>
    </p:custDataLst>
    <p:extLst>
      <p:ext uri="{BB962C8B-B14F-4D97-AF65-F5344CB8AC3E}">
        <p14:creationId xmlns:p14="http://schemas.microsoft.com/office/powerpoint/2010/main" val="3858699307"/>
      </p:ext>
    </p:extLst>
  </p:cSld>
  <p:clrMapOvr>
    <a:masterClrMapping/>
  </p:clrMapOvr>
  <mc:AlternateContent xmlns:mc="http://schemas.openxmlformats.org/markup-compatibility/2006" xmlns:p14="http://schemas.microsoft.com/office/powerpoint/2010/main">
    <mc:Choice Requires="p14">
      <p:transition spd="slow" p14:dur="2000" advTm="107588"/>
    </mc:Choice>
    <mc:Fallback xmlns="">
      <p:transition spd="slow" advTm="1075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0" y="365125"/>
            <a:ext cx="7887176" cy="1326515"/>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000" dirty="0">
                <a:latin typeface="Calibri" panose="020F0502020204030204" pitchFamily="34" charset="0"/>
                <a:ea typeface="Arial" charset="0"/>
              </a:rPr>
              <a:t>Steps of construction of pie diagram</a:t>
            </a:r>
            <a:endParaRPr lang="ko-KR" altLang="en-US" sz="4000" dirty="0">
              <a:latin typeface="Calibri" panose="020F0502020204030204" pitchFamily="34" charset="0"/>
              <a:ea typeface="Arial" charset="0"/>
            </a:endParaRPr>
          </a:p>
        </p:txBody>
      </p:sp>
      <p:sp>
        <p:nvSpPr>
          <p:cNvPr id="3" name="Content Placeholder 2"/>
          <p:cNvSpPr txBox="1">
            <a:spLocks noGrp="1"/>
          </p:cNvSpPr>
          <p:nvPr>
            <p:ph idx="1"/>
          </p:nvPr>
        </p:nvSpPr>
        <p:spPr>
          <a:xfrm>
            <a:off x="628650" y="1691640"/>
            <a:ext cx="7887176" cy="2361377"/>
          </a:xfrm>
          <a:prstGeom prst="rect">
            <a:avLst/>
          </a:prstGeom>
        </p:spPr>
        <p:txBody>
          <a:bodyPr vert="horz" wrap="square" lIns="91440" tIns="45720" rIns="91440" bIns="45720" numCol="1" anchor="t">
            <a:noAutofit/>
          </a:bodyPr>
          <a:lstStyle/>
          <a:p>
            <a:pPr marL="228600" indent="-228600" algn="l" defTabSz="914400" eaLnBrk="1" latinLnBrk="0" hangingPunct="1">
              <a:lnSpc>
                <a:spcPct val="90000"/>
              </a:lnSpc>
              <a:spcBef>
                <a:spcPts val="1000"/>
              </a:spcBef>
              <a:spcAft>
                <a:spcPts val="0"/>
              </a:spcAft>
              <a:buFont typeface="Arial"/>
              <a:buChar char="•"/>
            </a:pPr>
            <a:r>
              <a:rPr lang="en-US" altLang="ko-KR" sz="2400" dirty="0">
                <a:latin typeface="Calibri" panose="020F0502020204030204" pitchFamily="34" charset="0"/>
                <a:ea typeface="Arial" charset="0"/>
              </a:rPr>
              <a:t>1.Express each of the component values as a percentage of the respective total.</a:t>
            </a:r>
            <a:endParaRPr lang="ko-KR" altLang="en-US" sz="2400" dirty="0">
              <a:latin typeface="Calibri" panose="020F0502020204030204" pitchFamily="34" charset="0"/>
              <a:ea typeface="Arial" charset="0"/>
            </a:endParaRPr>
          </a:p>
          <a:p>
            <a:pPr marL="228600" indent="-228600" algn="l" defTabSz="914400" eaLnBrk="1" latinLnBrk="0" hangingPunct="1">
              <a:lnSpc>
                <a:spcPct val="90000"/>
              </a:lnSpc>
              <a:spcBef>
                <a:spcPts val="1000"/>
              </a:spcBef>
              <a:spcAft>
                <a:spcPts val="0"/>
              </a:spcAft>
              <a:buFont typeface="Arial"/>
              <a:buChar char="•"/>
            </a:pPr>
            <a:r>
              <a:rPr lang="en-US" altLang="ko-KR" sz="2400" dirty="0">
                <a:latin typeface="Calibri" panose="020F0502020204030204" pitchFamily="34" charset="0"/>
                <a:ea typeface="Arial" charset="0"/>
              </a:rPr>
              <a:t> 2. The percentage of component parts obtained in step 1 can be converted to degrees by multiplying each of them by 3.6.</a:t>
            </a:r>
            <a:endParaRPr lang="ko-KR" altLang="en-US" sz="2400" dirty="0">
              <a:latin typeface="Calibri" panose="020F0502020204030204" pitchFamily="34" charset="0"/>
              <a:ea typeface="Arial" charset="0"/>
            </a:endParaRPr>
          </a:p>
          <a:p>
            <a:pPr marL="228600" indent="-228600" algn="l" defTabSz="914400" eaLnBrk="1" latinLnBrk="0" hangingPunct="1">
              <a:lnSpc>
                <a:spcPct val="90000"/>
              </a:lnSpc>
              <a:spcBef>
                <a:spcPts val="1000"/>
              </a:spcBef>
              <a:spcAft>
                <a:spcPts val="0"/>
              </a:spcAft>
              <a:buFont typeface="Arial"/>
              <a:buChar char="•"/>
            </a:pPr>
            <a:r>
              <a:rPr lang="en-US" altLang="ko-KR" sz="2400" dirty="0">
                <a:latin typeface="Calibri" panose="020F0502020204030204" pitchFamily="34" charset="0"/>
                <a:ea typeface="Arial" charset="0"/>
              </a:rPr>
              <a:t>3. Draw a  circle of appropriate radius and represent the components sector wise.</a:t>
            </a:r>
            <a:endParaRPr lang="ko-KR" altLang="en-US" sz="2400" dirty="0">
              <a:latin typeface="Calibri" panose="020F0502020204030204" pitchFamily="34" charset="0"/>
              <a:ea typeface="Arial" charset="0"/>
            </a:endParaRPr>
          </a:p>
          <a:p>
            <a:pPr marL="228600" indent="-228600" algn="l" defTabSz="914400" eaLnBrk="1" latinLnBrk="0" hangingPunct="1">
              <a:lnSpc>
                <a:spcPct val="90000"/>
              </a:lnSpc>
              <a:spcBef>
                <a:spcPts val="1000"/>
              </a:spcBef>
              <a:spcAft>
                <a:spcPts val="0"/>
              </a:spcAft>
              <a:buFont typeface="Arial"/>
              <a:buChar char="•"/>
            </a:pPr>
            <a:r>
              <a:rPr lang="en-US" altLang="ko-KR" sz="2400" dirty="0">
                <a:latin typeface="Calibri" panose="020F0502020204030204" pitchFamily="34" charset="0"/>
                <a:ea typeface="Arial" charset="0"/>
              </a:rPr>
              <a:t>4. Different sectors to be distinguished with different shades. </a:t>
            </a:r>
            <a:endParaRPr lang="ko-KR" altLang="en-US" sz="2400" dirty="0">
              <a:latin typeface="Calibri" panose="020F0502020204030204" pitchFamily="34" charset="0"/>
              <a:ea typeface="Arial" charset="0"/>
            </a:endParaRPr>
          </a:p>
        </p:txBody>
      </p:sp>
      <p:sp>
        <p:nvSpPr>
          <p:cNvPr id="4" name="Slide Number Placeholder 3"/>
          <p:cNvSpPr>
            <a:spLocks noGrp="1"/>
          </p:cNvSpPr>
          <p:nvPr>
            <p:ph type="sldNum" sz="quarter" idx="12"/>
          </p:nvPr>
        </p:nvSpPr>
        <p:spPr/>
        <p:txBody>
          <a:bodyPr/>
          <a:lstStyle/>
          <a:p>
            <a:fld id="{44B214BB-661D-4F56-B225-34CBD1A6709D}" type="slidenum">
              <a:rPr lang="en-IN" smtClean="0"/>
              <a:t>145</a:t>
            </a:fld>
            <a:endParaRPr lang="en-IN"/>
          </a:p>
        </p:txBody>
      </p:sp>
    </p:spTree>
    <p:custDataLst>
      <p:tags r:id="rId1"/>
    </p:custDataLst>
    <p:extLst>
      <p:ext uri="{BB962C8B-B14F-4D97-AF65-F5344CB8AC3E}">
        <p14:creationId xmlns:p14="http://schemas.microsoft.com/office/powerpoint/2010/main" val="4285901542"/>
      </p:ext>
    </p:extLst>
  </p:cSld>
  <p:clrMapOvr>
    <a:masterClrMapping/>
  </p:clrMapOvr>
  <mc:AlternateContent xmlns:mc="http://schemas.openxmlformats.org/markup-compatibility/2006" xmlns:p14="http://schemas.microsoft.com/office/powerpoint/2010/main">
    <mc:Choice Requires="p14">
      <p:transition spd="slow" p14:dur="2000" advTm="76977"/>
    </mc:Choice>
    <mc:Fallback xmlns="">
      <p:transition spd="slow" advTm="769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5C5557-C009-4723-B832-8435B122AE06}"/>
              </a:ext>
            </a:extLst>
          </p:cNvPr>
          <p:cNvSpPr>
            <a:spLocks noGrp="1"/>
          </p:cNvSpPr>
          <p:nvPr>
            <p:ph type="title"/>
          </p:nvPr>
        </p:nvSpPr>
        <p:spPr/>
        <p:txBody>
          <a:bodyPr>
            <a:normAutofit fontScale="90000"/>
          </a:bodyPr>
          <a:lstStyle/>
          <a:p>
            <a:pPr algn="ctr"/>
            <a:r>
              <a:rPr lang="en-IN" dirty="0">
                <a:latin typeface="Calibri" panose="020F0502020204030204" pitchFamily="34" charset="0"/>
              </a:rPr>
              <a:t>Pie chart </a:t>
            </a:r>
            <a:br>
              <a:rPr lang="en-IN" dirty="0">
                <a:latin typeface="Calibri" panose="020F0502020204030204" pitchFamily="34" charset="0"/>
              </a:rPr>
            </a:br>
            <a:r>
              <a:rPr lang="en-IN" dirty="0">
                <a:latin typeface="Calibri" panose="020F0502020204030204" pitchFamily="34" charset="0"/>
              </a:rPr>
              <a:t>representing students’ opinion</a:t>
            </a:r>
          </a:p>
        </p:txBody>
      </p:sp>
      <p:graphicFrame>
        <p:nvGraphicFramePr>
          <p:cNvPr id="6" name="Content Placeholder 5">
            <a:extLst>
              <a:ext uri="{FF2B5EF4-FFF2-40B4-BE49-F238E27FC236}">
                <a16:creationId xmlns="" xmlns:a16="http://schemas.microsoft.com/office/drawing/2014/main" id="{CE2BCB99-8DBA-4A68-81B0-4556E769AD56}"/>
              </a:ext>
            </a:extLst>
          </p:cNvPr>
          <p:cNvGraphicFramePr>
            <a:graphicFrameLocks noGrp="1"/>
          </p:cNvGraphicFramePr>
          <p:nvPr>
            <p:ph idx="1"/>
            <p:extLst>
              <p:ext uri="{D42A27DB-BD31-4B8C-83A1-F6EECF244321}">
                <p14:modId xmlns:p14="http://schemas.microsoft.com/office/powerpoint/2010/main" val="1414241482"/>
              </p:ext>
            </p:extLst>
          </p:nvPr>
        </p:nvGraphicFramePr>
        <p:xfrm>
          <a:off x="1447800" y="1752600"/>
          <a:ext cx="6686550" cy="449248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784050" y="3571920"/>
              <a:ext cx="261360" cy="268200"/>
            </p14:xfrm>
          </p:contentPart>
        </mc:Choice>
        <mc:Fallback xmlns="">
          <p:pic>
            <p:nvPicPr>
              <p:cNvPr id="3" name="Ink 2"/>
              <p:cNvPicPr/>
              <p:nvPr/>
            </p:nvPicPr>
            <p:blipFill>
              <a:blip r:embed="rId6"/>
              <a:stretch>
                <a:fillRect/>
              </a:stretch>
            </p:blipFill>
            <p:spPr>
              <a:xfrm>
                <a:off x="5036040" y="3562560"/>
                <a:ext cx="3672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390850" y="4268520"/>
              <a:ext cx="187920" cy="232560"/>
            </p14:xfrm>
          </p:contentPart>
        </mc:Choice>
        <mc:Fallback xmlns="">
          <p:pic>
            <p:nvPicPr>
              <p:cNvPr id="4" name="Ink 3"/>
              <p:cNvPicPr/>
              <p:nvPr/>
            </p:nvPicPr>
            <p:blipFill>
              <a:blip r:embed="rId8"/>
              <a:stretch>
                <a:fillRect/>
              </a:stretch>
            </p:blipFill>
            <p:spPr>
              <a:xfrm>
                <a:off x="3178440" y="4259160"/>
                <a:ext cx="269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2511540" y="2562840"/>
              <a:ext cx="234630" cy="330840"/>
            </p14:xfrm>
          </p:contentPart>
        </mc:Choice>
        <mc:Fallback xmlns="">
          <p:pic>
            <p:nvPicPr>
              <p:cNvPr id="5" name="Ink 4"/>
              <p:cNvPicPr/>
              <p:nvPr/>
            </p:nvPicPr>
            <p:blipFill>
              <a:blip r:embed="rId10"/>
              <a:stretch>
                <a:fillRect/>
              </a:stretch>
            </p:blipFill>
            <p:spPr>
              <a:xfrm>
                <a:off x="3339360" y="2553480"/>
                <a:ext cx="331560" cy="349560"/>
              </a:xfrm>
              <a:prstGeom prst="rect">
                <a:avLst/>
              </a:prstGeom>
            </p:spPr>
          </p:pic>
        </mc:Fallback>
      </mc:AlternateContent>
      <p:sp>
        <p:nvSpPr>
          <p:cNvPr id="7" name="Slide Number Placeholder 6"/>
          <p:cNvSpPr>
            <a:spLocks noGrp="1"/>
          </p:cNvSpPr>
          <p:nvPr>
            <p:ph type="sldNum" sz="quarter" idx="12"/>
          </p:nvPr>
        </p:nvSpPr>
        <p:spPr/>
        <p:txBody>
          <a:bodyPr/>
          <a:lstStyle/>
          <a:p>
            <a:fld id="{44B214BB-661D-4F56-B225-34CBD1A6709D}" type="slidenum">
              <a:rPr lang="en-IN" smtClean="0"/>
              <a:t>146</a:t>
            </a:fld>
            <a:endParaRPr lang="en-IN"/>
          </a:p>
        </p:txBody>
      </p:sp>
    </p:spTree>
    <p:extLst>
      <p:ext uri="{BB962C8B-B14F-4D97-AF65-F5344CB8AC3E}">
        <p14:creationId xmlns:p14="http://schemas.microsoft.com/office/powerpoint/2010/main" val="844523940"/>
      </p:ext>
    </p:extLst>
  </p:cSld>
  <p:clrMapOvr>
    <a:masterClrMapping/>
  </p:clrMapOvr>
  <mc:AlternateContent xmlns:mc="http://schemas.openxmlformats.org/markup-compatibility/2006" xmlns:p14="http://schemas.microsoft.com/office/powerpoint/2010/main">
    <mc:Choice Requires="p14">
      <p:transition spd="slow" p14:dur="2000" advTm="85979"/>
    </mc:Choice>
    <mc:Fallback xmlns="">
      <p:transition spd="slow" advTm="85979"/>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en-US"/>
              <a:t>Pareto Diagram</a:t>
            </a:r>
          </a:p>
        </p:txBody>
      </p:sp>
      <p:sp>
        <p:nvSpPr>
          <p:cNvPr id="153603" name="Rectangle 3"/>
          <p:cNvSpPr>
            <a:spLocks noGrp="1" noChangeArrowheads="1"/>
          </p:cNvSpPr>
          <p:nvPr>
            <p:ph type="body" idx="1"/>
          </p:nvPr>
        </p:nvSpPr>
        <p:spPr>
          <a:xfrm>
            <a:off x="457200" y="1219200"/>
            <a:ext cx="8229600" cy="5334000"/>
          </a:xfrm>
        </p:spPr>
        <p:txBody>
          <a:bodyPr>
            <a:normAutofit fontScale="92500" lnSpcReduction="20000"/>
          </a:bodyPr>
          <a:lstStyle/>
          <a:p>
            <a:pPr algn="just">
              <a:lnSpc>
                <a:spcPct val="120000"/>
              </a:lnSpc>
            </a:pPr>
            <a:r>
              <a:rPr lang="en-US" altLang="en-US" sz="2600" dirty="0"/>
              <a:t>Used to portray categorical data</a:t>
            </a:r>
          </a:p>
          <a:p>
            <a:pPr algn="just">
              <a:lnSpc>
                <a:spcPct val="120000"/>
              </a:lnSpc>
            </a:pPr>
            <a:r>
              <a:rPr lang="en-US" altLang="en-US" sz="2600" dirty="0"/>
              <a:t>A bar chart, where categories are shown in descending order of </a:t>
            </a:r>
            <a:r>
              <a:rPr lang="en-US" altLang="en-US" sz="2600" dirty="0" smtClean="0"/>
              <a:t>frequency.</a:t>
            </a:r>
          </a:p>
          <a:p>
            <a:pPr algn="just">
              <a:lnSpc>
                <a:spcPct val="120000"/>
              </a:lnSpc>
            </a:pPr>
            <a:r>
              <a:rPr lang="en-US" sz="2600" dirty="0" smtClean="0"/>
              <a:t>One </a:t>
            </a:r>
            <a:r>
              <a:rPr lang="en-US" sz="2600" dirty="0"/>
              <a:t>of the important aspects of total quality management is the constant search for causes of problems in products and processes</a:t>
            </a:r>
            <a:r>
              <a:rPr lang="en-US" sz="2600" dirty="0" smtClean="0"/>
              <a:t>.</a:t>
            </a:r>
          </a:p>
          <a:p>
            <a:pPr algn="just">
              <a:lnSpc>
                <a:spcPct val="120000"/>
              </a:lnSpc>
            </a:pPr>
            <a:r>
              <a:rPr lang="en-US" sz="2600" dirty="0"/>
              <a:t>A graphical technique for displaying problem causes is Pareto Analysis. Pareto analysis is a quantitative tallying of  the number and types of defects that occur with a product or service. Analysts use this tally to produce a vertical bar chart that display the most common types of defects ,ranked in order of occurrence from left to right. This bar chart is called a Pareto Chart.</a:t>
            </a:r>
          </a:p>
          <a:p>
            <a:pPr algn="just">
              <a:lnSpc>
                <a:spcPct val="120000"/>
              </a:lnSpc>
            </a:pPr>
            <a:endParaRPr lang="en-US" dirty="0"/>
          </a:p>
          <a:p>
            <a:pPr>
              <a:lnSpc>
                <a:spcPct val="120000"/>
              </a:lnSpc>
            </a:pPr>
            <a:endParaRPr lang="en-US" alt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147</a:t>
            </a:fld>
            <a:endParaRPr lang="en-IN"/>
          </a:p>
        </p:txBody>
      </p:sp>
    </p:spTree>
    <p:extLst>
      <p:ext uri="{BB962C8B-B14F-4D97-AF65-F5344CB8AC3E}">
        <p14:creationId xmlns:p14="http://schemas.microsoft.com/office/powerpoint/2010/main" val="380358458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p:cNvSpPr>
            <a:spLocks noGrp="1" noChangeArrowheads="1"/>
          </p:cNvSpPr>
          <p:nvPr>
            <p:ph type="body" idx="1"/>
          </p:nvPr>
        </p:nvSpPr>
        <p:spPr>
          <a:xfrm>
            <a:off x="762000" y="1600200"/>
            <a:ext cx="8077200" cy="4532313"/>
          </a:xfrm>
        </p:spPr>
        <p:txBody>
          <a:bodyPr/>
          <a:lstStyle/>
          <a:p>
            <a:pPr>
              <a:lnSpc>
                <a:spcPct val="120000"/>
              </a:lnSpc>
              <a:buFont typeface="Wingdings" pitchFamily="2" charset="2"/>
              <a:buNone/>
            </a:pPr>
            <a:r>
              <a:rPr lang="en-US" altLang="en-US">
                <a:solidFill>
                  <a:schemeClr val="folHlink"/>
                </a:solidFill>
              </a:rPr>
              <a:t>Example:</a:t>
            </a:r>
            <a:r>
              <a:rPr lang="en-US" altLang="en-US"/>
              <a:t>  400 defective items are examined </a:t>
            </a:r>
          </a:p>
          <a:p>
            <a:pPr>
              <a:lnSpc>
                <a:spcPct val="60000"/>
              </a:lnSpc>
              <a:buFont typeface="Wingdings" pitchFamily="2" charset="2"/>
              <a:buNone/>
            </a:pPr>
            <a:r>
              <a:rPr lang="en-US" altLang="en-US"/>
              <a:t>			for cause of defect:</a:t>
            </a:r>
          </a:p>
        </p:txBody>
      </p:sp>
      <p:graphicFrame>
        <p:nvGraphicFramePr>
          <p:cNvPr id="151640" name="Group 88"/>
          <p:cNvGraphicFramePr>
            <a:graphicFrameLocks noGrp="1"/>
          </p:cNvGraphicFramePr>
          <p:nvPr/>
        </p:nvGraphicFramePr>
        <p:xfrm>
          <a:off x="838200" y="2743200"/>
          <a:ext cx="7467600" cy="3474720"/>
        </p:xfrm>
        <a:graphic>
          <a:graphicData uri="http://schemas.openxmlformats.org/drawingml/2006/table">
            <a:tbl>
              <a:tblPr/>
              <a:tblGrid>
                <a:gridCol w="4457700">
                  <a:extLst>
                    <a:ext uri="{9D8B030D-6E8A-4147-A177-3AD203B41FA5}">
                      <a16:colId xmlns="" xmlns:a16="http://schemas.microsoft.com/office/drawing/2014/main" val="20000"/>
                    </a:ext>
                  </a:extLst>
                </a:gridCol>
                <a:gridCol w="3009900">
                  <a:extLst>
                    <a:ext uri="{9D8B030D-6E8A-4147-A177-3AD203B41FA5}">
                      <a16:colId xmlns="" xmlns:a16="http://schemas.microsoft.com/office/drawing/2014/main" val="20001"/>
                    </a:ext>
                  </a:extLst>
                </a:gridCol>
              </a:tblGrid>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Source of </a:t>
                      </a:r>
                    </a:p>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Manufacturing Error</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Number of defects</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 xmlns:a16="http://schemas.microsoft.com/office/drawing/2014/main" val="10000"/>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Bad Weld</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34</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Poor Alignment</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223</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Missing Part</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25</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Paint Flaw</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78</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Electrical Short</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19</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Cracked case</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21</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Total</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400</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 xmlns:a16="http://schemas.microsoft.com/office/drawing/2014/main" val="10007"/>
                  </a:ext>
                </a:extLst>
              </a:tr>
            </a:tbl>
          </a:graphicData>
        </a:graphic>
      </p:graphicFrame>
      <p:sp>
        <p:nvSpPr>
          <p:cNvPr id="151642" name="Rectangle 90"/>
          <p:cNvSpPr>
            <a:spLocks noGrp="1" noChangeArrowheads="1"/>
          </p:cNvSpPr>
          <p:nvPr>
            <p:ph type="title"/>
          </p:nvPr>
        </p:nvSpPr>
        <p:spPr>
          <a:noFill/>
          <a:ln/>
        </p:spPr>
        <p:txBody>
          <a:bodyPr/>
          <a:lstStyle/>
          <a:p>
            <a:pPr>
              <a:lnSpc>
                <a:spcPct val="110000"/>
              </a:lnSpc>
            </a:pPr>
            <a:r>
              <a:rPr lang="en-US" altLang="en-US"/>
              <a:t>Pareto Diagram Example</a:t>
            </a:r>
          </a:p>
        </p:txBody>
      </p:sp>
      <p:sp>
        <p:nvSpPr>
          <p:cNvPr id="4" name="Slide Number Placeholder 3"/>
          <p:cNvSpPr>
            <a:spLocks noGrp="1"/>
          </p:cNvSpPr>
          <p:nvPr>
            <p:ph type="sldNum" sz="quarter" idx="12"/>
          </p:nvPr>
        </p:nvSpPr>
        <p:spPr/>
        <p:txBody>
          <a:bodyPr/>
          <a:lstStyle/>
          <a:p>
            <a:fld id="{44B214BB-661D-4F56-B225-34CBD1A6709D}" type="slidenum">
              <a:rPr lang="en-IN" smtClean="0"/>
              <a:t>148</a:t>
            </a:fld>
            <a:endParaRPr lang="en-IN"/>
          </a:p>
        </p:txBody>
      </p:sp>
    </p:spTree>
    <p:extLst>
      <p:ext uri="{BB962C8B-B14F-4D97-AF65-F5344CB8AC3E}">
        <p14:creationId xmlns:p14="http://schemas.microsoft.com/office/powerpoint/2010/main" val="4262132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Grp="1" noChangeArrowheads="1"/>
          </p:cNvSpPr>
          <p:nvPr>
            <p:ph type="body" idx="1"/>
          </p:nvPr>
        </p:nvSpPr>
        <p:spPr>
          <a:xfrm>
            <a:off x="685800" y="1828800"/>
            <a:ext cx="8077200" cy="4532313"/>
          </a:xfrm>
        </p:spPr>
        <p:txBody>
          <a:bodyPr/>
          <a:lstStyle/>
          <a:p>
            <a:pPr>
              <a:lnSpc>
                <a:spcPct val="90000"/>
              </a:lnSpc>
              <a:buFont typeface="Wingdings" pitchFamily="2" charset="2"/>
              <a:buNone/>
            </a:pPr>
            <a:r>
              <a:rPr lang="en-US" altLang="en-US" sz="2400">
                <a:solidFill>
                  <a:schemeClr val="folHlink"/>
                </a:solidFill>
              </a:rPr>
              <a:t>Step 1:</a:t>
            </a:r>
            <a:r>
              <a:rPr lang="en-US" altLang="en-US"/>
              <a:t> Sort by defect cause, in descending order</a:t>
            </a:r>
          </a:p>
          <a:p>
            <a:pPr>
              <a:lnSpc>
                <a:spcPct val="90000"/>
              </a:lnSpc>
              <a:buFont typeface="Wingdings" pitchFamily="2" charset="2"/>
              <a:buNone/>
            </a:pPr>
            <a:r>
              <a:rPr lang="en-US" altLang="en-US" sz="2400">
                <a:solidFill>
                  <a:schemeClr val="folHlink"/>
                </a:solidFill>
              </a:rPr>
              <a:t>Step 2:</a:t>
            </a:r>
            <a:r>
              <a:rPr lang="en-US" altLang="en-US"/>
              <a:t> Determine % in each category</a:t>
            </a:r>
          </a:p>
        </p:txBody>
      </p:sp>
      <p:graphicFrame>
        <p:nvGraphicFramePr>
          <p:cNvPr id="154723" name="Group 99"/>
          <p:cNvGraphicFramePr>
            <a:graphicFrameLocks noGrp="1"/>
          </p:cNvGraphicFramePr>
          <p:nvPr/>
        </p:nvGraphicFramePr>
        <p:xfrm>
          <a:off x="381000" y="3048000"/>
          <a:ext cx="8001000" cy="3474720"/>
        </p:xfrm>
        <a:graphic>
          <a:graphicData uri="http://schemas.openxmlformats.org/drawingml/2006/table">
            <a:tbl>
              <a:tblPr/>
              <a:tblGrid>
                <a:gridCol w="2819400">
                  <a:extLst>
                    <a:ext uri="{9D8B030D-6E8A-4147-A177-3AD203B41FA5}">
                      <a16:colId xmlns="" xmlns:a16="http://schemas.microsoft.com/office/drawing/2014/main" val="20000"/>
                    </a:ext>
                  </a:extLst>
                </a:gridCol>
                <a:gridCol w="2438400">
                  <a:extLst>
                    <a:ext uri="{9D8B030D-6E8A-4147-A177-3AD203B41FA5}">
                      <a16:colId xmlns="" xmlns:a16="http://schemas.microsoft.com/office/drawing/2014/main" val="20001"/>
                    </a:ext>
                  </a:extLst>
                </a:gridCol>
                <a:gridCol w="2743200">
                  <a:extLst>
                    <a:ext uri="{9D8B030D-6E8A-4147-A177-3AD203B41FA5}">
                      <a16:colId xmlns="" xmlns:a16="http://schemas.microsoft.com/office/drawing/2014/main" val="20002"/>
                    </a:ext>
                  </a:extLst>
                </a:gridCol>
              </a:tblGrid>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Source of </a:t>
                      </a:r>
                    </a:p>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Manufacturing Error</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Number of defects</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rPr>
                        <a:t>% of Total Defects</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 xmlns:a16="http://schemas.microsoft.com/office/drawing/2014/main" val="10000"/>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Poor Alignment</a:t>
                      </a:r>
                      <a:endParaRPr kumimoji="0" lang="en-US" altLang="en-US" sz="2000" b="0" i="0" u="none" strike="noStrike" cap="none" normalizeH="0" baseline="0" smtClean="0">
                        <a:ln>
                          <a:noFill/>
                        </a:ln>
                        <a:solidFill>
                          <a:schemeClr val="tx1"/>
                        </a:solidFill>
                        <a:effectLst/>
                        <a:latin typeface="Arial" pitchFamily="34" charset="0"/>
                        <a:cs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223</a:t>
                      </a:r>
                      <a:endParaRPr kumimoji="0" lang="en-US" altLang="en-US" sz="2000" b="0" i="0" u="none" strike="noStrike" cap="none" normalizeH="0" baseline="0" smtClean="0">
                        <a:ln>
                          <a:noFill/>
                        </a:ln>
                        <a:solidFill>
                          <a:schemeClr val="tx1"/>
                        </a:solidFill>
                        <a:effectLst/>
                        <a:latin typeface="Arial" pitchFamily="34" charset="0"/>
                        <a:cs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55.75</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Paint Flaw</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78</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19.50</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Bad Weld</a:t>
                      </a:r>
                      <a:endParaRPr kumimoji="0" lang="en-US" altLang="en-US" sz="2000" b="0" i="0" u="none" strike="noStrike" cap="none" normalizeH="0" baseline="0" smtClean="0">
                        <a:ln>
                          <a:noFill/>
                        </a:ln>
                        <a:solidFill>
                          <a:schemeClr val="tx1"/>
                        </a:solidFill>
                        <a:effectLst/>
                        <a:latin typeface="Arial" pitchFamily="34" charset="0"/>
                        <a:cs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34</a:t>
                      </a:r>
                      <a:endParaRPr kumimoji="0" lang="en-US" altLang="en-US" sz="2000" b="0" i="0" u="none" strike="noStrike" cap="none" normalizeH="0" baseline="0" smtClean="0">
                        <a:ln>
                          <a:noFill/>
                        </a:ln>
                        <a:solidFill>
                          <a:schemeClr val="tx1"/>
                        </a:solidFill>
                        <a:effectLst/>
                        <a:latin typeface="Arial" pitchFamily="34" charset="0"/>
                        <a:cs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8.50</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Missing Part</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25</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6.25</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Cracked case</a:t>
                      </a:r>
                      <a:endParaRPr kumimoji="0" lang="en-US" altLang="en-US" sz="2000" b="0" i="0" u="none" strike="noStrike" cap="none" normalizeH="0" baseline="0" smtClean="0">
                        <a:ln>
                          <a:noFill/>
                        </a:ln>
                        <a:solidFill>
                          <a:schemeClr val="tx1"/>
                        </a:solidFill>
                        <a:effectLst/>
                        <a:latin typeface="Arial" pitchFamily="34" charset="0"/>
                        <a:cs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21</a:t>
                      </a:r>
                      <a:endParaRPr kumimoji="0" lang="en-US" altLang="en-US" sz="2000" b="0" i="0" u="none" strike="noStrike" cap="none" normalizeH="0" baseline="0" smtClean="0">
                        <a:ln>
                          <a:noFill/>
                        </a:ln>
                        <a:solidFill>
                          <a:schemeClr val="tx1"/>
                        </a:solidFill>
                        <a:effectLst/>
                        <a:latin typeface="Arial" pitchFamily="34" charset="0"/>
                        <a:cs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cs typeface="Arial" pitchFamily="34" charset="0"/>
                        </a:rPr>
                        <a:t>5.25</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Electrical Short</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19</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itchFamily="34" charset="0"/>
                        </a:rPr>
                        <a:t>4.75</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244475">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Total</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cs typeface="Arial" pitchFamily="34" charset="0"/>
                        </a:rPr>
                        <a:t>400</a:t>
                      </a:r>
                      <a:endParaRPr kumimoji="0" lang="en-US" altLang="en-US" sz="2000" b="0" i="0" u="none" strike="noStrike" cap="none" normalizeH="0" baseline="0" smtClean="0">
                        <a:ln>
                          <a:noFill/>
                        </a:ln>
                        <a:solidFill>
                          <a:schemeClr val="tx1"/>
                        </a:solidFill>
                        <a:effectLst/>
                        <a:latin typeface="Arial" pitchFamily="34" charset="0"/>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itchFamily="34" charset="0"/>
                        </a:defRPr>
                      </a:lvl1pPr>
                      <a:lvl2pPr>
                        <a:spcBef>
                          <a:spcPct val="20000"/>
                        </a:spcBef>
                        <a:buClr>
                          <a:schemeClr val="hlink"/>
                        </a:buClr>
                        <a:buSzPct val="55000"/>
                        <a:buFont typeface="Wingdings" pitchFamily="2" charset="2"/>
                        <a:defRPr sz="2000">
                          <a:solidFill>
                            <a:schemeClr val="tx1"/>
                          </a:solidFill>
                          <a:latin typeface="Arial" pitchFamily="34" charset="0"/>
                        </a:defRPr>
                      </a:lvl2pPr>
                      <a:lvl3pPr>
                        <a:spcBef>
                          <a:spcPct val="20000"/>
                        </a:spcBef>
                        <a:buClr>
                          <a:schemeClr val="accent2"/>
                        </a:buClr>
                        <a:buSzPct val="50000"/>
                        <a:buFont typeface="Wingdings" pitchFamily="2" charset="2"/>
                        <a:defRPr>
                          <a:solidFill>
                            <a:schemeClr val="tx1"/>
                          </a:solidFill>
                          <a:latin typeface="Arial" pitchFamily="34" charset="0"/>
                        </a:defRPr>
                      </a:lvl3pPr>
                      <a:lvl4pPr>
                        <a:spcBef>
                          <a:spcPct val="20000"/>
                        </a:spcBef>
                        <a:buClr>
                          <a:schemeClr val="folHlink"/>
                        </a:buClr>
                        <a:buSzPct val="55000"/>
                        <a:buFont typeface="Wingdings" pitchFamily="2" charset="2"/>
                        <a:defRPr sz="1600">
                          <a:solidFill>
                            <a:schemeClr val="tx1"/>
                          </a:solidFill>
                          <a:latin typeface="Arial" pitchFamily="34" charset="0"/>
                        </a:defRPr>
                      </a:lvl4pPr>
                      <a:lvl5pPr>
                        <a:spcBef>
                          <a:spcPct val="20000"/>
                        </a:spcBef>
                        <a:buClr>
                          <a:srgbClr val="FD2B4E"/>
                        </a:buClr>
                        <a:buSzPct val="50000"/>
                        <a:buFont typeface="Wingdings" pitchFamily="2" charset="2"/>
                        <a:defRPr sz="1600">
                          <a:solidFill>
                            <a:schemeClr val="tx1"/>
                          </a:solidFill>
                          <a:latin typeface="Arial"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pitchFamily="34" charset="0"/>
                        </a:rPr>
                        <a:t>100%</a:t>
                      </a: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 xmlns:a16="http://schemas.microsoft.com/office/drawing/2014/main" val="10007"/>
                  </a:ext>
                </a:extLst>
              </a:tr>
            </a:tbl>
          </a:graphicData>
        </a:graphic>
      </p:graphicFrame>
      <p:sp>
        <p:nvSpPr>
          <p:cNvPr id="154725" name="Rectangle 101"/>
          <p:cNvSpPr>
            <a:spLocks noGrp="1" noChangeArrowheads="1"/>
          </p:cNvSpPr>
          <p:nvPr>
            <p:ph type="title"/>
          </p:nvPr>
        </p:nvSpPr>
        <p:spPr>
          <a:noFill/>
          <a:ln/>
        </p:spPr>
        <p:txBody>
          <a:bodyPr/>
          <a:lstStyle/>
          <a:p>
            <a:pPr>
              <a:lnSpc>
                <a:spcPct val="110000"/>
              </a:lnSpc>
            </a:pPr>
            <a:r>
              <a:rPr lang="en-US" altLang="en-US"/>
              <a:t>Pareto Diagram Example</a:t>
            </a:r>
          </a:p>
        </p:txBody>
      </p:sp>
      <p:sp>
        <p:nvSpPr>
          <p:cNvPr id="154726" name="Text Box 102"/>
          <p:cNvSpPr txBox="1">
            <a:spLocks noChangeArrowheads="1"/>
          </p:cNvSpPr>
          <p:nvPr/>
        </p:nvSpPr>
        <p:spPr bwMode="auto">
          <a:xfrm>
            <a:off x="7467600" y="1279525"/>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solidFill>
                  <a:srgbClr val="000099"/>
                </a:solidFill>
              </a:rPr>
              <a:t>(continued)</a:t>
            </a:r>
          </a:p>
        </p:txBody>
      </p:sp>
      <p:sp>
        <p:nvSpPr>
          <p:cNvPr id="4" name="Slide Number Placeholder 3"/>
          <p:cNvSpPr>
            <a:spLocks noGrp="1"/>
          </p:cNvSpPr>
          <p:nvPr>
            <p:ph type="sldNum" sz="quarter" idx="12"/>
          </p:nvPr>
        </p:nvSpPr>
        <p:spPr/>
        <p:txBody>
          <a:bodyPr/>
          <a:lstStyle/>
          <a:p>
            <a:fld id="{44B214BB-661D-4F56-B225-34CBD1A6709D}" type="slidenum">
              <a:rPr lang="en-IN" smtClean="0"/>
              <a:t>149</a:t>
            </a:fld>
            <a:endParaRPr lang="en-IN"/>
          </a:p>
        </p:txBody>
      </p:sp>
    </p:spTree>
    <p:extLst>
      <p:ext uri="{BB962C8B-B14F-4D97-AF65-F5344CB8AC3E}">
        <p14:creationId xmlns:p14="http://schemas.microsoft.com/office/powerpoint/2010/main" val="3811326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Collection of Data</a:t>
            </a:r>
          </a:p>
        </p:txBody>
      </p:sp>
      <p:sp>
        <p:nvSpPr>
          <p:cNvPr id="3" name="Slide Number Placeholder 2"/>
          <p:cNvSpPr>
            <a:spLocks noGrp="1"/>
          </p:cNvSpPr>
          <p:nvPr>
            <p:ph type="sldNum" sz="quarter" idx="12"/>
          </p:nvPr>
        </p:nvSpPr>
        <p:spPr/>
        <p:txBody>
          <a:bodyPr/>
          <a:lstStyle/>
          <a:p>
            <a:fld id="{44B214BB-661D-4F56-B225-34CBD1A6709D}" type="slidenum">
              <a:rPr lang="en-IN" smtClean="0"/>
              <a:t>15</a:t>
            </a:fld>
            <a:endParaRPr lang="en-IN"/>
          </a:p>
        </p:txBody>
      </p:sp>
    </p:spTree>
    <p:extLst>
      <p:ext uri="{BB962C8B-B14F-4D97-AF65-F5344CB8AC3E}">
        <p14:creationId xmlns:p14="http://schemas.microsoft.com/office/powerpoint/2010/main" val="382661192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a:lnSpc>
                <a:spcPct val="110000"/>
              </a:lnSpc>
            </a:pPr>
            <a:r>
              <a:rPr lang="en-US" altLang="en-US"/>
              <a:t>Pareto Diagram Example</a:t>
            </a:r>
          </a:p>
        </p:txBody>
      </p:sp>
      <p:sp>
        <p:nvSpPr>
          <p:cNvPr id="152579" name="Rectangle 3"/>
          <p:cNvSpPr>
            <a:spLocks noChangeArrowheads="1"/>
          </p:cNvSpPr>
          <p:nvPr/>
        </p:nvSpPr>
        <p:spPr bwMode="auto">
          <a:xfrm rot="5400000">
            <a:off x="6582569" y="4466431"/>
            <a:ext cx="3048000" cy="36353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sz="1800" b="1">
                <a:solidFill>
                  <a:srgbClr val="000000"/>
                </a:solidFill>
              </a:rPr>
              <a:t>cumulative % </a:t>
            </a:r>
            <a:r>
              <a:rPr lang="en-US" altLang="en-US" sz="1800" b="1"/>
              <a:t>(line graph)</a:t>
            </a:r>
            <a:endParaRPr lang="en-US" altLang="en-US" sz="1800"/>
          </a:p>
        </p:txBody>
      </p:sp>
      <p:sp>
        <p:nvSpPr>
          <p:cNvPr id="152580" name="Rectangle 4"/>
          <p:cNvSpPr>
            <a:spLocks noChangeArrowheads="1"/>
          </p:cNvSpPr>
          <p:nvPr/>
        </p:nvSpPr>
        <p:spPr bwMode="auto">
          <a:xfrm rot="16200000">
            <a:off x="-708819" y="4137819"/>
            <a:ext cx="3732213" cy="6381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sz="1800" b="1">
                <a:solidFill>
                  <a:srgbClr val="000000"/>
                </a:solidFill>
              </a:rPr>
              <a:t>% of defects in each category (bar graph)</a:t>
            </a:r>
            <a:endParaRPr lang="en-US" altLang="en-US" sz="1800">
              <a:solidFill>
                <a:srgbClr val="000000"/>
              </a:solidFill>
            </a:endParaRPr>
          </a:p>
        </p:txBody>
      </p:sp>
      <p:graphicFrame>
        <p:nvGraphicFramePr>
          <p:cNvPr id="152583" name="Object 7"/>
          <p:cNvGraphicFramePr>
            <a:graphicFrameLocks noChangeAspect="1"/>
          </p:cNvGraphicFramePr>
          <p:nvPr/>
        </p:nvGraphicFramePr>
        <p:xfrm>
          <a:off x="1524000" y="2286000"/>
          <a:ext cx="6324600" cy="4373563"/>
        </p:xfrm>
        <a:graphic>
          <a:graphicData uri="http://schemas.openxmlformats.org/presentationml/2006/ole">
            <mc:AlternateContent xmlns:mc="http://schemas.openxmlformats.org/markup-compatibility/2006">
              <mc:Choice xmlns:v="urn:schemas-microsoft-com:vml" Requires="v">
                <p:oleObj spid="_x0000_s4099" name="Chart" r:id="rId3" imgW="11791950" imgH="7115251" progId="Excel.Sheet.8">
                  <p:embed/>
                </p:oleObj>
              </mc:Choice>
              <mc:Fallback>
                <p:oleObj name="Chart" r:id="rId3" imgW="11791950" imgH="711525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86000"/>
                        <a:ext cx="6324600" cy="437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4" name="Text Box 8"/>
          <p:cNvSpPr txBox="1">
            <a:spLocks noChangeArrowheads="1"/>
          </p:cNvSpPr>
          <p:nvPr/>
        </p:nvSpPr>
        <p:spPr bwMode="auto">
          <a:xfrm>
            <a:off x="1143000" y="1676400"/>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a:solidFill>
                  <a:schemeClr val="folHlink"/>
                </a:solidFill>
              </a:rPr>
              <a:t>Step 3:</a:t>
            </a:r>
            <a:r>
              <a:rPr lang="en-US" altLang="en-US" sz="2800"/>
              <a:t> Show results graphically</a:t>
            </a:r>
          </a:p>
        </p:txBody>
      </p:sp>
      <p:sp>
        <p:nvSpPr>
          <p:cNvPr id="152585" name="Text Box 9"/>
          <p:cNvSpPr txBox="1">
            <a:spLocks noChangeArrowheads="1"/>
          </p:cNvSpPr>
          <p:nvPr/>
        </p:nvSpPr>
        <p:spPr bwMode="auto">
          <a:xfrm>
            <a:off x="7467600" y="1279525"/>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i="1">
                <a:solidFill>
                  <a:srgbClr val="000099"/>
                </a:solidFill>
              </a:rPr>
              <a:t>(continued)</a:t>
            </a:r>
          </a:p>
        </p:txBody>
      </p:sp>
      <p:sp>
        <p:nvSpPr>
          <p:cNvPr id="4" name="Slide Number Placeholder 3"/>
          <p:cNvSpPr>
            <a:spLocks noGrp="1"/>
          </p:cNvSpPr>
          <p:nvPr>
            <p:ph type="sldNum" sz="quarter" idx="12"/>
          </p:nvPr>
        </p:nvSpPr>
        <p:spPr/>
        <p:txBody>
          <a:bodyPr/>
          <a:lstStyle/>
          <a:p>
            <a:fld id="{44B214BB-661D-4F56-B225-34CBD1A6709D}" type="slidenum">
              <a:rPr lang="en-IN" smtClean="0"/>
              <a:t>150</a:t>
            </a:fld>
            <a:endParaRPr lang="en-IN"/>
          </a:p>
        </p:txBody>
      </p:sp>
    </p:spTree>
    <p:extLst>
      <p:ext uri="{BB962C8B-B14F-4D97-AF65-F5344CB8AC3E}">
        <p14:creationId xmlns:p14="http://schemas.microsoft.com/office/powerpoint/2010/main" val="42470403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Line 5"/>
          <p:cNvSpPr>
            <a:spLocks noChangeShapeType="1"/>
          </p:cNvSpPr>
          <p:nvPr/>
        </p:nvSpPr>
        <p:spPr bwMode="auto">
          <a:xfrm>
            <a:off x="4629150" y="2286000"/>
            <a:ext cx="0" cy="76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 name="Rectangle 7"/>
          <p:cNvSpPr>
            <a:spLocks noChangeArrowheads="1"/>
          </p:cNvSpPr>
          <p:nvPr/>
        </p:nvSpPr>
        <p:spPr bwMode="auto">
          <a:xfrm>
            <a:off x="819150" y="1828800"/>
            <a:ext cx="8020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Rectangle 8"/>
          <p:cNvSpPr>
            <a:spLocks noChangeArrowheads="1"/>
          </p:cNvSpPr>
          <p:nvPr/>
        </p:nvSpPr>
        <p:spPr bwMode="auto">
          <a:xfrm>
            <a:off x="3106738" y="1754188"/>
            <a:ext cx="2968625" cy="528637"/>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sz="2800" b="1"/>
              <a:t>Numerical Data</a:t>
            </a:r>
          </a:p>
        </p:txBody>
      </p:sp>
      <p:sp>
        <p:nvSpPr>
          <p:cNvPr id="55306" name="Line 10"/>
          <p:cNvSpPr>
            <a:spLocks noChangeShapeType="1"/>
          </p:cNvSpPr>
          <p:nvPr/>
        </p:nvSpPr>
        <p:spPr bwMode="auto">
          <a:xfrm>
            <a:off x="2943225" y="3048000"/>
            <a:ext cx="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1" name="Line 15"/>
          <p:cNvSpPr>
            <a:spLocks noChangeShapeType="1"/>
          </p:cNvSpPr>
          <p:nvPr/>
        </p:nvSpPr>
        <p:spPr bwMode="auto">
          <a:xfrm>
            <a:off x="3019425" y="4343400"/>
            <a:ext cx="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2" name="Line 16"/>
          <p:cNvSpPr>
            <a:spLocks noChangeShapeType="1"/>
          </p:cNvSpPr>
          <p:nvPr/>
        </p:nvSpPr>
        <p:spPr bwMode="auto">
          <a:xfrm>
            <a:off x="1800225" y="4800600"/>
            <a:ext cx="2362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3" name="Line 17"/>
          <p:cNvSpPr>
            <a:spLocks noChangeShapeType="1"/>
          </p:cNvSpPr>
          <p:nvPr/>
        </p:nvSpPr>
        <p:spPr bwMode="auto">
          <a:xfrm>
            <a:off x="1800225" y="4800600"/>
            <a:ext cx="0"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4" name="Rectangle 18"/>
          <p:cNvSpPr>
            <a:spLocks noChangeArrowheads="1"/>
          </p:cNvSpPr>
          <p:nvPr/>
        </p:nvSpPr>
        <p:spPr bwMode="auto">
          <a:xfrm>
            <a:off x="962025" y="5181600"/>
            <a:ext cx="1990725" cy="46672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b="1"/>
              <a:t>Histogram</a:t>
            </a:r>
          </a:p>
        </p:txBody>
      </p:sp>
      <p:sp>
        <p:nvSpPr>
          <p:cNvPr id="55317" name="Line 21"/>
          <p:cNvSpPr>
            <a:spLocks noChangeShapeType="1"/>
          </p:cNvSpPr>
          <p:nvPr/>
        </p:nvSpPr>
        <p:spPr bwMode="auto">
          <a:xfrm flipH="1">
            <a:off x="4162425" y="4800600"/>
            <a:ext cx="0"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8" name="Rectangle 22"/>
          <p:cNvSpPr>
            <a:spLocks noChangeArrowheads="1"/>
          </p:cNvSpPr>
          <p:nvPr/>
        </p:nvSpPr>
        <p:spPr bwMode="auto">
          <a:xfrm>
            <a:off x="3629025" y="5181600"/>
            <a:ext cx="1063625" cy="46672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b="1"/>
              <a:t>Ogive</a:t>
            </a:r>
          </a:p>
        </p:txBody>
      </p:sp>
      <p:sp>
        <p:nvSpPr>
          <p:cNvPr id="55310" name="Rectangle 14"/>
          <p:cNvSpPr>
            <a:spLocks noChangeArrowheads="1"/>
          </p:cNvSpPr>
          <p:nvPr/>
        </p:nvSpPr>
        <p:spPr bwMode="auto">
          <a:xfrm>
            <a:off x="2686050" y="3146425"/>
            <a:ext cx="3810000" cy="119697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b="1"/>
              <a:t>Frequency Distributions and</a:t>
            </a:r>
          </a:p>
          <a:p>
            <a:pPr algn="ctr" eaLnBrk="0" hangingPunct="0">
              <a:lnSpc>
                <a:spcPct val="50000"/>
              </a:lnSpc>
              <a:spcBef>
                <a:spcPct val="50000"/>
              </a:spcBef>
            </a:pPr>
            <a:r>
              <a:rPr lang="en-US" altLang="en-US" b="1"/>
              <a:t>Cumulative Distributions</a:t>
            </a:r>
          </a:p>
        </p:txBody>
      </p:sp>
      <p:sp>
        <p:nvSpPr>
          <p:cNvPr id="55331" name="Rectangle 35"/>
          <p:cNvSpPr>
            <a:spLocks noGrp="1" noChangeArrowheads="1"/>
          </p:cNvSpPr>
          <p:nvPr>
            <p:ph type="title"/>
          </p:nvPr>
        </p:nvSpPr>
        <p:spPr>
          <a:xfrm>
            <a:off x="1143000" y="304800"/>
            <a:ext cx="7383463" cy="990600"/>
          </a:xfrm>
          <a:noFill/>
          <a:ln/>
        </p:spPr>
        <p:txBody>
          <a:bodyPr>
            <a:normAutofit fontScale="90000"/>
          </a:bodyPr>
          <a:lstStyle/>
          <a:p>
            <a:pPr defTabSz="914400">
              <a:lnSpc>
                <a:spcPct val="80000"/>
              </a:lnSpc>
            </a:pPr>
            <a:r>
              <a:rPr lang="en-US" altLang="en-US"/>
              <a:t>Graphs to Describe </a:t>
            </a:r>
            <a:br>
              <a:rPr lang="en-US" altLang="en-US"/>
            </a:br>
            <a:r>
              <a:rPr lang="en-US" altLang="en-US"/>
              <a:t>Numerical Variables</a:t>
            </a:r>
          </a:p>
        </p:txBody>
      </p:sp>
      <p:sp>
        <p:nvSpPr>
          <p:cNvPr id="4" name="Slide Number Placeholder 3"/>
          <p:cNvSpPr>
            <a:spLocks noGrp="1"/>
          </p:cNvSpPr>
          <p:nvPr>
            <p:ph type="sldNum" sz="quarter" idx="12"/>
          </p:nvPr>
        </p:nvSpPr>
        <p:spPr/>
        <p:txBody>
          <a:bodyPr/>
          <a:lstStyle/>
          <a:p>
            <a:fld id="{44B214BB-661D-4F56-B225-34CBD1A6709D}" type="slidenum">
              <a:rPr lang="en-IN" smtClean="0"/>
              <a:t>151</a:t>
            </a:fld>
            <a:endParaRPr lang="en-IN"/>
          </a:p>
        </p:txBody>
      </p:sp>
    </p:spTree>
    <p:extLst>
      <p:ext uri="{BB962C8B-B14F-4D97-AF65-F5344CB8AC3E}">
        <p14:creationId xmlns:p14="http://schemas.microsoft.com/office/powerpoint/2010/main" val="235223077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Frequency </a:t>
            </a:r>
            <a:r>
              <a:rPr lang="en-US" dirty="0"/>
              <a:t>D</a:t>
            </a:r>
            <a:r>
              <a:rPr lang="en-US" dirty="0" smtClean="0"/>
              <a:t>istribution</a:t>
            </a:r>
            <a:endParaRPr lang="en-US" dirty="0"/>
          </a:p>
        </p:txBody>
      </p:sp>
      <p:sp>
        <p:nvSpPr>
          <p:cNvPr id="3" name="Content Placeholder 2"/>
          <p:cNvSpPr>
            <a:spLocks noGrp="1"/>
          </p:cNvSpPr>
          <p:nvPr>
            <p:ph idx="1"/>
          </p:nvPr>
        </p:nvSpPr>
        <p:spPr>
          <a:xfrm>
            <a:off x="457200" y="1600200"/>
            <a:ext cx="8229600" cy="5029200"/>
          </a:xfrm>
        </p:spPr>
        <p:txBody>
          <a:bodyPr>
            <a:normAutofit lnSpcReduction="10000"/>
          </a:bodyPr>
          <a:lstStyle/>
          <a:p>
            <a:pPr algn="just"/>
            <a:r>
              <a:rPr lang="en-US" sz="2800" dirty="0" smtClean="0"/>
              <a:t>One particularly useful tool for grouping data is the frequency distribution, which is a summary of data presented in the form of class intervals and frequencies.</a:t>
            </a:r>
          </a:p>
          <a:p>
            <a:pPr algn="just"/>
            <a:r>
              <a:rPr lang="en-US" sz="2800" dirty="0" smtClean="0"/>
              <a:t>The way of tabulating the data of a variable and their respective frequencies side by side is called a frequency distribution of that data.</a:t>
            </a:r>
          </a:p>
          <a:p>
            <a:r>
              <a:rPr lang="en-US" sz="2800" dirty="0" smtClean="0"/>
              <a:t>We discuss the following cases</a:t>
            </a:r>
          </a:p>
          <a:p>
            <a:pPr>
              <a:buFont typeface="Wingdings" panose="05000000000000000000" pitchFamily="2" charset="2"/>
              <a:buChar char="Ø"/>
            </a:pPr>
            <a:r>
              <a:rPr lang="en-US" sz="2800" dirty="0" smtClean="0"/>
              <a:t>Discrete (ungrouped) frequency distribution</a:t>
            </a:r>
          </a:p>
          <a:p>
            <a:pPr>
              <a:buFont typeface="Wingdings" panose="05000000000000000000" pitchFamily="2" charset="2"/>
              <a:buChar char="Ø"/>
            </a:pPr>
            <a:r>
              <a:rPr lang="en-US" sz="2800" dirty="0" smtClean="0"/>
              <a:t>Grouped frequency distribution</a:t>
            </a:r>
          </a:p>
          <a:p>
            <a:pPr>
              <a:buFont typeface="Wingdings" panose="05000000000000000000" pitchFamily="2" charset="2"/>
              <a:buChar char="Ø"/>
            </a:pPr>
            <a:r>
              <a:rPr lang="en-US" sz="2800" dirty="0" smtClean="0"/>
              <a:t>Continuous frequency distribution</a:t>
            </a:r>
          </a:p>
        </p:txBody>
      </p:sp>
      <p:sp>
        <p:nvSpPr>
          <p:cNvPr id="6" name="Slide Number Placeholder 5"/>
          <p:cNvSpPr>
            <a:spLocks noGrp="1"/>
          </p:cNvSpPr>
          <p:nvPr>
            <p:ph type="sldNum" sz="quarter" idx="12"/>
          </p:nvPr>
        </p:nvSpPr>
        <p:spPr/>
        <p:txBody>
          <a:bodyPr/>
          <a:lstStyle/>
          <a:p>
            <a:fld id="{44B214BB-661D-4F56-B225-34CBD1A6709D}" type="slidenum">
              <a:rPr lang="en-IN" smtClean="0"/>
              <a:t>152</a:t>
            </a:fld>
            <a:endParaRPr lang="en-IN"/>
          </a:p>
        </p:txBody>
      </p:sp>
    </p:spTree>
    <p:extLst>
      <p:ext uri="{BB962C8B-B14F-4D97-AF65-F5344CB8AC3E}">
        <p14:creationId xmlns:p14="http://schemas.microsoft.com/office/powerpoint/2010/main" val="212710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Autofit/>
          </a:bodyPr>
          <a:lstStyle/>
          <a:p>
            <a:r>
              <a:rPr lang="en-US" sz="3600" dirty="0" smtClean="0"/>
              <a:t/>
            </a:r>
            <a:br>
              <a:rPr lang="en-US" sz="3600" dirty="0" smtClean="0"/>
            </a:br>
            <a:r>
              <a:rPr lang="en-US" sz="3600" dirty="0" smtClean="0"/>
              <a:t>Discrete </a:t>
            </a:r>
            <a:r>
              <a:rPr lang="en-US" sz="3600" dirty="0"/>
              <a:t>(ungrouped) frequency distribution</a:t>
            </a:r>
            <a:br>
              <a:rPr lang="en-US" sz="3600" dirty="0"/>
            </a:br>
            <a:endParaRPr lang="en-US" sz="3600" dirty="0"/>
          </a:p>
        </p:txBody>
      </p:sp>
      <p:sp>
        <p:nvSpPr>
          <p:cNvPr id="3" name="Content Placeholder 2"/>
          <p:cNvSpPr>
            <a:spLocks noGrp="1"/>
          </p:cNvSpPr>
          <p:nvPr>
            <p:ph idx="1"/>
          </p:nvPr>
        </p:nvSpPr>
        <p:spPr>
          <a:xfrm>
            <a:off x="457200" y="1600200"/>
            <a:ext cx="8229600" cy="4800600"/>
          </a:xfrm>
        </p:spPr>
        <p:txBody>
          <a:bodyPr>
            <a:normAutofit fontScale="92500" lnSpcReduction="10000"/>
          </a:bodyPr>
          <a:lstStyle/>
          <a:p>
            <a:pPr algn="just"/>
            <a:r>
              <a:rPr lang="en-US" sz="2800" dirty="0" smtClean="0"/>
              <a:t>Here first we arrange the data in ascending/descending order.</a:t>
            </a:r>
          </a:p>
          <a:p>
            <a:pPr algn="just"/>
            <a:r>
              <a:rPr lang="en-US" sz="2800" dirty="0" smtClean="0"/>
              <a:t>In the first column, we place the possible values of the variable </a:t>
            </a:r>
          </a:p>
          <a:p>
            <a:pPr algn="just"/>
            <a:r>
              <a:rPr lang="en-US" sz="2800" dirty="0"/>
              <a:t>Then we count the number of times each value of the variable occurs</a:t>
            </a:r>
            <a:r>
              <a:rPr lang="en-US" sz="2800" dirty="0" smtClean="0"/>
              <a:t>. In the second column a vertical bar(called Tally mark) is put against the number whenever it occurs. </a:t>
            </a:r>
          </a:p>
          <a:p>
            <a:pPr algn="just"/>
            <a:r>
              <a:rPr lang="en-US" sz="2800" dirty="0" smtClean="0"/>
              <a:t>After putting the tally mark for all the values in the data, we count the number of times each value is repeating and write it against the corresponding number in the third column.</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153</a:t>
            </a:fld>
            <a:endParaRPr lang="en-IN"/>
          </a:p>
        </p:txBody>
      </p:sp>
    </p:spTree>
    <p:extLst>
      <p:ext uri="{BB962C8B-B14F-4D97-AF65-F5344CB8AC3E}">
        <p14:creationId xmlns:p14="http://schemas.microsoft.com/office/powerpoint/2010/main" val="79503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600" dirty="0" smtClean="0"/>
              <a:t/>
            </a:r>
            <a:br>
              <a:rPr lang="en-US" sz="3600" dirty="0" smtClean="0"/>
            </a:br>
            <a:r>
              <a:rPr lang="en-US" sz="3200" dirty="0" smtClean="0"/>
              <a:t>Discrete </a:t>
            </a:r>
            <a:r>
              <a:rPr lang="en-US" sz="3200" dirty="0"/>
              <a:t>(ungrouped) frequency distribution</a:t>
            </a:r>
            <a:br>
              <a:rPr lang="en-US" sz="3200" dirty="0"/>
            </a:b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sz="1600" dirty="0" smtClean="0"/>
              <a:t>Marks of 10 students are given below. Construct a discrete frequency distribution.</a:t>
            </a:r>
          </a:p>
          <a:p>
            <a:endParaRPr lang="en-US" sz="1600" dirty="0"/>
          </a:p>
          <a:p>
            <a:endParaRPr lang="en-US" sz="1600" dirty="0" smtClean="0"/>
          </a:p>
          <a:p>
            <a:endParaRPr lang="en-US" sz="1600" dirty="0"/>
          </a:p>
          <a:p>
            <a:endParaRPr lang="en-US" sz="1600" dirty="0" smtClean="0"/>
          </a:p>
          <a:p>
            <a:r>
              <a:rPr lang="en-US" sz="1600" dirty="0" smtClean="0"/>
              <a:t>Arrange the data : 20,25,30,33,45,45,45,64,64,70.</a:t>
            </a:r>
          </a:p>
          <a:p>
            <a:endParaRPr lang="en-US" sz="1600" dirty="0" smtClean="0"/>
          </a:p>
          <a:p>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4111135559"/>
              </p:ext>
            </p:extLst>
          </p:nvPr>
        </p:nvGraphicFramePr>
        <p:xfrm>
          <a:off x="1905000" y="1524000"/>
          <a:ext cx="6096000" cy="741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sz="1200" dirty="0" smtClean="0"/>
                        <a:t>70</a:t>
                      </a:r>
                      <a:endParaRPr lang="en-US" sz="1200" dirty="0"/>
                    </a:p>
                  </a:txBody>
                  <a:tcPr/>
                </a:tc>
                <a:tc>
                  <a:txBody>
                    <a:bodyPr/>
                    <a:lstStyle/>
                    <a:p>
                      <a:pPr algn="ctr"/>
                      <a:r>
                        <a:rPr lang="en-US" sz="1200" dirty="0" smtClean="0"/>
                        <a:t>45</a:t>
                      </a:r>
                      <a:endParaRPr lang="en-US" sz="1200" dirty="0"/>
                    </a:p>
                  </a:txBody>
                  <a:tcPr/>
                </a:tc>
                <a:tc>
                  <a:txBody>
                    <a:bodyPr/>
                    <a:lstStyle/>
                    <a:p>
                      <a:pPr algn="ctr"/>
                      <a:r>
                        <a:rPr lang="en-US" sz="1200" dirty="0" smtClean="0"/>
                        <a:t>33</a:t>
                      </a:r>
                      <a:endParaRPr lang="en-US" sz="1200" dirty="0"/>
                    </a:p>
                  </a:txBody>
                  <a:tcPr/>
                </a:tc>
                <a:tc>
                  <a:txBody>
                    <a:bodyPr/>
                    <a:lstStyle/>
                    <a:p>
                      <a:pPr algn="ctr"/>
                      <a:r>
                        <a:rPr lang="en-US" sz="1200" dirty="0" smtClean="0"/>
                        <a:t>64</a:t>
                      </a:r>
                      <a:endParaRPr lang="en-US" sz="1200" dirty="0"/>
                    </a:p>
                  </a:txBody>
                  <a:tcPr/>
                </a:tc>
                <a:tc>
                  <a:txBody>
                    <a:bodyPr/>
                    <a:lstStyle/>
                    <a:p>
                      <a:pPr algn="ctr"/>
                      <a:r>
                        <a:rPr lang="en-US" sz="1200" dirty="0" smtClean="0"/>
                        <a:t>45</a:t>
                      </a:r>
                      <a:endParaRPr lang="en-US" sz="1200" dirty="0"/>
                    </a:p>
                  </a:txBody>
                  <a:tcPr/>
                </a:tc>
              </a:tr>
              <a:tr h="370840">
                <a:tc>
                  <a:txBody>
                    <a:bodyPr/>
                    <a:lstStyle/>
                    <a:p>
                      <a:pPr algn="ctr"/>
                      <a:r>
                        <a:rPr lang="en-US" sz="1200" dirty="0" smtClean="0"/>
                        <a:t>25</a:t>
                      </a:r>
                      <a:endParaRPr lang="en-US" sz="1200" dirty="0"/>
                    </a:p>
                  </a:txBody>
                  <a:tcPr/>
                </a:tc>
                <a:tc>
                  <a:txBody>
                    <a:bodyPr/>
                    <a:lstStyle/>
                    <a:p>
                      <a:pPr algn="ctr"/>
                      <a:r>
                        <a:rPr lang="en-US" sz="1200" dirty="0" smtClean="0"/>
                        <a:t>64</a:t>
                      </a:r>
                      <a:endParaRPr lang="en-US" sz="1200" dirty="0"/>
                    </a:p>
                  </a:txBody>
                  <a:tcPr/>
                </a:tc>
                <a:tc>
                  <a:txBody>
                    <a:bodyPr/>
                    <a:lstStyle/>
                    <a:p>
                      <a:pPr algn="ctr"/>
                      <a:r>
                        <a:rPr lang="en-US" sz="1200" dirty="0" smtClean="0"/>
                        <a:t>45</a:t>
                      </a:r>
                      <a:endParaRPr lang="en-US" sz="1200" dirty="0"/>
                    </a:p>
                  </a:txBody>
                  <a:tcPr/>
                </a:tc>
                <a:tc>
                  <a:txBody>
                    <a:bodyPr/>
                    <a:lstStyle/>
                    <a:p>
                      <a:pPr algn="ctr"/>
                      <a:r>
                        <a:rPr lang="en-US" sz="1200" dirty="0" smtClean="0"/>
                        <a:t>30</a:t>
                      </a:r>
                      <a:endParaRPr lang="en-US" sz="1200" dirty="0"/>
                    </a:p>
                  </a:txBody>
                  <a:tcPr/>
                </a:tc>
                <a:tc>
                  <a:txBody>
                    <a:bodyPr/>
                    <a:lstStyle/>
                    <a:p>
                      <a:pPr algn="ctr"/>
                      <a:r>
                        <a:rPr lang="en-US" sz="1200" dirty="0" smtClean="0"/>
                        <a:t>20</a:t>
                      </a:r>
                      <a:endParaRPr lang="en-US" sz="12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64633415"/>
              </p:ext>
            </p:extLst>
          </p:nvPr>
        </p:nvGraphicFramePr>
        <p:xfrm>
          <a:off x="1600200" y="3200400"/>
          <a:ext cx="6096000" cy="33375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Marks</a:t>
                      </a:r>
                      <a:endParaRPr lang="en-US" dirty="0"/>
                    </a:p>
                  </a:txBody>
                  <a:tcPr/>
                </a:tc>
                <a:tc>
                  <a:txBody>
                    <a:bodyPr/>
                    <a:lstStyle/>
                    <a:p>
                      <a:pPr algn="ctr"/>
                      <a:r>
                        <a:rPr lang="en-US" dirty="0" smtClean="0"/>
                        <a:t>Tally</a:t>
                      </a:r>
                      <a:endParaRPr lang="en-US" dirty="0"/>
                    </a:p>
                  </a:txBody>
                  <a:tcPr/>
                </a:tc>
                <a:tc>
                  <a:txBody>
                    <a:bodyPr/>
                    <a:lstStyle/>
                    <a:p>
                      <a:pPr algn="ctr"/>
                      <a:r>
                        <a:rPr lang="en-US" dirty="0" smtClean="0"/>
                        <a:t>Frequency</a:t>
                      </a:r>
                      <a:endParaRPr lang="en-US" dirty="0"/>
                    </a:p>
                  </a:txBody>
                  <a:tcPr/>
                </a:tc>
              </a:tr>
              <a:tr h="370840">
                <a:tc>
                  <a:txBody>
                    <a:bodyPr/>
                    <a:lstStyle/>
                    <a:p>
                      <a:pPr algn="ctr"/>
                      <a:r>
                        <a:rPr lang="en-US" dirty="0" smtClean="0"/>
                        <a:t>20</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25</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30</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33</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45</a:t>
                      </a:r>
                      <a:endParaRPr lang="en-US" dirty="0"/>
                    </a:p>
                  </a:txBody>
                  <a:tcPr/>
                </a:tc>
                <a:tc>
                  <a:txBody>
                    <a:bodyPr/>
                    <a:lstStyle/>
                    <a:p>
                      <a:pPr algn="ctr"/>
                      <a:r>
                        <a:rPr lang="en-US" dirty="0" smtClean="0"/>
                        <a:t>|||</a:t>
                      </a:r>
                      <a:endParaRPr lang="en-US" dirty="0"/>
                    </a:p>
                  </a:txBody>
                  <a:tcPr/>
                </a:tc>
                <a:tc>
                  <a:txBody>
                    <a:bodyPr/>
                    <a:lstStyle/>
                    <a:p>
                      <a:pPr algn="ctr"/>
                      <a:r>
                        <a:rPr lang="en-US" dirty="0" smtClean="0"/>
                        <a:t>3</a:t>
                      </a:r>
                      <a:endParaRPr lang="en-US" dirty="0"/>
                    </a:p>
                  </a:txBody>
                  <a:tcPr/>
                </a:tc>
              </a:tr>
              <a:tr h="370840">
                <a:tc>
                  <a:txBody>
                    <a:bodyPr/>
                    <a:lstStyle/>
                    <a:p>
                      <a:pPr algn="ctr"/>
                      <a:r>
                        <a:rPr lang="en-US" dirty="0" smtClean="0"/>
                        <a:t>64</a:t>
                      </a:r>
                      <a:endParaRPr lang="en-US" dirty="0"/>
                    </a:p>
                  </a:txBody>
                  <a:tcPr/>
                </a:tc>
                <a:tc>
                  <a:txBody>
                    <a:bodyPr/>
                    <a:lstStyle/>
                    <a:p>
                      <a:pPr algn="ctr"/>
                      <a:r>
                        <a:rPr lang="en-US" dirty="0" smtClean="0"/>
                        <a:t>||</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70</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Total</a:t>
                      </a:r>
                      <a:endParaRPr lang="en-US" dirty="0"/>
                    </a:p>
                  </a:txBody>
                  <a:tcPr/>
                </a:tc>
                <a:tc>
                  <a:txBody>
                    <a:bodyPr/>
                    <a:lstStyle/>
                    <a:p>
                      <a:pPr algn="ctr"/>
                      <a:r>
                        <a:rPr lang="en-US" dirty="0" smtClean="0"/>
                        <a:t>10</a:t>
                      </a:r>
                      <a:endParaRPr lang="en-US" dirty="0"/>
                    </a:p>
                  </a:txBody>
                  <a:tcPr/>
                </a:tc>
                <a:tc>
                  <a:txBody>
                    <a:bodyPr/>
                    <a:lstStyle/>
                    <a:p>
                      <a:pPr algn="ctr"/>
                      <a:r>
                        <a:rPr lang="en-US" dirty="0" smtClean="0"/>
                        <a:t>10</a:t>
                      </a:r>
                      <a:endParaRPr lang="en-US" dirty="0"/>
                    </a:p>
                  </a:txBody>
                  <a:tcPr/>
                </a:tc>
              </a:tr>
            </a:tbl>
          </a:graphicData>
        </a:graphic>
      </p:graphicFrame>
      <p:sp>
        <p:nvSpPr>
          <p:cNvPr id="8" name="Slide Number Placeholder 7"/>
          <p:cNvSpPr>
            <a:spLocks noGrp="1"/>
          </p:cNvSpPr>
          <p:nvPr>
            <p:ph type="sldNum" sz="quarter" idx="12"/>
          </p:nvPr>
        </p:nvSpPr>
        <p:spPr/>
        <p:txBody>
          <a:bodyPr/>
          <a:lstStyle/>
          <a:p>
            <a:fld id="{44B214BB-661D-4F56-B225-34CBD1A6709D}" type="slidenum">
              <a:rPr lang="en-IN" smtClean="0"/>
              <a:t>154</a:t>
            </a:fld>
            <a:endParaRPr lang="en-IN"/>
          </a:p>
        </p:txBody>
      </p:sp>
    </p:spTree>
    <p:extLst>
      <p:ext uri="{BB962C8B-B14F-4D97-AF65-F5344CB8AC3E}">
        <p14:creationId xmlns:p14="http://schemas.microsoft.com/office/powerpoint/2010/main" val="427882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200" dirty="0" smtClean="0"/>
              <a:t/>
            </a:r>
            <a:br>
              <a:rPr lang="en-US" sz="3200" dirty="0" smtClean="0"/>
            </a:br>
            <a:r>
              <a:rPr lang="en-US" sz="3200" dirty="0" smtClean="0"/>
              <a:t>Grouped </a:t>
            </a:r>
            <a:r>
              <a:rPr lang="en-US" sz="3200" dirty="0"/>
              <a:t>frequency distribution</a:t>
            </a:r>
            <a:br>
              <a:rPr lang="en-US" sz="3200" dirty="0"/>
            </a:br>
            <a:endParaRPr lang="en-US" sz="3200" dirty="0"/>
          </a:p>
        </p:txBody>
      </p:sp>
      <p:sp>
        <p:nvSpPr>
          <p:cNvPr id="3" name="Content Placeholder 2"/>
          <p:cNvSpPr>
            <a:spLocks noGrp="1"/>
          </p:cNvSpPr>
          <p:nvPr>
            <p:ph idx="1"/>
          </p:nvPr>
        </p:nvSpPr>
        <p:spPr>
          <a:xfrm>
            <a:off x="457200" y="838200"/>
            <a:ext cx="8229600" cy="5791200"/>
          </a:xfrm>
        </p:spPr>
        <p:txBody>
          <a:bodyPr>
            <a:normAutofit/>
          </a:bodyPr>
          <a:lstStyle/>
          <a:p>
            <a:pPr algn="just"/>
            <a:r>
              <a:rPr lang="en-US" sz="2800" dirty="0" smtClean="0"/>
              <a:t>Here classify the data into different classes(or class intervals) by dividing the entire range of the values of the variable into a suitable number of groups which  is called classes.</a:t>
            </a:r>
          </a:p>
          <a:p>
            <a:pPr algn="just"/>
            <a:r>
              <a:rPr lang="en-US" sz="2800" dirty="0" smtClean="0"/>
              <a:t>Then we record(count)  the number of observations in each group or class.</a:t>
            </a:r>
          </a:p>
          <a:p>
            <a:r>
              <a:rPr lang="en-US" sz="2000" dirty="0" smtClean="0"/>
              <a:t>The grouped frequency distribution of earlier example of marks are done below.</a:t>
            </a:r>
          </a:p>
          <a:p>
            <a:r>
              <a:rPr lang="en-US" sz="2800" dirty="0" smtClean="0"/>
              <a:t>  </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333167471"/>
              </p:ext>
            </p:extLst>
          </p:nvPr>
        </p:nvGraphicFramePr>
        <p:xfrm>
          <a:off x="1524000" y="4267200"/>
          <a:ext cx="6096000" cy="222504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Marks</a:t>
                      </a:r>
                      <a:endParaRPr lang="en-US" dirty="0"/>
                    </a:p>
                  </a:txBody>
                  <a:tcPr/>
                </a:tc>
                <a:tc>
                  <a:txBody>
                    <a:bodyPr/>
                    <a:lstStyle/>
                    <a:p>
                      <a:pPr algn="ctr"/>
                      <a:r>
                        <a:rPr lang="en-US" dirty="0" err="1" smtClean="0"/>
                        <a:t>No.of</a:t>
                      </a:r>
                      <a:r>
                        <a:rPr lang="en-US" dirty="0" smtClean="0"/>
                        <a:t> students</a:t>
                      </a:r>
                      <a:endParaRPr lang="en-US" dirty="0"/>
                    </a:p>
                  </a:txBody>
                  <a:tcPr/>
                </a:tc>
              </a:tr>
              <a:tr h="370840">
                <a:tc>
                  <a:txBody>
                    <a:bodyPr/>
                    <a:lstStyle/>
                    <a:p>
                      <a:pPr algn="ctr"/>
                      <a:r>
                        <a:rPr lang="en-US" dirty="0" smtClean="0"/>
                        <a:t>20-35</a:t>
                      </a:r>
                      <a:endParaRPr lang="en-US" dirty="0"/>
                    </a:p>
                  </a:txBody>
                  <a:tcPr/>
                </a:tc>
                <a:tc>
                  <a:txBody>
                    <a:bodyPr/>
                    <a:lstStyle/>
                    <a:p>
                      <a:pPr algn="ctr"/>
                      <a:r>
                        <a:rPr lang="en-US" dirty="0" smtClean="0"/>
                        <a:t>4</a:t>
                      </a:r>
                      <a:endParaRPr lang="en-US" dirty="0"/>
                    </a:p>
                  </a:txBody>
                  <a:tcPr/>
                </a:tc>
              </a:tr>
              <a:tr h="370840">
                <a:tc>
                  <a:txBody>
                    <a:bodyPr/>
                    <a:lstStyle/>
                    <a:p>
                      <a:pPr algn="ctr"/>
                      <a:r>
                        <a:rPr lang="en-US" dirty="0" smtClean="0"/>
                        <a:t>36-50</a:t>
                      </a:r>
                      <a:endParaRPr lang="en-US" dirty="0"/>
                    </a:p>
                  </a:txBody>
                  <a:tcPr/>
                </a:tc>
                <a:tc>
                  <a:txBody>
                    <a:bodyPr/>
                    <a:lstStyle/>
                    <a:p>
                      <a:pPr algn="ctr"/>
                      <a:r>
                        <a:rPr lang="en-US" dirty="0" smtClean="0"/>
                        <a:t>3</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51-65</a:t>
                      </a:r>
                    </a:p>
                  </a:txBody>
                  <a:tcPr/>
                </a:tc>
                <a:tc>
                  <a:txBody>
                    <a:bodyPr/>
                    <a:lstStyle/>
                    <a:p>
                      <a:pPr algn="ctr"/>
                      <a:r>
                        <a:rPr lang="en-US" dirty="0" smtClean="0"/>
                        <a:t>2</a:t>
                      </a:r>
                      <a:endParaRPr lang="en-US" dirty="0"/>
                    </a:p>
                  </a:txBody>
                  <a:tcPr/>
                </a:tc>
              </a:tr>
              <a:tr h="370840">
                <a:tc>
                  <a:txBody>
                    <a:bodyPr/>
                    <a:lstStyle/>
                    <a:p>
                      <a:pPr algn="ctr"/>
                      <a:r>
                        <a:rPr lang="en-US" dirty="0" smtClean="0"/>
                        <a:t>66-80</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Total</a:t>
                      </a:r>
                      <a:endParaRPr lang="en-US" dirty="0"/>
                    </a:p>
                  </a:txBody>
                  <a:tcPr/>
                </a:tc>
                <a:tc>
                  <a:txBody>
                    <a:bodyPr/>
                    <a:lstStyle/>
                    <a:p>
                      <a:pPr algn="ctr"/>
                      <a:r>
                        <a:rPr lang="en-US" dirty="0" smtClean="0"/>
                        <a:t>10</a:t>
                      </a:r>
                      <a:endParaRPr lang="en-US" dirty="0"/>
                    </a:p>
                  </a:txBody>
                  <a:tcPr/>
                </a:tc>
              </a:tr>
            </a:tbl>
          </a:graphicData>
        </a:graphic>
      </p:graphicFrame>
      <p:sp>
        <p:nvSpPr>
          <p:cNvPr id="7" name="Slide Number Placeholder 6"/>
          <p:cNvSpPr>
            <a:spLocks noGrp="1"/>
          </p:cNvSpPr>
          <p:nvPr>
            <p:ph type="sldNum" sz="quarter" idx="12"/>
          </p:nvPr>
        </p:nvSpPr>
        <p:spPr/>
        <p:txBody>
          <a:bodyPr/>
          <a:lstStyle/>
          <a:p>
            <a:fld id="{44B214BB-661D-4F56-B225-34CBD1A6709D}" type="slidenum">
              <a:rPr lang="en-IN" smtClean="0"/>
              <a:t>155</a:t>
            </a:fld>
            <a:endParaRPr lang="en-IN"/>
          </a:p>
        </p:txBody>
      </p:sp>
    </p:spTree>
    <p:extLst>
      <p:ext uri="{BB962C8B-B14F-4D97-AF65-F5344CB8AC3E}">
        <p14:creationId xmlns:p14="http://schemas.microsoft.com/office/powerpoint/2010/main" val="30986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 </a:t>
            </a:r>
            <a:r>
              <a:rPr lang="en-US" sz="3600" dirty="0" smtClean="0"/>
              <a:t>Continuous frequency </a:t>
            </a:r>
            <a:r>
              <a:rPr lang="en-US" sz="3600" dirty="0"/>
              <a:t>distribution</a:t>
            </a:r>
          </a:p>
        </p:txBody>
      </p:sp>
      <p:sp>
        <p:nvSpPr>
          <p:cNvPr id="3" name="Content Placeholder 2"/>
          <p:cNvSpPr>
            <a:spLocks noGrp="1"/>
          </p:cNvSpPr>
          <p:nvPr>
            <p:ph idx="1"/>
          </p:nvPr>
        </p:nvSpPr>
        <p:spPr>
          <a:xfrm>
            <a:off x="457200" y="1219200"/>
            <a:ext cx="8229600" cy="5334000"/>
          </a:xfrm>
        </p:spPr>
        <p:txBody>
          <a:bodyPr>
            <a:normAutofit lnSpcReduction="10000"/>
          </a:bodyPr>
          <a:lstStyle/>
          <a:p>
            <a:pPr algn="just"/>
            <a:r>
              <a:rPr lang="en-US" sz="2800" dirty="0" smtClean="0"/>
              <a:t>While dealing with a continuous variable, it is not desirable to present the data in to a form which we have seen earlier. </a:t>
            </a:r>
          </a:p>
          <a:p>
            <a:pPr algn="just"/>
            <a:r>
              <a:rPr lang="en-US" sz="2800" dirty="0" smtClean="0"/>
              <a:t>For example, if we consider the ages of a group of students in a college, then grouped frequency distribution into the classes 18-20, 21-23, 24-26 etc. will not be correct. Why?</a:t>
            </a:r>
          </a:p>
          <a:p>
            <a:pPr algn="just"/>
            <a:r>
              <a:rPr lang="en-US" sz="2800" dirty="0" smtClean="0"/>
              <a:t>In such situation, we form continuous class intervals like Below 20, 20 or more but less that 23 etc.</a:t>
            </a:r>
          </a:p>
          <a:p>
            <a:pPr algn="just"/>
            <a:r>
              <a:rPr lang="en-US" sz="2800" dirty="0" smtClean="0"/>
              <a:t>The presentation of data into continuous classes of above type along with corresponding frequencies is known as continuous frequency distribution.</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156</a:t>
            </a:fld>
            <a:endParaRPr lang="en-IN"/>
          </a:p>
        </p:txBody>
      </p:sp>
    </p:spTree>
    <p:extLst>
      <p:ext uri="{BB962C8B-B14F-4D97-AF65-F5344CB8AC3E}">
        <p14:creationId xmlns:p14="http://schemas.microsoft.com/office/powerpoint/2010/main" val="32008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50975"/>
          </a:xfrm>
        </p:spPr>
        <p:txBody>
          <a:bodyPr>
            <a:normAutofit fontScale="90000"/>
          </a:bodyPr>
          <a:lstStyle/>
          <a:p>
            <a:r>
              <a:rPr lang="en-US" dirty="0" smtClean="0"/>
              <a:t>Unit-2</a:t>
            </a:r>
            <a:br>
              <a:rPr lang="en-US" dirty="0" smtClean="0"/>
            </a:br>
            <a:r>
              <a:rPr lang="en-US" dirty="0" smtClean="0"/>
              <a:t>Basic Statistics</a:t>
            </a:r>
            <a:br>
              <a:rPr lang="en-US" dirty="0" smtClean="0"/>
            </a:br>
            <a:endParaRPr lang="en-US" dirty="0"/>
          </a:p>
        </p:txBody>
      </p:sp>
      <p:sp>
        <p:nvSpPr>
          <p:cNvPr id="3" name="Subtitle 2"/>
          <p:cNvSpPr>
            <a:spLocks noGrp="1"/>
          </p:cNvSpPr>
          <p:nvPr>
            <p:ph type="subTitle" idx="1"/>
          </p:nvPr>
        </p:nvSpPr>
        <p:spPr>
          <a:xfrm>
            <a:off x="1371600" y="3810000"/>
            <a:ext cx="6400800" cy="1828800"/>
          </a:xfrm>
        </p:spPr>
        <p:txBody>
          <a:bodyPr/>
          <a:lstStyle/>
          <a:p>
            <a:r>
              <a:rPr lang="en-US" dirty="0"/>
              <a:t>Frequency Distribution </a:t>
            </a:r>
            <a:endParaRPr lang="en-US" dirty="0" smtClean="0"/>
          </a:p>
          <a:p>
            <a:r>
              <a:rPr lang="en-US" dirty="0" smtClean="0"/>
              <a:t>Session 12</a:t>
            </a:r>
          </a:p>
          <a:p>
            <a:r>
              <a:rPr lang="en-US" dirty="0" smtClean="0"/>
              <a:t>16/12/2020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157</a:t>
            </a:fld>
            <a:endParaRPr lang="en-IN"/>
          </a:p>
        </p:txBody>
      </p:sp>
    </p:spTree>
    <p:extLst>
      <p:ext uri="{BB962C8B-B14F-4D97-AF65-F5344CB8AC3E}">
        <p14:creationId xmlns:p14="http://schemas.microsoft.com/office/powerpoint/2010/main" val="394894597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219200" y="533400"/>
            <a:ext cx="7696200" cy="685800"/>
          </a:xfrm>
        </p:spPr>
        <p:txBody>
          <a:bodyPr/>
          <a:lstStyle/>
          <a:p>
            <a:pPr defTabSz="914400"/>
            <a:r>
              <a:rPr lang="en-US" altLang="en-US" sz="3600"/>
              <a:t>Why Use Frequency Distributions?</a:t>
            </a:r>
          </a:p>
        </p:txBody>
      </p:sp>
      <p:sp>
        <p:nvSpPr>
          <p:cNvPr id="105475" name="Rectangle 3"/>
          <p:cNvSpPr>
            <a:spLocks noGrp="1" noChangeArrowheads="1"/>
          </p:cNvSpPr>
          <p:nvPr>
            <p:ph type="body" idx="1"/>
          </p:nvPr>
        </p:nvSpPr>
        <p:spPr>
          <a:xfrm>
            <a:off x="533400" y="1524000"/>
            <a:ext cx="8077200" cy="4876800"/>
          </a:xfrm>
        </p:spPr>
        <p:txBody>
          <a:bodyPr/>
          <a:lstStyle/>
          <a:p>
            <a:pPr marL="342900" indent="-342900" algn="just" defTabSz="914400">
              <a:lnSpc>
                <a:spcPct val="105000"/>
              </a:lnSpc>
              <a:spcBef>
                <a:spcPct val="55000"/>
              </a:spcBef>
            </a:pPr>
            <a:r>
              <a:rPr lang="en-US" altLang="en-US" dirty="0"/>
              <a:t>A frequency distribution is a way to summarize data</a:t>
            </a:r>
          </a:p>
          <a:p>
            <a:pPr marL="342900" indent="-342900" algn="just" defTabSz="914400">
              <a:lnSpc>
                <a:spcPct val="105000"/>
              </a:lnSpc>
              <a:spcBef>
                <a:spcPct val="55000"/>
              </a:spcBef>
            </a:pPr>
            <a:r>
              <a:rPr lang="en-US" altLang="en-US" dirty="0"/>
              <a:t>The distribution condenses the raw data into a more useful form</a:t>
            </a:r>
            <a:r>
              <a:rPr lang="en-US" altLang="en-US" dirty="0" smtClean="0"/>
              <a:t>. </a:t>
            </a:r>
            <a:endParaRPr lang="en-US" altLang="en-US" dirty="0"/>
          </a:p>
          <a:p>
            <a:pPr marL="342900" indent="-342900" algn="just" defTabSz="914400">
              <a:lnSpc>
                <a:spcPct val="105000"/>
              </a:lnSpc>
              <a:spcBef>
                <a:spcPct val="55000"/>
              </a:spcBef>
            </a:pPr>
            <a:r>
              <a:rPr lang="en-US" altLang="en-US" dirty="0"/>
              <a:t>A</a:t>
            </a:r>
            <a:r>
              <a:rPr lang="en-US" altLang="en-US" dirty="0" smtClean="0"/>
              <a:t>llows </a:t>
            </a:r>
            <a:r>
              <a:rPr lang="en-US" altLang="en-US" dirty="0"/>
              <a:t>for a quick visual interpretation of the data</a:t>
            </a:r>
          </a:p>
        </p:txBody>
      </p:sp>
      <p:sp>
        <p:nvSpPr>
          <p:cNvPr id="4" name="Slide Number Placeholder 3"/>
          <p:cNvSpPr>
            <a:spLocks noGrp="1"/>
          </p:cNvSpPr>
          <p:nvPr>
            <p:ph type="sldNum" sz="quarter" idx="12"/>
          </p:nvPr>
        </p:nvSpPr>
        <p:spPr/>
        <p:txBody>
          <a:bodyPr/>
          <a:lstStyle/>
          <a:p>
            <a:fld id="{44B214BB-661D-4F56-B225-34CBD1A6709D}" type="slidenum">
              <a:rPr lang="en-IN" smtClean="0"/>
              <a:t>158</a:t>
            </a:fld>
            <a:endParaRPr lang="en-IN"/>
          </a:p>
        </p:txBody>
      </p:sp>
    </p:spTree>
    <p:extLst>
      <p:ext uri="{BB962C8B-B14F-4D97-AF65-F5344CB8AC3E}">
        <p14:creationId xmlns:p14="http://schemas.microsoft.com/office/powerpoint/2010/main" val="243618339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Basic principles for forming a grouped frequency distribution</a:t>
            </a:r>
            <a:endParaRPr lang="en-US" sz="3200" dirty="0"/>
          </a:p>
        </p:txBody>
      </p:sp>
      <p:sp>
        <p:nvSpPr>
          <p:cNvPr id="3" name="Content Placeholder 2"/>
          <p:cNvSpPr>
            <a:spLocks noGrp="1"/>
          </p:cNvSpPr>
          <p:nvPr>
            <p:ph idx="1"/>
          </p:nvPr>
        </p:nvSpPr>
        <p:spPr>
          <a:xfrm>
            <a:off x="457200" y="1600200"/>
            <a:ext cx="8229600" cy="5181600"/>
          </a:xfrm>
        </p:spPr>
        <p:txBody>
          <a:bodyPr>
            <a:normAutofit/>
          </a:bodyPr>
          <a:lstStyle/>
          <a:p>
            <a:pPr algn="just"/>
            <a:r>
              <a:rPr lang="en-US" sz="2800" dirty="0" smtClean="0"/>
              <a:t>The following are the general guidelines</a:t>
            </a:r>
          </a:p>
          <a:p>
            <a:pPr algn="just">
              <a:buFont typeface="Wingdings" panose="05000000000000000000" pitchFamily="2" charset="2"/>
              <a:buChar char="Ø"/>
            </a:pPr>
            <a:r>
              <a:rPr lang="en-US" sz="2800" dirty="0" smtClean="0"/>
              <a:t>1.Types of classes: The classes should be clearly defined and should be non-overlapping.</a:t>
            </a:r>
          </a:p>
          <a:p>
            <a:pPr algn="just">
              <a:buFont typeface="Wingdings" panose="05000000000000000000" pitchFamily="2" charset="2"/>
              <a:buChar char="Ø"/>
            </a:pPr>
            <a:r>
              <a:rPr lang="en-US" sz="2800" dirty="0" smtClean="0"/>
              <a:t>2. Number of classes : Usually number of classes should not be greater than 15 and should not be less than 5 based on the total frequency, nature of the data etc.</a:t>
            </a:r>
          </a:p>
          <a:p>
            <a:pPr algn="just"/>
            <a:r>
              <a:rPr lang="en-US" sz="2800" dirty="0" smtClean="0"/>
              <a:t>There is one rule exists which is known as </a:t>
            </a:r>
            <a:r>
              <a:rPr lang="en-US" sz="2800" dirty="0" err="1" smtClean="0"/>
              <a:t>Sturge’s</a:t>
            </a:r>
            <a:r>
              <a:rPr lang="en-US" sz="2800" dirty="0" smtClean="0"/>
              <a:t> rule which is as follows.</a:t>
            </a:r>
          </a:p>
          <a:p>
            <a:pPr marL="0" indent="0">
              <a:buNone/>
            </a:pP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159</a:t>
            </a:fld>
            <a:endParaRPr lang="en-IN"/>
          </a:p>
        </p:txBody>
      </p:sp>
    </p:spTree>
    <p:extLst>
      <p:ext uri="{BB962C8B-B14F-4D97-AF65-F5344CB8AC3E}">
        <p14:creationId xmlns:p14="http://schemas.microsoft.com/office/powerpoint/2010/main" val="262832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600200"/>
            <a:ext cx="8229600" cy="4724400"/>
          </a:xfrm>
        </p:spPr>
        <p:txBody>
          <a:bodyPr>
            <a:normAutofit/>
          </a:bodyPr>
          <a:lstStyle/>
          <a:p>
            <a:r>
              <a:rPr lang="en-US" sz="2400" dirty="0" smtClean="0"/>
              <a:t>Before collection of data for a given statistical enquiry,  we should examine the following points.</a:t>
            </a:r>
          </a:p>
          <a:p>
            <a:r>
              <a:rPr lang="en-US" sz="2400" dirty="0" smtClean="0"/>
              <a:t>Objective and scope of enquiry</a:t>
            </a:r>
          </a:p>
          <a:p>
            <a:r>
              <a:rPr lang="en-US" sz="2400" dirty="0" smtClean="0"/>
              <a:t>Statistical units to be used</a:t>
            </a:r>
          </a:p>
          <a:p>
            <a:r>
              <a:rPr lang="en-US" sz="2400" dirty="0" smtClean="0"/>
              <a:t>Sources of information</a:t>
            </a:r>
          </a:p>
          <a:p>
            <a:r>
              <a:rPr lang="en-US" sz="2400" dirty="0" smtClean="0"/>
              <a:t>Method of data collection</a:t>
            </a:r>
          </a:p>
          <a:p>
            <a:r>
              <a:rPr lang="en-US" sz="2400" dirty="0" smtClean="0"/>
              <a:t>Degree of accuracy aimed at the final results</a:t>
            </a:r>
          </a:p>
          <a:p>
            <a:r>
              <a:rPr lang="en-US" sz="2400" dirty="0"/>
              <a:t>Types of enquiry</a:t>
            </a:r>
            <a:endParaRPr lang="en-US" sz="2400" dirty="0" smtClean="0"/>
          </a:p>
          <a:p>
            <a:pPr marL="0" indent="0">
              <a:buNone/>
            </a:pPr>
            <a:endParaRPr lang="en-US" sz="2400" dirty="0"/>
          </a:p>
        </p:txBody>
      </p:sp>
      <p:sp>
        <p:nvSpPr>
          <p:cNvPr id="6" name="Slide Number Placeholder 5"/>
          <p:cNvSpPr>
            <a:spLocks noGrp="1"/>
          </p:cNvSpPr>
          <p:nvPr>
            <p:ph type="sldNum" sz="quarter" idx="12"/>
          </p:nvPr>
        </p:nvSpPr>
        <p:spPr/>
        <p:txBody>
          <a:bodyPr/>
          <a:lstStyle/>
          <a:p>
            <a:fld id="{44B214BB-661D-4F56-B225-34CBD1A6709D}" type="slidenum">
              <a:rPr lang="en-IN" smtClean="0"/>
              <a:t>16</a:t>
            </a:fld>
            <a:endParaRPr lang="en-IN"/>
          </a:p>
        </p:txBody>
      </p:sp>
    </p:spTree>
    <p:extLst>
      <p:ext uri="{BB962C8B-B14F-4D97-AF65-F5344CB8AC3E}">
        <p14:creationId xmlns:p14="http://schemas.microsoft.com/office/powerpoint/2010/main" val="172110086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115616" y="1442616"/>
            <a:ext cx="7344816" cy="4938712"/>
          </a:xfrm>
          <a:prstGeom prst="rect">
            <a:avLst/>
          </a:prstGeom>
        </p:spPr>
      </p:pic>
      <p:sp>
        <p:nvSpPr>
          <p:cNvPr id="2" name="Slide Number Placeholder 1"/>
          <p:cNvSpPr>
            <a:spLocks noGrp="1"/>
          </p:cNvSpPr>
          <p:nvPr>
            <p:ph type="sldNum" sz="quarter" idx="12"/>
          </p:nvPr>
        </p:nvSpPr>
        <p:spPr/>
        <p:txBody>
          <a:bodyPr/>
          <a:lstStyle/>
          <a:p>
            <a:fld id="{44B214BB-661D-4F56-B225-34CBD1A6709D}" type="slidenum">
              <a:rPr lang="en-IN" smtClean="0"/>
              <a:t>160</a:t>
            </a:fld>
            <a:endParaRPr lang="en-IN"/>
          </a:p>
        </p:txBody>
      </p:sp>
    </p:spTree>
    <p:extLst>
      <p:ext uri="{BB962C8B-B14F-4D97-AF65-F5344CB8AC3E}">
        <p14:creationId xmlns:p14="http://schemas.microsoft.com/office/powerpoint/2010/main" val="369595931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Basic principles for forming a grouped frequency distribution</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181600"/>
              </a:xfrm>
            </p:spPr>
            <p:txBody>
              <a:bodyPr>
                <a:normAutofit/>
              </a:bodyPr>
              <a:lstStyle/>
              <a:p>
                <a:pPr>
                  <a:buFont typeface="Wingdings" panose="05000000000000000000" pitchFamily="2" charset="2"/>
                  <a:buChar char="Ø"/>
                </a:pPr>
                <a:r>
                  <a:rPr lang="en-US" sz="2800" dirty="0" smtClean="0"/>
                  <a:t>3. Size of class intervals :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a:rPr>
                        <m:t>h</m:t>
                      </m:r>
                      <m:r>
                        <a:rPr lang="en-US" sz="2800" b="0" i="1" smtClean="0">
                          <a:latin typeface="Cambria Math"/>
                        </a:rPr>
                        <m:t>=</m:t>
                      </m:r>
                      <m:f>
                        <m:fPr>
                          <m:ctrlPr>
                            <a:rPr lang="en-US" sz="2800" b="0" i="1" smtClean="0">
                              <a:latin typeface="Cambria Math"/>
                            </a:rPr>
                          </m:ctrlPr>
                        </m:fPr>
                        <m:num>
                          <m:r>
                            <a:rPr lang="en-US" sz="2800" b="0" i="1" smtClean="0">
                              <a:latin typeface="Cambria Math"/>
                            </a:rPr>
                            <m:t>𝑅𝑎𝑛𝑔𝑒</m:t>
                          </m:r>
                        </m:num>
                        <m:den>
                          <m:r>
                            <a:rPr lang="en-US" sz="2800" b="0" i="1" smtClean="0">
                              <a:latin typeface="Cambria Math"/>
                            </a:rPr>
                            <m:t>𝑁𝑢𝑚𝑏𝑒𝑟</m:t>
                          </m:r>
                          <m:r>
                            <a:rPr lang="en-US" sz="2800" b="0" i="1" smtClean="0">
                              <a:latin typeface="Cambria Math"/>
                            </a:rPr>
                            <m:t> </m:t>
                          </m:r>
                          <m:r>
                            <a:rPr lang="en-US" sz="2800" b="0" i="1" smtClean="0">
                              <a:latin typeface="Cambria Math"/>
                            </a:rPr>
                            <m:t>𝑜𝑓</m:t>
                          </m:r>
                          <m:r>
                            <a:rPr lang="en-US" sz="2800" b="0" i="1" smtClean="0">
                              <a:latin typeface="Cambria Math"/>
                            </a:rPr>
                            <m:t> </m:t>
                          </m:r>
                          <m:r>
                            <a:rPr lang="en-US" sz="2800" b="0" i="1" smtClean="0">
                              <a:latin typeface="Cambria Math"/>
                            </a:rPr>
                            <m:t>𝑐𝑙𝑎𝑠𝑠𝑒𝑠</m:t>
                          </m:r>
                        </m:den>
                      </m:f>
                    </m:oMath>
                  </m:oMathPara>
                </a14:m>
                <a:endParaRPr lang="en-US" sz="2800" dirty="0" smtClean="0"/>
              </a:p>
              <a:p>
                <a:pPr marL="0" indent="0">
                  <a:buNone/>
                </a:pPr>
                <a:r>
                  <a:rPr lang="en-US" sz="2800" dirty="0"/>
                  <a:t> </a:t>
                </a:r>
                <a:r>
                  <a:rPr lang="en-US" sz="2800" dirty="0" smtClean="0"/>
                  <a:t> where </a:t>
                </a:r>
              </a:p>
              <a:p>
                <a:pPr marL="0" indent="0">
                  <a:buNone/>
                </a:pPr>
                <a:r>
                  <a:rPr lang="en-US" sz="2800" dirty="0"/>
                  <a:t> </a:t>
                </a:r>
                <a:r>
                  <a:rPr lang="en-US" sz="2800" dirty="0" smtClean="0"/>
                  <a:t>  Range = </a:t>
                </a:r>
                <a:r>
                  <a:rPr lang="en-US" sz="2800" dirty="0" err="1" smtClean="0"/>
                  <a:t>X</a:t>
                </a:r>
                <a:r>
                  <a:rPr lang="en-US" sz="2800" baseline="-25000" dirty="0" err="1" smtClean="0"/>
                  <a:t>max</a:t>
                </a:r>
                <a:r>
                  <a:rPr lang="en-US" sz="2800" dirty="0" err="1" smtClean="0"/>
                  <a:t>-X</a:t>
                </a:r>
                <a:r>
                  <a:rPr lang="en-US" sz="2800" baseline="-25000" dirty="0" err="1" smtClean="0"/>
                  <a:t>min</a:t>
                </a:r>
                <a:r>
                  <a:rPr lang="en-US" sz="2800" dirty="0"/>
                  <a:t> </a:t>
                </a:r>
                <a:endParaRPr lang="en-US" sz="2800" dirty="0" smtClean="0"/>
              </a:p>
              <a:p>
                <a:pPr marL="0" indent="0">
                  <a:buNone/>
                </a:pPr>
                <a:r>
                  <a:rPr lang="en-US" sz="2800" dirty="0"/>
                  <a:t> </a:t>
                </a:r>
                <a:r>
                  <a:rPr lang="en-US" sz="2800" dirty="0" smtClean="0"/>
                  <a:t>              = Largest observation-Smallest observation.</a:t>
                </a:r>
              </a:p>
              <a:p>
                <a:pPr>
                  <a:buFont typeface="Wingdings" panose="05000000000000000000" pitchFamily="2" charset="2"/>
                  <a:buChar char="Ø"/>
                </a:pPr>
                <a:r>
                  <a:rPr lang="en-US" sz="2800" dirty="0" smtClean="0"/>
                  <a:t>4. Types of class intervals</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181600"/>
              </a:xfrm>
              <a:blipFill rotWithShape="1">
                <a:blip r:embed="rId2"/>
                <a:stretch>
                  <a:fillRect l="-1259" t="-1059"/>
                </a:stretch>
              </a:blipFill>
            </p:spPr>
            <p:txBody>
              <a:bodyPr/>
              <a:lstStyle/>
              <a:p>
                <a:r>
                  <a:rPr lang="en-US">
                    <a:noFill/>
                  </a:rPr>
                  <a:t> </a:t>
                </a:r>
              </a:p>
            </p:txBody>
          </p:sp>
        </mc:Fallback>
      </mc:AlternateContent>
      <p:sp>
        <p:nvSpPr>
          <p:cNvPr id="8" name="Oval 7"/>
          <p:cNvSpPr/>
          <p:nvPr/>
        </p:nvSpPr>
        <p:spPr>
          <a:xfrm>
            <a:off x="1143000" y="5638800"/>
            <a:ext cx="14478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Inclusive</a:t>
            </a:r>
            <a:endParaRPr lang="en-US" dirty="0"/>
          </a:p>
        </p:txBody>
      </p:sp>
      <p:sp>
        <p:nvSpPr>
          <p:cNvPr id="9" name="Oval 8"/>
          <p:cNvSpPr/>
          <p:nvPr/>
        </p:nvSpPr>
        <p:spPr>
          <a:xfrm>
            <a:off x="3279058" y="5997677"/>
            <a:ext cx="14478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Exclusive</a:t>
            </a:r>
            <a:endParaRPr lang="en-US" dirty="0"/>
          </a:p>
        </p:txBody>
      </p:sp>
      <p:sp>
        <p:nvSpPr>
          <p:cNvPr id="12" name="Oval 11"/>
          <p:cNvSpPr/>
          <p:nvPr/>
        </p:nvSpPr>
        <p:spPr>
          <a:xfrm>
            <a:off x="5257800" y="5676900"/>
            <a:ext cx="16764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Open-end</a:t>
            </a:r>
            <a:endParaRPr lang="en-US" dirty="0"/>
          </a:p>
        </p:txBody>
      </p:sp>
      <p:cxnSp>
        <p:nvCxnSpPr>
          <p:cNvPr id="6" name="Straight Connector 5"/>
          <p:cNvCxnSpPr/>
          <p:nvPr/>
        </p:nvCxnSpPr>
        <p:spPr>
          <a:xfrm flipV="1">
            <a:off x="1295400" y="4953000"/>
            <a:ext cx="7010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752600" y="5029200"/>
            <a:ext cx="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0"/>
          </p:cNvCxnSpPr>
          <p:nvPr/>
        </p:nvCxnSpPr>
        <p:spPr>
          <a:xfrm>
            <a:off x="6096000" y="5029200"/>
            <a:ext cx="0"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077200" y="4991100"/>
            <a:ext cx="0"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467600" y="5645727"/>
            <a:ext cx="1447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Unequal</a:t>
            </a:r>
            <a:endParaRPr lang="en-US" dirty="0"/>
          </a:p>
        </p:txBody>
      </p:sp>
      <p:cxnSp>
        <p:nvCxnSpPr>
          <p:cNvPr id="14" name="Straight Arrow Connector 13"/>
          <p:cNvCxnSpPr/>
          <p:nvPr/>
        </p:nvCxnSpPr>
        <p:spPr>
          <a:xfrm>
            <a:off x="3886200" y="5029200"/>
            <a:ext cx="0" cy="9684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44B214BB-661D-4F56-B225-34CBD1A6709D}" type="slidenum">
              <a:rPr lang="en-IN" smtClean="0"/>
              <a:t>161</a:t>
            </a:fld>
            <a:endParaRPr lang="en-IN"/>
          </a:p>
        </p:txBody>
      </p:sp>
    </p:spTree>
    <p:extLst>
      <p:ext uri="{BB962C8B-B14F-4D97-AF65-F5344CB8AC3E}">
        <p14:creationId xmlns:p14="http://schemas.microsoft.com/office/powerpoint/2010/main" val="31568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2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
            </a:r>
            <a:br>
              <a:rPr lang="en-US" dirty="0" smtClean="0"/>
            </a:br>
            <a:r>
              <a:rPr lang="en-US" dirty="0" smtClean="0"/>
              <a:t>4</a:t>
            </a:r>
            <a:r>
              <a:rPr lang="en-US" dirty="0"/>
              <a:t>. Types of class intervals</a:t>
            </a:r>
            <a:br>
              <a:rPr lang="en-US" dirty="0"/>
            </a:br>
            <a:endParaRPr lang="en-US" dirty="0"/>
          </a:p>
        </p:txBody>
      </p:sp>
      <p:sp>
        <p:nvSpPr>
          <p:cNvPr id="3" name="Content Placeholder 2"/>
          <p:cNvSpPr>
            <a:spLocks noGrp="1"/>
          </p:cNvSpPr>
          <p:nvPr>
            <p:ph idx="1"/>
          </p:nvPr>
        </p:nvSpPr>
        <p:spPr>
          <a:xfrm>
            <a:off x="457200" y="1066800"/>
            <a:ext cx="8229600" cy="5410200"/>
          </a:xfrm>
        </p:spPr>
        <p:txBody>
          <a:bodyPr>
            <a:normAutofit lnSpcReduction="10000"/>
          </a:bodyPr>
          <a:lstStyle/>
          <a:p>
            <a:pPr algn="just"/>
            <a:r>
              <a:rPr lang="en-US" sz="2800" dirty="0" smtClean="0"/>
              <a:t>(a) Inclusive type classes : The classes of the type 30-39,40-49,50-59 etc. in which both the upper and lower limits are included in the class are called Inclusive classes.</a:t>
            </a:r>
          </a:p>
          <a:p>
            <a:pPr algn="just"/>
            <a:r>
              <a:rPr lang="en-US" sz="2800" dirty="0" smtClean="0"/>
              <a:t>(b) Exclusive type classes : The classes of the type 15-20, 20-25,25-30 etc. in which the upper limit of the classes are excluded from the respective classes are called Exclusive classes.</a:t>
            </a:r>
          </a:p>
          <a:p>
            <a:pPr algn="just"/>
            <a:r>
              <a:rPr lang="en-US" sz="2800" dirty="0" smtClean="0"/>
              <a:t>(c)Open-end classes: The classification is termed as ‘open </a:t>
            </a:r>
            <a:r>
              <a:rPr lang="en-US" sz="2800" dirty="0"/>
              <a:t>end classification</a:t>
            </a:r>
            <a:r>
              <a:rPr lang="en-US" sz="2800" dirty="0" smtClean="0"/>
              <a:t>’ if the lower limit of the first class or the upper limit of the last class are not specified . For example classes like marks less than 20, age above 60 are open-end classes. </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162</a:t>
            </a:fld>
            <a:endParaRPr lang="en-IN"/>
          </a:p>
        </p:txBody>
      </p:sp>
    </p:spTree>
    <p:extLst>
      <p:ext uri="{BB962C8B-B14F-4D97-AF65-F5344CB8AC3E}">
        <p14:creationId xmlns:p14="http://schemas.microsoft.com/office/powerpoint/2010/main" val="21188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4. Types of class intervals</a:t>
            </a:r>
            <a:br>
              <a:rPr lang="en-US" dirty="0"/>
            </a:br>
            <a:r>
              <a:rPr lang="en-US" dirty="0" smtClean="0"/>
              <a:t>(</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a:bodyPr>
          <a:lstStyle/>
          <a:p>
            <a:pPr algn="just"/>
            <a:r>
              <a:rPr lang="en-US" sz="2800" dirty="0" smtClean="0"/>
              <a:t>(d) Unequal Class interval : When the width of the classes are NOT equal in a particular frequency distribution, such type of classes are unequal classes.</a:t>
            </a:r>
          </a:p>
          <a:p>
            <a:r>
              <a:rPr lang="en-US" sz="2800" dirty="0" smtClean="0"/>
              <a:t>Examples are 0-10, 10-30, 30-80,80-100 etc.</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163</a:t>
            </a:fld>
            <a:endParaRPr lang="en-IN"/>
          </a:p>
        </p:txBody>
      </p:sp>
    </p:spTree>
    <p:extLst>
      <p:ext uri="{BB962C8B-B14F-4D97-AF65-F5344CB8AC3E}">
        <p14:creationId xmlns:p14="http://schemas.microsoft.com/office/powerpoint/2010/main" val="1600149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200" dirty="0" smtClean="0"/>
              <a:t>Converting inclusive class to exclusive class(continuous class)</a:t>
            </a:r>
            <a:endParaRPr lang="en-US" sz="3200" dirty="0"/>
          </a:p>
        </p:txBody>
      </p:sp>
      <p:sp>
        <p:nvSpPr>
          <p:cNvPr id="3" name="Content Placeholder 2"/>
          <p:cNvSpPr>
            <a:spLocks noGrp="1"/>
          </p:cNvSpPr>
          <p:nvPr>
            <p:ph idx="1"/>
          </p:nvPr>
        </p:nvSpPr>
        <p:spPr>
          <a:xfrm>
            <a:off x="457200" y="1143000"/>
            <a:ext cx="8229600" cy="5334000"/>
          </a:xfrm>
        </p:spPr>
        <p:txBody>
          <a:bodyPr>
            <a:normAutofit/>
          </a:bodyPr>
          <a:lstStyle/>
          <a:p>
            <a:pPr algn="just"/>
            <a:r>
              <a:rPr lang="en-US" sz="2800" dirty="0" smtClean="0"/>
              <a:t>The upper and lower class limits of new exclusive type classes are called class boundaries.</a:t>
            </a:r>
          </a:p>
          <a:p>
            <a:pPr algn="just"/>
            <a:r>
              <a:rPr lang="en-US" sz="2800" dirty="0" smtClean="0"/>
              <a:t>If d is the gap between the upper limit of any class and lower limit of succeeding class, the class boundaries for any classes are given by</a:t>
            </a:r>
          </a:p>
          <a:p>
            <a:pPr algn="just"/>
            <a:r>
              <a:rPr lang="en-US" sz="2800" dirty="0" smtClean="0"/>
              <a:t>Upper class boundary = Upper class limit +[1(d)/2]</a:t>
            </a:r>
          </a:p>
          <a:p>
            <a:pPr algn="just"/>
            <a:r>
              <a:rPr lang="en-US" sz="2800" dirty="0" smtClean="0"/>
              <a:t>Lower class boundary =Lower class limit –[1(d</a:t>
            </a:r>
            <a:r>
              <a:rPr lang="en-US" sz="2800" dirty="0"/>
              <a:t>)/2</a:t>
            </a:r>
            <a:r>
              <a:rPr lang="en-US" sz="2800" dirty="0" smtClean="0"/>
              <a:t>]</a:t>
            </a:r>
          </a:p>
          <a:p>
            <a:endParaRPr lang="en-US" sz="2800" dirty="0"/>
          </a:p>
          <a:p>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953841618"/>
              </p:ext>
            </p:extLst>
          </p:nvPr>
        </p:nvGraphicFramePr>
        <p:xfrm>
          <a:off x="1600200" y="464820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Marks (Inclusive)</a:t>
                      </a:r>
                      <a:endParaRPr lang="en-US" dirty="0"/>
                    </a:p>
                  </a:txBody>
                  <a:tcPr/>
                </a:tc>
                <a:tc>
                  <a:txBody>
                    <a:bodyPr/>
                    <a:lstStyle/>
                    <a:p>
                      <a:pPr algn="ctr"/>
                      <a:r>
                        <a:rPr lang="en-US" dirty="0" smtClean="0"/>
                        <a:t>Class boundary (Exclusive)</a:t>
                      </a:r>
                      <a:endParaRPr lang="en-US" dirty="0"/>
                    </a:p>
                  </a:txBody>
                  <a:tcPr/>
                </a:tc>
              </a:tr>
              <a:tr h="370840">
                <a:tc>
                  <a:txBody>
                    <a:bodyPr/>
                    <a:lstStyle/>
                    <a:p>
                      <a:pPr algn="ctr"/>
                      <a:r>
                        <a:rPr lang="en-US" dirty="0" smtClean="0"/>
                        <a:t>20-24</a:t>
                      </a:r>
                      <a:endParaRPr lang="en-US" dirty="0"/>
                    </a:p>
                  </a:txBody>
                  <a:tcPr/>
                </a:tc>
                <a:tc>
                  <a:txBody>
                    <a:bodyPr/>
                    <a:lstStyle/>
                    <a:p>
                      <a:pPr algn="ctr"/>
                      <a:r>
                        <a:rPr lang="en-US" dirty="0" smtClean="0"/>
                        <a:t>19.5-24.5</a:t>
                      </a:r>
                      <a:endParaRPr lang="en-US" dirty="0"/>
                    </a:p>
                  </a:txBody>
                  <a:tcPr/>
                </a:tc>
              </a:tr>
              <a:tr h="370840">
                <a:tc>
                  <a:txBody>
                    <a:bodyPr/>
                    <a:lstStyle/>
                    <a:p>
                      <a:pPr algn="ctr"/>
                      <a:r>
                        <a:rPr lang="en-US" dirty="0" smtClean="0"/>
                        <a:t>25-29</a:t>
                      </a:r>
                      <a:endParaRPr lang="en-US" dirty="0"/>
                    </a:p>
                  </a:txBody>
                  <a:tcPr/>
                </a:tc>
                <a:tc>
                  <a:txBody>
                    <a:bodyPr/>
                    <a:lstStyle/>
                    <a:p>
                      <a:pPr algn="ctr"/>
                      <a:r>
                        <a:rPr lang="en-US" dirty="0" smtClean="0"/>
                        <a:t>24.5-29.5</a:t>
                      </a:r>
                      <a:endParaRPr lang="en-US" dirty="0"/>
                    </a:p>
                  </a:txBody>
                  <a:tcPr/>
                </a:tc>
              </a:tr>
              <a:tr h="370840">
                <a:tc>
                  <a:txBody>
                    <a:bodyPr/>
                    <a:lstStyle/>
                    <a:p>
                      <a:pPr algn="ctr"/>
                      <a:r>
                        <a:rPr lang="en-US" dirty="0" smtClean="0"/>
                        <a:t>30-34</a:t>
                      </a:r>
                      <a:endParaRPr lang="en-US" dirty="0"/>
                    </a:p>
                  </a:txBody>
                  <a:tcPr/>
                </a:tc>
                <a:tc>
                  <a:txBody>
                    <a:bodyPr/>
                    <a:lstStyle/>
                    <a:p>
                      <a:pPr algn="ctr"/>
                      <a:r>
                        <a:rPr lang="en-US" dirty="0" smtClean="0"/>
                        <a:t>29.5-34.5</a:t>
                      </a:r>
                      <a:endParaRPr lang="en-US" dirty="0"/>
                    </a:p>
                  </a:txBody>
                  <a:tcPr/>
                </a:tc>
              </a:tr>
            </a:tbl>
          </a:graphicData>
        </a:graphic>
      </p:graphicFrame>
      <p:sp>
        <p:nvSpPr>
          <p:cNvPr id="7" name="Slide Number Placeholder 6"/>
          <p:cNvSpPr>
            <a:spLocks noGrp="1"/>
          </p:cNvSpPr>
          <p:nvPr>
            <p:ph type="sldNum" sz="quarter" idx="12"/>
          </p:nvPr>
        </p:nvSpPr>
        <p:spPr/>
        <p:txBody>
          <a:bodyPr/>
          <a:lstStyle/>
          <a:p>
            <a:fld id="{44B214BB-661D-4F56-B225-34CBD1A6709D}" type="slidenum">
              <a:rPr lang="en-IN" smtClean="0"/>
              <a:t>164</a:t>
            </a:fld>
            <a:endParaRPr lang="en-IN"/>
          </a:p>
        </p:txBody>
      </p:sp>
    </p:spTree>
    <p:extLst>
      <p:ext uri="{BB962C8B-B14F-4D97-AF65-F5344CB8AC3E}">
        <p14:creationId xmlns:p14="http://schemas.microsoft.com/office/powerpoint/2010/main" val="103856490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545120" y="1071720"/>
              <a:ext cx="4706280" cy="5590080"/>
            </p14:xfrm>
          </p:contentPart>
        </mc:Choice>
        <mc:Fallback xmlns="">
          <p:pic>
            <p:nvPicPr>
              <p:cNvPr id="4" name="Ink 3"/>
              <p:cNvPicPr/>
              <p:nvPr/>
            </p:nvPicPr>
            <p:blipFill>
              <a:blip r:embed="rId3"/>
              <a:stretch>
                <a:fillRect/>
              </a:stretch>
            </p:blipFill>
            <p:spPr>
              <a:xfrm>
                <a:off x="1535760" y="1062360"/>
                <a:ext cx="4725000" cy="5608800"/>
              </a:xfrm>
              <a:prstGeom prst="rect">
                <a:avLst/>
              </a:prstGeom>
            </p:spPr>
          </p:pic>
        </mc:Fallback>
      </mc:AlternateContent>
      <p:sp>
        <p:nvSpPr>
          <p:cNvPr id="7" name="Slide Number Placeholder 6"/>
          <p:cNvSpPr>
            <a:spLocks noGrp="1"/>
          </p:cNvSpPr>
          <p:nvPr>
            <p:ph type="sldNum" sz="quarter" idx="12"/>
          </p:nvPr>
        </p:nvSpPr>
        <p:spPr/>
        <p:txBody>
          <a:bodyPr/>
          <a:lstStyle/>
          <a:p>
            <a:fld id="{44B214BB-661D-4F56-B225-34CBD1A6709D}" type="slidenum">
              <a:rPr lang="en-IN" smtClean="0"/>
              <a:t>165</a:t>
            </a:fld>
            <a:endParaRPr lang="en-IN"/>
          </a:p>
        </p:txBody>
      </p:sp>
    </p:spTree>
    <p:extLst>
      <p:ext uri="{BB962C8B-B14F-4D97-AF65-F5344CB8AC3E}">
        <p14:creationId xmlns:p14="http://schemas.microsoft.com/office/powerpoint/2010/main" val="203735810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dirty="0" smtClean="0"/>
              <a:t>Mid-value (class mark)</a:t>
            </a:r>
            <a:endParaRPr lang="en-US" sz="3600" dirty="0"/>
          </a:p>
        </p:txBody>
      </p:sp>
      <p:sp>
        <p:nvSpPr>
          <p:cNvPr id="3" name="Content Placeholder 2"/>
          <p:cNvSpPr>
            <a:spLocks noGrp="1"/>
          </p:cNvSpPr>
          <p:nvPr>
            <p:ph idx="1"/>
          </p:nvPr>
        </p:nvSpPr>
        <p:spPr>
          <a:xfrm>
            <a:off x="457200" y="838200"/>
            <a:ext cx="8229600" cy="5715000"/>
          </a:xfrm>
        </p:spPr>
        <p:txBody>
          <a:bodyPr>
            <a:normAutofit/>
          </a:bodyPr>
          <a:lstStyle/>
          <a:p>
            <a:pPr algn="just"/>
            <a:r>
              <a:rPr lang="en-US" sz="2800" dirty="0" smtClean="0"/>
              <a:t>As the name suggests, the mid-value or class mark is the value of the variable which is exactly at the middle of the class. </a:t>
            </a:r>
            <a:endParaRPr lang="en-US" sz="2800" dirty="0"/>
          </a:p>
          <a:p>
            <a:pPr algn="just"/>
            <a:r>
              <a:rPr lang="en-US" sz="2800" dirty="0" smtClean="0"/>
              <a:t>The mid-value of any class is obtained on dividing the sum of upper and lower class limits (class boundaries) by 2.</a:t>
            </a:r>
          </a:p>
          <a:p>
            <a:pPr algn="just"/>
            <a:r>
              <a:rPr lang="en-US" sz="2800" dirty="0" smtClean="0"/>
              <a:t>Mid-value of a class = ½[Lower class limit+ Upper  class limit] = ½[ Lower class boundary +Upper class boundary].</a:t>
            </a:r>
          </a:p>
          <a:p>
            <a:endParaRPr lang="en-US" sz="2800" dirty="0" smtClean="0"/>
          </a:p>
          <a:p>
            <a:endParaRPr lang="en-US" sz="2800" dirty="0" smtClean="0"/>
          </a:p>
          <a:p>
            <a:endParaRPr lang="en-US" sz="2800" dirty="0" smtClean="0"/>
          </a:p>
          <a:p>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554566770"/>
              </p:ext>
            </p:extLst>
          </p:nvPr>
        </p:nvGraphicFramePr>
        <p:xfrm>
          <a:off x="1524000" y="5257800"/>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Marks</a:t>
                      </a:r>
                      <a:endParaRPr lang="en-US" dirty="0"/>
                    </a:p>
                  </a:txBody>
                  <a:tcPr/>
                </a:tc>
                <a:tc>
                  <a:txBody>
                    <a:bodyPr/>
                    <a:lstStyle/>
                    <a:p>
                      <a:pPr algn="ctr"/>
                      <a:r>
                        <a:rPr lang="en-US" dirty="0" smtClean="0"/>
                        <a:t>Class boundary</a:t>
                      </a:r>
                      <a:endParaRPr lang="en-US" dirty="0"/>
                    </a:p>
                  </a:txBody>
                  <a:tcPr/>
                </a:tc>
                <a:tc>
                  <a:txBody>
                    <a:bodyPr/>
                    <a:lstStyle/>
                    <a:p>
                      <a:pPr algn="ctr"/>
                      <a:r>
                        <a:rPr lang="en-US" dirty="0" smtClean="0"/>
                        <a:t>Mid value</a:t>
                      </a:r>
                      <a:endParaRPr lang="en-US" dirty="0"/>
                    </a:p>
                  </a:txBody>
                  <a:tcPr/>
                </a:tc>
              </a:tr>
              <a:tr h="370840">
                <a:tc>
                  <a:txBody>
                    <a:bodyPr/>
                    <a:lstStyle/>
                    <a:p>
                      <a:pPr algn="ctr"/>
                      <a:r>
                        <a:rPr lang="en-US" dirty="0" smtClean="0"/>
                        <a:t>20-24</a:t>
                      </a:r>
                      <a:endParaRPr lang="en-US" dirty="0"/>
                    </a:p>
                  </a:txBody>
                  <a:tcPr/>
                </a:tc>
                <a:tc>
                  <a:txBody>
                    <a:bodyPr/>
                    <a:lstStyle/>
                    <a:p>
                      <a:pPr algn="ctr"/>
                      <a:r>
                        <a:rPr lang="en-US" dirty="0" smtClean="0"/>
                        <a:t>19.5-24.5</a:t>
                      </a:r>
                      <a:endParaRPr lang="en-US" dirty="0"/>
                    </a:p>
                  </a:txBody>
                  <a:tcPr/>
                </a:tc>
                <a:tc>
                  <a:txBody>
                    <a:bodyPr/>
                    <a:lstStyle/>
                    <a:p>
                      <a:pPr algn="ctr"/>
                      <a:r>
                        <a:rPr lang="en-US" dirty="0" smtClean="0"/>
                        <a:t>22</a:t>
                      </a:r>
                      <a:endParaRPr lang="en-US" dirty="0"/>
                    </a:p>
                  </a:txBody>
                  <a:tcPr/>
                </a:tc>
              </a:tr>
              <a:tr h="370840">
                <a:tc>
                  <a:txBody>
                    <a:bodyPr/>
                    <a:lstStyle/>
                    <a:p>
                      <a:pPr algn="ctr"/>
                      <a:r>
                        <a:rPr lang="en-US" dirty="0" smtClean="0"/>
                        <a:t>25-29</a:t>
                      </a:r>
                      <a:endParaRPr lang="en-US" dirty="0"/>
                    </a:p>
                  </a:txBody>
                  <a:tcPr/>
                </a:tc>
                <a:tc>
                  <a:txBody>
                    <a:bodyPr/>
                    <a:lstStyle/>
                    <a:p>
                      <a:pPr algn="ctr"/>
                      <a:r>
                        <a:rPr lang="en-US" dirty="0" smtClean="0"/>
                        <a:t>24.5-29.5</a:t>
                      </a:r>
                      <a:endParaRPr lang="en-US" dirty="0"/>
                    </a:p>
                  </a:txBody>
                  <a:tcPr/>
                </a:tc>
                <a:tc>
                  <a:txBody>
                    <a:bodyPr/>
                    <a:lstStyle/>
                    <a:p>
                      <a:pPr algn="ctr"/>
                      <a:r>
                        <a:rPr lang="en-US" dirty="0" smtClean="0"/>
                        <a:t>27</a:t>
                      </a:r>
                      <a:endParaRPr lang="en-US" dirty="0"/>
                    </a:p>
                  </a:txBody>
                  <a:tcPr/>
                </a:tc>
              </a:tr>
              <a:tr h="370840">
                <a:tc>
                  <a:txBody>
                    <a:bodyPr/>
                    <a:lstStyle/>
                    <a:p>
                      <a:pPr algn="ctr"/>
                      <a:r>
                        <a:rPr lang="en-US" dirty="0" smtClean="0"/>
                        <a:t>30-34</a:t>
                      </a:r>
                      <a:endParaRPr lang="en-US" dirty="0"/>
                    </a:p>
                  </a:txBody>
                  <a:tcPr/>
                </a:tc>
                <a:tc>
                  <a:txBody>
                    <a:bodyPr/>
                    <a:lstStyle/>
                    <a:p>
                      <a:pPr algn="ctr"/>
                      <a:r>
                        <a:rPr lang="en-US" dirty="0" smtClean="0"/>
                        <a:t>29.5-34.5</a:t>
                      </a:r>
                      <a:endParaRPr lang="en-US" dirty="0"/>
                    </a:p>
                  </a:txBody>
                  <a:tcPr/>
                </a:tc>
                <a:tc>
                  <a:txBody>
                    <a:bodyPr/>
                    <a:lstStyle/>
                    <a:p>
                      <a:pPr algn="ctr"/>
                      <a:r>
                        <a:rPr lang="en-US" dirty="0" smtClean="0"/>
                        <a:t>32</a:t>
                      </a:r>
                      <a:endParaRPr lang="en-US" dirty="0"/>
                    </a:p>
                  </a:txBody>
                  <a:tcPr/>
                </a:tc>
              </a:tr>
            </a:tbl>
          </a:graphicData>
        </a:graphic>
      </p:graphicFrame>
      <p:sp>
        <p:nvSpPr>
          <p:cNvPr id="7" name="Slide Number Placeholder 6"/>
          <p:cNvSpPr>
            <a:spLocks noGrp="1"/>
          </p:cNvSpPr>
          <p:nvPr>
            <p:ph type="sldNum" sz="quarter" idx="12"/>
          </p:nvPr>
        </p:nvSpPr>
        <p:spPr/>
        <p:txBody>
          <a:bodyPr/>
          <a:lstStyle/>
          <a:p>
            <a:fld id="{44B214BB-661D-4F56-B225-34CBD1A6709D}" type="slidenum">
              <a:rPr lang="en-IN" smtClean="0"/>
              <a:t>166</a:t>
            </a:fld>
            <a:endParaRPr lang="en-IN"/>
          </a:p>
        </p:txBody>
      </p:sp>
    </p:spTree>
    <p:extLst>
      <p:ext uri="{BB962C8B-B14F-4D97-AF65-F5344CB8AC3E}">
        <p14:creationId xmlns:p14="http://schemas.microsoft.com/office/powerpoint/2010/main" val="229774419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838200" y="3429000"/>
            <a:ext cx="7848600" cy="16764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5000"/>
              </a:spcBef>
              <a:buFont typeface="Wingdings" pitchFamily="2" charset="2"/>
              <a:buNone/>
            </a:pPr>
            <a:r>
              <a:rPr lang="en-US" altLang="en-US" sz="2800" b="1" dirty="0"/>
              <a:t>24, 35, 17, 21, 24, 37, 26, 46, 58, 30, </a:t>
            </a:r>
          </a:p>
          <a:p>
            <a:pPr>
              <a:buFont typeface="Wingdings" pitchFamily="2" charset="2"/>
              <a:buNone/>
            </a:pPr>
            <a:r>
              <a:rPr lang="en-US" altLang="en-US" sz="2800" b="1" dirty="0"/>
              <a:t>		   32, 13, 12, 38, 41, 43, 44, 27, 53, 27</a:t>
            </a:r>
            <a:endParaRPr lang="en-US" altLang="en-US" sz="2800" dirty="0"/>
          </a:p>
        </p:txBody>
      </p:sp>
      <p:sp>
        <p:nvSpPr>
          <p:cNvPr id="103427" name="Rectangle 3"/>
          <p:cNvSpPr>
            <a:spLocks noGrp="1" noChangeArrowheads="1"/>
          </p:cNvSpPr>
          <p:nvPr>
            <p:ph type="title"/>
          </p:nvPr>
        </p:nvSpPr>
        <p:spPr>
          <a:xfrm>
            <a:off x="1066800" y="381000"/>
            <a:ext cx="7793038" cy="838200"/>
          </a:xfrm>
        </p:spPr>
        <p:txBody>
          <a:bodyPr/>
          <a:lstStyle/>
          <a:p>
            <a:pPr>
              <a:lnSpc>
                <a:spcPct val="90000"/>
              </a:lnSpc>
            </a:pPr>
            <a:r>
              <a:rPr lang="en-US" altLang="en-US"/>
              <a:t>Frequency Distribution Example</a:t>
            </a:r>
          </a:p>
        </p:txBody>
      </p:sp>
      <p:sp>
        <p:nvSpPr>
          <p:cNvPr id="103428" name="Rectangle 4"/>
          <p:cNvSpPr>
            <a:spLocks noGrp="1" noChangeArrowheads="1"/>
          </p:cNvSpPr>
          <p:nvPr>
            <p:ph type="body" idx="1"/>
          </p:nvPr>
        </p:nvSpPr>
        <p:spPr>
          <a:xfrm>
            <a:off x="609600" y="1524000"/>
            <a:ext cx="8153400" cy="1837426"/>
          </a:xfrm>
          <a:noFill/>
        </p:spPr>
        <p:txBody>
          <a:bodyPr wrap="square">
            <a:spAutoFit/>
          </a:bodyPr>
          <a:lstStyle/>
          <a:p>
            <a:pPr algn="just">
              <a:lnSpc>
                <a:spcPct val="90000"/>
              </a:lnSpc>
              <a:buFont typeface="Wingdings" pitchFamily="2" charset="2"/>
              <a:buNone/>
            </a:pPr>
            <a:r>
              <a:rPr lang="en-US" altLang="en-US" dirty="0">
                <a:solidFill>
                  <a:schemeClr val="folHlink"/>
                </a:solidFill>
              </a:rPr>
              <a:t>Example:</a:t>
            </a:r>
            <a:r>
              <a:rPr lang="en-US" altLang="en-US" dirty="0"/>
              <a:t> </a:t>
            </a:r>
            <a:r>
              <a:rPr lang="en-US" altLang="en-US" dirty="0" smtClean="0"/>
              <a:t>An analyst randomly </a:t>
            </a:r>
            <a:r>
              <a:rPr lang="en-US" altLang="en-US" dirty="0"/>
              <a:t>selects 20 winter days and records the </a:t>
            </a:r>
            <a:r>
              <a:rPr lang="en-US" altLang="en-US" dirty="0">
                <a:solidFill>
                  <a:schemeClr val="folHlink"/>
                </a:solidFill>
              </a:rPr>
              <a:t>daily high temperature</a:t>
            </a:r>
          </a:p>
          <a:p>
            <a:pPr>
              <a:spcBef>
                <a:spcPct val="55000"/>
              </a:spcBef>
              <a:buFont typeface="Wingdings" pitchFamily="2" charset="2"/>
              <a:buNone/>
            </a:pPr>
            <a:r>
              <a:rPr lang="en-US" altLang="en-US" sz="3600" b="1" dirty="0">
                <a:solidFill>
                  <a:schemeClr val="hlink"/>
                </a:solidFill>
              </a:rPr>
              <a:t>	</a:t>
            </a:r>
            <a:r>
              <a:rPr lang="en-US" altLang="en-US" b="1" dirty="0">
                <a:solidFill>
                  <a:schemeClr val="hlink"/>
                </a:solidFill>
              </a:rPr>
              <a:t>	</a:t>
            </a:r>
            <a:endParaRPr lang="en-US" altLang="en-US" sz="3200" dirty="0"/>
          </a:p>
        </p:txBody>
      </p:sp>
      <p:sp>
        <p:nvSpPr>
          <p:cNvPr id="4" name="Slide Number Placeholder 3"/>
          <p:cNvSpPr>
            <a:spLocks noGrp="1"/>
          </p:cNvSpPr>
          <p:nvPr>
            <p:ph type="sldNum" sz="quarter" idx="12"/>
          </p:nvPr>
        </p:nvSpPr>
        <p:spPr/>
        <p:txBody>
          <a:bodyPr/>
          <a:lstStyle/>
          <a:p>
            <a:fld id="{44B214BB-661D-4F56-B225-34CBD1A6709D}" type="slidenum">
              <a:rPr lang="en-IN" smtClean="0"/>
              <a:t>167</a:t>
            </a:fld>
            <a:endParaRPr lang="en-IN"/>
          </a:p>
        </p:txBody>
      </p:sp>
    </p:spTree>
    <p:extLst>
      <p:ext uri="{BB962C8B-B14F-4D97-AF65-F5344CB8AC3E}">
        <p14:creationId xmlns:p14="http://schemas.microsoft.com/office/powerpoint/2010/main" val="363109610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ChangeArrowheads="1"/>
          </p:cNvSpPr>
          <p:nvPr/>
        </p:nvSpPr>
        <p:spPr bwMode="auto">
          <a:xfrm>
            <a:off x="685800" y="2286000"/>
            <a:ext cx="8153400" cy="3810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5" name="Rectangle 3"/>
          <p:cNvSpPr>
            <a:spLocks noGrp="1" noChangeArrowheads="1"/>
          </p:cNvSpPr>
          <p:nvPr>
            <p:ph type="body" idx="1"/>
          </p:nvPr>
        </p:nvSpPr>
        <p:spPr>
          <a:xfrm>
            <a:off x="228600" y="1295400"/>
            <a:ext cx="8763000" cy="5029200"/>
          </a:xfrm>
        </p:spPr>
        <p:txBody>
          <a:bodyPr>
            <a:normAutofit lnSpcReduction="10000"/>
          </a:bodyPr>
          <a:lstStyle/>
          <a:p>
            <a:pPr>
              <a:lnSpc>
                <a:spcPct val="110000"/>
              </a:lnSpc>
            </a:pPr>
            <a:r>
              <a:rPr lang="en-US" altLang="en-US" dirty="0"/>
              <a:t>Sort raw data in ascending order:</a:t>
            </a:r>
            <a:br>
              <a:rPr lang="en-US" altLang="en-US" dirty="0"/>
            </a:br>
            <a:r>
              <a:rPr lang="en-US" altLang="en-US" sz="1900" b="1" dirty="0"/>
              <a:t>12, 13, 17, 21, 24, 24, 26, 27, 27, 30, 32, 35, 37, 38, 41, 43, 44, 46, 53, 58</a:t>
            </a:r>
          </a:p>
          <a:p>
            <a:pPr>
              <a:lnSpc>
                <a:spcPct val="110000"/>
              </a:lnSpc>
            </a:pPr>
            <a:r>
              <a:rPr lang="en-US" altLang="en-US" dirty="0" smtClean="0"/>
              <a:t>Find range: </a:t>
            </a:r>
            <a:r>
              <a:rPr lang="en-US" altLang="en-US" sz="2300" b="1" dirty="0" smtClean="0">
                <a:solidFill>
                  <a:schemeClr val="folHlink"/>
                </a:solidFill>
              </a:rPr>
              <a:t>58 - 12 = 46</a:t>
            </a:r>
          </a:p>
          <a:p>
            <a:pPr>
              <a:lnSpc>
                <a:spcPct val="110000"/>
              </a:lnSpc>
            </a:pPr>
            <a:r>
              <a:rPr lang="en-US" altLang="en-US" dirty="0" smtClean="0"/>
              <a:t>Select </a:t>
            </a:r>
            <a:r>
              <a:rPr lang="en-US" altLang="en-US" dirty="0"/>
              <a:t>number of classes: </a:t>
            </a:r>
            <a:endParaRPr lang="en-US" altLang="en-US" dirty="0" smtClean="0"/>
          </a:p>
          <a:p>
            <a:pPr marL="0" indent="0">
              <a:lnSpc>
                <a:spcPct val="110000"/>
              </a:lnSpc>
              <a:buNone/>
            </a:pPr>
            <a:r>
              <a:rPr lang="en-US" altLang="en-US" dirty="0"/>
              <a:t> </a:t>
            </a:r>
            <a:r>
              <a:rPr lang="en-US" altLang="en-US" dirty="0" smtClean="0"/>
              <a:t>    k =1+3.322log10(20)=5(</a:t>
            </a:r>
            <a:r>
              <a:rPr lang="en-US" altLang="en-US" dirty="0" err="1" smtClean="0"/>
              <a:t>apprx</a:t>
            </a:r>
            <a:r>
              <a:rPr lang="en-US" altLang="en-US" dirty="0" smtClean="0"/>
              <a:t>)</a:t>
            </a:r>
          </a:p>
          <a:p>
            <a:pPr>
              <a:lnSpc>
                <a:spcPct val="110000"/>
              </a:lnSpc>
            </a:pPr>
            <a:r>
              <a:rPr lang="en-US" altLang="en-US" dirty="0" smtClean="0"/>
              <a:t>Compute </a:t>
            </a:r>
            <a:r>
              <a:rPr lang="en-US" altLang="en-US" dirty="0"/>
              <a:t>interval width: </a:t>
            </a:r>
            <a:r>
              <a:rPr lang="en-US" altLang="en-US" sz="2300" b="1" dirty="0" smtClean="0">
                <a:solidFill>
                  <a:schemeClr val="folHlink"/>
                </a:solidFill>
              </a:rPr>
              <a:t>9.2 (round up) ~ 10 </a:t>
            </a:r>
          </a:p>
          <a:p>
            <a:pPr>
              <a:lnSpc>
                <a:spcPct val="110000"/>
              </a:lnSpc>
            </a:pPr>
            <a:r>
              <a:rPr lang="en-US" altLang="en-US" dirty="0" smtClean="0"/>
              <a:t>Determine </a:t>
            </a:r>
            <a:r>
              <a:rPr lang="en-US" altLang="en-US" dirty="0"/>
              <a:t>interval boundaries: </a:t>
            </a:r>
            <a:r>
              <a:rPr lang="en-US" altLang="en-US" sz="1900" b="1" dirty="0">
                <a:solidFill>
                  <a:schemeClr val="folHlink"/>
                </a:solidFill>
              </a:rPr>
              <a:t>10 but less than 20, 20 but less than 30, . . . , </a:t>
            </a:r>
            <a:r>
              <a:rPr lang="en-US" altLang="en-US" sz="1900" b="1" dirty="0" smtClean="0">
                <a:solidFill>
                  <a:schemeClr val="folHlink"/>
                </a:solidFill>
              </a:rPr>
              <a:t>50 </a:t>
            </a:r>
            <a:r>
              <a:rPr lang="en-US" altLang="en-US" sz="1900" b="1" dirty="0">
                <a:solidFill>
                  <a:schemeClr val="folHlink"/>
                </a:solidFill>
              </a:rPr>
              <a:t>but less than </a:t>
            </a:r>
            <a:r>
              <a:rPr lang="en-US" altLang="en-US" sz="1900" b="1" dirty="0" smtClean="0">
                <a:solidFill>
                  <a:schemeClr val="folHlink"/>
                </a:solidFill>
              </a:rPr>
              <a:t>60</a:t>
            </a:r>
            <a:endParaRPr lang="en-US" altLang="en-US" sz="1900" b="1" dirty="0">
              <a:solidFill>
                <a:schemeClr val="folHlink"/>
              </a:solidFill>
            </a:endParaRPr>
          </a:p>
          <a:p>
            <a:pPr>
              <a:lnSpc>
                <a:spcPct val="110000"/>
              </a:lnSpc>
            </a:pPr>
            <a:r>
              <a:rPr lang="en-US" altLang="en-US" dirty="0"/>
              <a:t>Count observations &amp; assign to classes</a:t>
            </a:r>
          </a:p>
        </p:txBody>
      </p:sp>
      <p:sp>
        <p:nvSpPr>
          <p:cNvPr id="59398" name="Rectangle 6"/>
          <p:cNvSpPr>
            <a:spLocks noGrp="1" noChangeArrowheads="1"/>
          </p:cNvSpPr>
          <p:nvPr>
            <p:ph type="title"/>
          </p:nvPr>
        </p:nvSpPr>
        <p:spPr>
          <a:xfrm>
            <a:off x="1295400" y="228600"/>
            <a:ext cx="7383463" cy="990600"/>
          </a:xfrm>
          <a:noFill/>
          <a:ln/>
        </p:spPr>
        <p:txBody>
          <a:bodyPr>
            <a:normAutofit fontScale="90000"/>
          </a:bodyPr>
          <a:lstStyle/>
          <a:p>
            <a:pPr>
              <a:lnSpc>
                <a:spcPct val="90000"/>
              </a:lnSpc>
            </a:pPr>
            <a:r>
              <a:rPr lang="en-US" altLang="en-US"/>
              <a:t>Frequency Distribution Example</a:t>
            </a:r>
          </a:p>
        </p:txBody>
      </p:sp>
      <p:sp>
        <p:nvSpPr>
          <p:cNvPr id="4" name="Slide Number Placeholder 3"/>
          <p:cNvSpPr>
            <a:spLocks noGrp="1"/>
          </p:cNvSpPr>
          <p:nvPr>
            <p:ph type="sldNum" sz="quarter" idx="12"/>
          </p:nvPr>
        </p:nvSpPr>
        <p:spPr/>
        <p:txBody>
          <a:bodyPr/>
          <a:lstStyle/>
          <a:p>
            <a:fld id="{44B214BB-661D-4F56-B225-34CBD1A6709D}" type="slidenum">
              <a:rPr lang="en-IN" smtClean="0"/>
              <a:t>168</a:t>
            </a:fld>
            <a:endParaRPr lang="en-IN"/>
          </a:p>
        </p:txBody>
      </p:sp>
    </p:spTree>
    <p:extLst>
      <p:ext uri="{BB962C8B-B14F-4D97-AF65-F5344CB8AC3E}">
        <p14:creationId xmlns:p14="http://schemas.microsoft.com/office/powerpoint/2010/main" val="242440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 calcmode="lin" valueType="num">
                                      <p:cBhvr additive="base">
                                        <p:cTn id="7"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9395">
                                            <p:txEl>
                                              <p:pRg st="1" end="1"/>
                                            </p:txEl>
                                          </p:spTgt>
                                        </p:tgtEl>
                                        <p:attrNameLst>
                                          <p:attrName>style.visibility</p:attrName>
                                        </p:attrNameLst>
                                      </p:cBhvr>
                                      <p:to>
                                        <p:strVal val="visible"/>
                                      </p:to>
                                    </p:set>
                                    <p:animEffect transition="in" filter="fade">
                                      <p:cBhvr>
                                        <p:cTn id="13" dur="1000"/>
                                        <p:tgtEl>
                                          <p:spTgt spid="59395">
                                            <p:txEl>
                                              <p:pRg st="1" end="1"/>
                                            </p:txEl>
                                          </p:spTgt>
                                        </p:tgtEl>
                                      </p:cBhvr>
                                    </p:animEffect>
                                    <p:anim calcmode="lin" valueType="num">
                                      <p:cBhvr>
                                        <p:cTn id="14" dur="1000" fill="hold"/>
                                        <p:tgtEl>
                                          <p:spTgt spid="5939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93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9395">
                                            <p:txEl>
                                              <p:pRg st="2" end="2"/>
                                            </p:txEl>
                                          </p:spTgt>
                                        </p:tgtEl>
                                        <p:attrNameLst>
                                          <p:attrName>style.visibility</p:attrName>
                                        </p:attrNameLst>
                                      </p:cBhvr>
                                      <p:to>
                                        <p:strVal val="visible"/>
                                      </p:to>
                                    </p:set>
                                    <p:animEffect transition="in" filter="fade">
                                      <p:cBhvr>
                                        <p:cTn id="20" dur="1000"/>
                                        <p:tgtEl>
                                          <p:spTgt spid="59395">
                                            <p:txEl>
                                              <p:pRg st="2" end="2"/>
                                            </p:txEl>
                                          </p:spTgt>
                                        </p:tgtEl>
                                      </p:cBhvr>
                                    </p:animEffect>
                                    <p:anim calcmode="lin" valueType="num">
                                      <p:cBhvr>
                                        <p:cTn id="21" dur="1000" fill="hold"/>
                                        <p:tgtEl>
                                          <p:spTgt spid="59395">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59395">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9395">
                                            <p:txEl>
                                              <p:pRg st="3" end="3"/>
                                            </p:txEl>
                                          </p:spTgt>
                                        </p:tgtEl>
                                        <p:attrNameLst>
                                          <p:attrName>style.visibility</p:attrName>
                                        </p:attrNameLst>
                                      </p:cBhvr>
                                      <p:to>
                                        <p:strVal val="visible"/>
                                      </p:to>
                                    </p:set>
                                    <p:animEffect transition="in" filter="fade">
                                      <p:cBhvr>
                                        <p:cTn id="25" dur="1000"/>
                                        <p:tgtEl>
                                          <p:spTgt spid="59395">
                                            <p:txEl>
                                              <p:pRg st="3" end="3"/>
                                            </p:txEl>
                                          </p:spTgt>
                                        </p:tgtEl>
                                      </p:cBhvr>
                                    </p:animEffect>
                                    <p:anim calcmode="lin" valueType="num">
                                      <p:cBhvr>
                                        <p:cTn id="26" dur="1000" fill="hold"/>
                                        <p:tgtEl>
                                          <p:spTgt spid="59395">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5939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9395">
                                            <p:txEl>
                                              <p:pRg st="4" end="4"/>
                                            </p:txEl>
                                          </p:spTgt>
                                        </p:tgtEl>
                                        <p:attrNameLst>
                                          <p:attrName>style.visibility</p:attrName>
                                        </p:attrNameLst>
                                      </p:cBhvr>
                                      <p:to>
                                        <p:strVal val="visible"/>
                                      </p:to>
                                    </p:set>
                                    <p:animEffect transition="in" filter="fade">
                                      <p:cBhvr>
                                        <p:cTn id="32" dur="1000"/>
                                        <p:tgtEl>
                                          <p:spTgt spid="59395">
                                            <p:txEl>
                                              <p:pRg st="4" end="4"/>
                                            </p:txEl>
                                          </p:spTgt>
                                        </p:tgtEl>
                                      </p:cBhvr>
                                    </p:animEffect>
                                    <p:anim calcmode="lin" valueType="num">
                                      <p:cBhvr>
                                        <p:cTn id="33" dur="1000" fill="hold"/>
                                        <p:tgtEl>
                                          <p:spTgt spid="59395">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5939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9395">
                                            <p:txEl>
                                              <p:pRg st="5" end="5"/>
                                            </p:txEl>
                                          </p:spTgt>
                                        </p:tgtEl>
                                        <p:attrNameLst>
                                          <p:attrName>style.visibility</p:attrName>
                                        </p:attrNameLst>
                                      </p:cBhvr>
                                      <p:to>
                                        <p:strVal val="visible"/>
                                      </p:to>
                                    </p:set>
                                    <p:animEffect transition="in" filter="fade">
                                      <p:cBhvr>
                                        <p:cTn id="39" dur="1000"/>
                                        <p:tgtEl>
                                          <p:spTgt spid="59395">
                                            <p:txEl>
                                              <p:pRg st="5" end="5"/>
                                            </p:txEl>
                                          </p:spTgt>
                                        </p:tgtEl>
                                      </p:cBhvr>
                                    </p:animEffect>
                                    <p:anim calcmode="lin" valueType="num">
                                      <p:cBhvr>
                                        <p:cTn id="40" dur="1000" fill="hold"/>
                                        <p:tgtEl>
                                          <p:spTgt spid="59395">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5939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59395">
                                            <p:txEl>
                                              <p:pRg st="6" end="6"/>
                                            </p:txEl>
                                          </p:spTgt>
                                        </p:tgtEl>
                                        <p:attrNameLst>
                                          <p:attrName>style.visibility</p:attrName>
                                        </p:attrNameLst>
                                      </p:cBhvr>
                                      <p:to>
                                        <p:strVal val="visible"/>
                                      </p:to>
                                    </p:set>
                                    <p:animEffect transition="in" filter="fade">
                                      <p:cBhvr>
                                        <p:cTn id="46" dur="1000"/>
                                        <p:tgtEl>
                                          <p:spTgt spid="59395">
                                            <p:txEl>
                                              <p:pRg st="6" end="6"/>
                                            </p:txEl>
                                          </p:spTgt>
                                        </p:tgtEl>
                                      </p:cBhvr>
                                    </p:animEffect>
                                    <p:anim calcmode="lin" valueType="num">
                                      <p:cBhvr>
                                        <p:cTn id="47" dur="1000" fill="hold"/>
                                        <p:tgtEl>
                                          <p:spTgt spid="59395">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5939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3200" dirty="0"/>
              <a:t>Frequency Distribution Example</a:t>
            </a:r>
            <a:endParaRPr lang="en-US" sz="32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21347376"/>
              </p:ext>
            </p:extLst>
          </p:nvPr>
        </p:nvGraphicFramePr>
        <p:xfrm>
          <a:off x="533400" y="3429000"/>
          <a:ext cx="7924800" cy="2595880"/>
        </p:xfrm>
        <a:graphic>
          <a:graphicData uri="http://schemas.openxmlformats.org/drawingml/2006/table">
            <a:tbl>
              <a:tblPr firstRow="1" bandRow="1">
                <a:tableStyleId>{3C2FFA5D-87B4-456A-9821-1D502468CF0F}</a:tableStyleId>
              </a:tblPr>
              <a:tblGrid>
                <a:gridCol w="1981200"/>
                <a:gridCol w="1981200"/>
                <a:gridCol w="1981200"/>
                <a:gridCol w="1981200"/>
              </a:tblGrid>
              <a:tr h="370840">
                <a:tc>
                  <a:txBody>
                    <a:bodyPr/>
                    <a:lstStyle/>
                    <a:p>
                      <a:pPr algn="ctr"/>
                      <a:r>
                        <a:rPr lang="en-US" dirty="0" smtClean="0"/>
                        <a:t>Class interval</a:t>
                      </a:r>
                      <a:endParaRPr lang="en-US" dirty="0"/>
                    </a:p>
                  </a:txBody>
                  <a:tcPr/>
                </a:tc>
                <a:tc>
                  <a:txBody>
                    <a:bodyPr/>
                    <a:lstStyle/>
                    <a:p>
                      <a:pPr algn="ctr"/>
                      <a:r>
                        <a:rPr lang="en-US" dirty="0" smtClean="0"/>
                        <a:t>frequency</a:t>
                      </a:r>
                      <a:endParaRPr lang="en-US" dirty="0"/>
                    </a:p>
                  </a:txBody>
                  <a:tcPr/>
                </a:tc>
                <a:tc>
                  <a:txBody>
                    <a:bodyPr/>
                    <a:lstStyle/>
                    <a:p>
                      <a:pPr algn="ctr"/>
                      <a:r>
                        <a:rPr lang="en-US" dirty="0" smtClean="0"/>
                        <a:t>Relative frequency</a:t>
                      </a:r>
                      <a:endParaRPr lang="en-US" dirty="0"/>
                    </a:p>
                  </a:txBody>
                  <a:tcPr/>
                </a:tc>
                <a:tc>
                  <a:txBody>
                    <a:bodyPr/>
                    <a:lstStyle/>
                    <a:p>
                      <a:pPr algn="ctr"/>
                      <a:r>
                        <a:rPr lang="en-US" dirty="0" smtClean="0"/>
                        <a:t>Percentage</a:t>
                      </a:r>
                      <a:endParaRPr lang="en-US" dirty="0"/>
                    </a:p>
                  </a:txBody>
                  <a:tcPr/>
                </a:tc>
              </a:tr>
              <a:tr h="370840">
                <a:tc>
                  <a:txBody>
                    <a:bodyPr/>
                    <a:lstStyle/>
                    <a:p>
                      <a:pPr algn="ctr"/>
                      <a:r>
                        <a:rPr lang="en-US" dirty="0" smtClean="0"/>
                        <a:t>10-20</a:t>
                      </a:r>
                      <a:endParaRPr lang="en-US" dirty="0"/>
                    </a:p>
                  </a:txBody>
                  <a:tcPr/>
                </a:tc>
                <a:tc>
                  <a:txBody>
                    <a:bodyPr/>
                    <a:lstStyle/>
                    <a:p>
                      <a:pPr algn="ctr"/>
                      <a:r>
                        <a:rPr lang="en-US" dirty="0" smtClean="0"/>
                        <a:t>3</a:t>
                      </a:r>
                      <a:endParaRPr lang="en-US" dirty="0"/>
                    </a:p>
                  </a:txBody>
                  <a:tcPr/>
                </a:tc>
                <a:tc>
                  <a:txBody>
                    <a:bodyPr/>
                    <a:lstStyle/>
                    <a:p>
                      <a:pPr algn="ctr"/>
                      <a:r>
                        <a:rPr lang="en-US" dirty="0" smtClean="0"/>
                        <a:t>0.15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20-30</a:t>
                      </a:r>
                      <a:endParaRPr lang="en-US" dirty="0"/>
                    </a:p>
                  </a:txBody>
                  <a:tcPr/>
                </a:tc>
                <a:tc>
                  <a:txBody>
                    <a:bodyPr/>
                    <a:lstStyle/>
                    <a:p>
                      <a:pPr algn="ctr"/>
                      <a:r>
                        <a:rPr lang="en-US" dirty="0" smtClean="0"/>
                        <a:t>6</a:t>
                      </a:r>
                      <a:endParaRPr lang="en-US" dirty="0"/>
                    </a:p>
                  </a:txBody>
                  <a:tcPr/>
                </a:tc>
                <a:tc>
                  <a:txBody>
                    <a:bodyPr/>
                    <a:lstStyle/>
                    <a:p>
                      <a:pPr algn="ctr"/>
                      <a:r>
                        <a:rPr lang="en-US" dirty="0" smtClean="0"/>
                        <a:t>0.3</a:t>
                      </a:r>
                      <a:endParaRPr lang="en-US" dirty="0"/>
                    </a:p>
                  </a:txBody>
                  <a:tcPr/>
                </a:tc>
                <a:tc>
                  <a:txBody>
                    <a:bodyPr/>
                    <a:lstStyle/>
                    <a:p>
                      <a:pPr algn="ctr"/>
                      <a:r>
                        <a:rPr lang="en-US" dirty="0" smtClean="0"/>
                        <a:t>30</a:t>
                      </a:r>
                      <a:endParaRPr lang="en-US" dirty="0"/>
                    </a:p>
                  </a:txBody>
                  <a:tcPr/>
                </a:tc>
              </a:tr>
              <a:tr h="370840">
                <a:tc>
                  <a:txBody>
                    <a:bodyPr/>
                    <a:lstStyle/>
                    <a:p>
                      <a:pPr algn="ctr"/>
                      <a:r>
                        <a:rPr lang="en-US" dirty="0" smtClean="0"/>
                        <a:t>30-40</a:t>
                      </a:r>
                      <a:endParaRPr lang="en-US" dirty="0"/>
                    </a:p>
                  </a:txBody>
                  <a:tcPr/>
                </a:tc>
                <a:tc>
                  <a:txBody>
                    <a:bodyPr/>
                    <a:lstStyle/>
                    <a:p>
                      <a:pPr algn="ctr"/>
                      <a:r>
                        <a:rPr lang="en-US" dirty="0" smtClean="0"/>
                        <a:t>5</a:t>
                      </a:r>
                      <a:endParaRPr lang="en-US" dirty="0"/>
                    </a:p>
                  </a:txBody>
                  <a:tcPr/>
                </a:tc>
                <a:tc>
                  <a:txBody>
                    <a:bodyPr/>
                    <a:lstStyle/>
                    <a:p>
                      <a:pPr algn="ctr"/>
                      <a:r>
                        <a:rPr lang="en-US" dirty="0" smtClean="0"/>
                        <a:t>0.25</a:t>
                      </a:r>
                      <a:endParaRPr lang="en-US" dirty="0"/>
                    </a:p>
                  </a:txBody>
                  <a:tcPr/>
                </a:tc>
                <a:tc>
                  <a:txBody>
                    <a:bodyPr/>
                    <a:lstStyle/>
                    <a:p>
                      <a:pPr algn="ctr"/>
                      <a:r>
                        <a:rPr lang="en-US" dirty="0" smtClean="0"/>
                        <a:t>25</a:t>
                      </a:r>
                      <a:endParaRPr lang="en-US" dirty="0"/>
                    </a:p>
                  </a:txBody>
                  <a:tcPr/>
                </a:tc>
              </a:tr>
              <a:tr h="370840">
                <a:tc>
                  <a:txBody>
                    <a:bodyPr/>
                    <a:lstStyle/>
                    <a:p>
                      <a:pPr algn="ctr"/>
                      <a:r>
                        <a:rPr lang="en-US" dirty="0" smtClean="0"/>
                        <a:t>40-50</a:t>
                      </a:r>
                      <a:endParaRPr lang="en-US" dirty="0"/>
                    </a:p>
                  </a:txBody>
                  <a:tcPr/>
                </a:tc>
                <a:tc>
                  <a:txBody>
                    <a:bodyPr/>
                    <a:lstStyle/>
                    <a:p>
                      <a:pPr algn="ctr"/>
                      <a:r>
                        <a:rPr lang="en-US" dirty="0" smtClean="0"/>
                        <a:t>4</a:t>
                      </a:r>
                      <a:endParaRPr lang="en-US" dirty="0"/>
                    </a:p>
                  </a:txBody>
                  <a:tcPr/>
                </a:tc>
                <a:tc>
                  <a:txBody>
                    <a:bodyPr/>
                    <a:lstStyle/>
                    <a:p>
                      <a:pPr algn="ctr"/>
                      <a:r>
                        <a:rPr lang="en-US" dirty="0" smtClean="0"/>
                        <a:t>0.2</a:t>
                      </a:r>
                      <a:endParaRPr lang="en-US" dirty="0"/>
                    </a:p>
                  </a:txBody>
                  <a:tcPr/>
                </a:tc>
                <a:tc>
                  <a:txBody>
                    <a:bodyPr/>
                    <a:lstStyle/>
                    <a:p>
                      <a:pPr algn="ctr"/>
                      <a:r>
                        <a:rPr lang="en-US" dirty="0" smtClean="0"/>
                        <a:t>20</a:t>
                      </a:r>
                      <a:endParaRPr lang="en-US" dirty="0"/>
                    </a:p>
                  </a:txBody>
                  <a:tcPr/>
                </a:tc>
              </a:tr>
              <a:tr h="370840">
                <a:tc>
                  <a:txBody>
                    <a:bodyPr/>
                    <a:lstStyle/>
                    <a:p>
                      <a:pPr algn="ctr"/>
                      <a:r>
                        <a:rPr lang="en-US" dirty="0" smtClean="0"/>
                        <a:t>50-60</a:t>
                      </a:r>
                      <a:endParaRPr lang="en-US" dirty="0"/>
                    </a:p>
                  </a:txBody>
                  <a:tcPr/>
                </a:tc>
                <a:tc>
                  <a:txBody>
                    <a:bodyPr/>
                    <a:lstStyle/>
                    <a:p>
                      <a:pPr algn="ctr"/>
                      <a:r>
                        <a:rPr lang="en-US" dirty="0" smtClean="0"/>
                        <a:t>2</a:t>
                      </a:r>
                      <a:endParaRPr lang="en-US" dirty="0"/>
                    </a:p>
                  </a:txBody>
                  <a:tcPr/>
                </a:tc>
                <a:tc>
                  <a:txBody>
                    <a:bodyPr/>
                    <a:lstStyle/>
                    <a:p>
                      <a:pPr algn="ctr"/>
                      <a:r>
                        <a:rPr lang="en-US" dirty="0" smtClean="0"/>
                        <a:t>0.1</a:t>
                      </a:r>
                      <a:endParaRPr lang="en-US" dirty="0"/>
                    </a:p>
                  </a:txBody>
                  <a:tcPr/>
                </a:tc>
                <a:tc>
                  <a:txBody>
                    <a:bodyPr/>
                    <a:lstStyle/>
                    <a:p>
                      <a:pPr algn="ctr"/>
                      <a:r>
                        <a:rPr lang="en-US" dirty="0" smtClean="0"/>
                        <a:t>10</a:t>
                      </a:r>
                      <a:endParaRPr lang="en-US" dirty="0"/>
                    </a:p>
                  </a:txBody>
                  <a:tcPr/>
                </a:tc>
              </a:tr>
              <a:tr h="370840">
                <a:tc>
                  <a:txBody>
                    <a:bodyPr/>
                    <a:lstStyle/>
                    <a:p>
                      <a:pPr algn="ctr"/>
                      <a:r>
                        <a:rPr lang="en-US" dirty="0" smtClean="0"/>
                        <a:t>Total</a:t>
                      </a:r>
                      <a:endParaRPr lang="en-US" dirty="0"/>
                    </a:p>
                  </a:txBody>
                  <a:tcPr/>
                </a:tc>
                <a:tc>
                  <a:txBody>
                    <a:bodyPr/>
                    <a:lstStyle/>
                    <a:p>
                      <a:pPr algn="ctr"/>
                      <a:r>
                        <a:rPr lang="en-US" dirty="0" smtClean="0"/>
                        <a:t>20</a:t>
                      </a:r>
                      <a:endParaRPr lang="en-US" dirty="0"/>
                    </a:p>
                  </a:txBody>
                  <a:tcPr/>
                </a:tc>
                <a:tc>
                  <a:txBody>
                    <a:bodyPr/>
                    <a:lstStyle/>
                    <a:p>
                      <a:pPr algn="ctr"/>
                      <a:r>
                        <a:rPr lang="en-US" dirty="0" smtClean="0"/>
                        <a:t>1</a:t>
                      </a:r>
                      <a:endParaRPr lang="en-US" dirty="0"/>
                    </a:p>
                  </a:txBody>
                  <a:tcPr/>
                </a:tc>
                <a:tc>
                  <a:txBody>
                    <a:bodyPr/>
                    <a:lstStyle/>
                    <a:p>
                      <a:pPr algn="ctr"/>
                      <a:r>
                        <a:rPr lang="en-US" dirty="0" smtClean="0"/>
                        <a:t>100</a:t>
                      </a:r>
                      <a:endParaRPr lang="en-US" dirty="0"/>
                    </a:p>
                  </a:txBody>
                  <a:tcPr/>
                </a:tc>
              </a:tr>
            </a:tbl>
          </a:graphicData>
        </a:graphic>
      </p:graphicFrame>
      <p:sp>
        <p:nvSpPr>
          <p:cNvPr id="8" name="Rectangle 16"/>
          <p:cNvSpPr>
            <a:spLocks noChangeArrowheads="1"/>
          </p:cNvSpPr>
          <p:nvPr/>
        </p:nvSpPr>
        <p:spPr bwMode="auto">
          <a:xfrm>
            <a:off x="304800" y="1657350"/>
            <a:ext cx="8534400" cy="911225"/>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b="1" dirty="0"/>
              <a:t>Data in ordered array:</a:t>
            </a:r>
          </a:p>
          <a:p>
            <a:pPr algn="ctr" eaLnBrk="0" hangingPunct="0">
              <a:spcBef>
                <a:spcPct val="50000"/>
              </a:spcBef>
            </a:pPr>
            <a:r>
              <a:rPr lang="en-US" altLang="en-US" sz="2000" b="1" dirty="0">
                <a:solidFill>
                  <a:schemeClr val="tx2"/>
                </a:solidFill>
              </a:rPr>
              <a:t>12, 13, 17, 21, 24, 24, 26, 27, 27, 30, 32, 35, 37, 38, 41, 43, 44, 46, 53, 58</a:t>
            </a:r>
          </a:p>
        </p:txBody>
      </p:sp>
      <p:sp>
        <p:nvSpPr>
          <p:cNvPr id="3" name="Slide Number Placeholder 2"/>
          <p:cNvSpPr>
            <a:spLocks noGrp="1"/>
          </p:cNvSpPr>
          <p:nvPr>
            <p:ph type="sldNum" sz="quarter" idx="12"/>
          </p:nvPr>
        </p:nvSpPr>
        <p:spPr/>
        <p:txBody>
          <a:bodyPr/>
          <a:lstStyle/>
          <a:p>
            <a:fld id="{44B214BB-661D-4F56-B225-34CBD1A6709D}" type="slidenum">
              <a:rPr lang="en-IN" smtClean="0"/>
              <a:t>169</a:t>
            </a:fld>
            <a:endParaRPr lang="en-IN"/>
          </a:p>
        </p:txBody>
      </p:sp>
    </p:spTree>
    <p:extLst>
      <p:ext uri="{BB962C8B-B14F-4D97-AF65-F5344CB8AC3E}">
        <p14:creationId xmlns:p14="http://schemas.microsoft.com/office/powerpoint/2010/main" val="356584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and scope of enquiry</a:t>
            </a:r>
          </a:p>
        </p:txBody>
      </p:sp>
      <p:sp>
        <p:nvSpPr>
          <p:cNvPr id="3" name="Content Placeholder 2"/>
          <p:cNvSpPr>
            <a:spLocks noGrp="1"/>
          </p:cNvSpPr>
          <p:nvPr>
            <p:ph idx="1"/>
          </p:nvPr>
        </p:nvSpPr>
        <p:spPr/>
        <p:txBody>
          <a:bodyPr/>
          <a:lstStyle/>
          <a:p>
            <a:pPr algn="just"/>
            <a:r>
              <a:rPr lang="en-US" dirty="0" smtClean="0"/>
              <a:t>The </a:t>
            </a:r>
            <a:r>
              <a:rPr lang="en-US" dirty="0"/>
              <a:t>first and foremost step in organizing any statistical enquiry is to define in clear concrete terms, the objectives of the enquiry. Scope of enquiry relates to the coverage w.r.t. the type of information, subject matter and geographical data.</a:t>
            </a:r>
          </a:p>
          <a:p>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17</a:t>
            </a:fld>
            <a:endParaRPr lang="en-IN"/>
          </a:p>
        </p:txBody>
      </p:sp>
    </p:spTree>
    <p:extLst>
      <p:ext uri="{BB962C8B-B14F-4D97-AF65-F5344CB8AC3E}">
        <p14:creationId xmlns:p14="http://schemas.microsoft.com/office/powerpoint/2010/main" val="193528390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Cumulative frequency distribution and graphical presentation of data</a:t>
            </a:r>
            <a:endParaRPr lang="en-US" dirty="0"/>
          </a:p>
        </p:txBody>
      </p:sp>
      <p:sp>
        <p:nvSpPr>
          <p:cNvPr id="3" name="Subtitle 2"/>
          <p:cNvSpPr>
            <a:spLocks noGrp="1"/>
          </p:cNvSpPr>
          <p:nvPr>
            <p:ph type="subTitle" idx="1"/>
          </p:nvPr>
        </p:nvSpPr>
        <p:spPr/>
        <p:txBody>
          <a:bodyPr/>
          <a:lstStyle/>
          <a:p>
            <a:r>
              <a:rPr lang="en-US" dirty="0" smtClean="0"/>
              <a:t>Session 13</a:t>
            </a:r>
          </a:p>
          <a:p>
            <a:r>
              <a:rPr lang="en-US" dirty="0" smtClean="0"/>
              <a:t>18/12/2020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170</a:t>
            </a:fld>
            <a:endParaRPr lang="en-IN"/>
          </a:p>
        </p:txBody>
      </p:sp>
    </p:spTree>
    <p:extLst>
      <p:ext uri="{BB962C8B-B14F-4D97-AF65-F5344CB8AC3E}">
        <p14:creationId xmlns:p14="http://schemas.microsoft.com/office/powerpoint/2010/main" val="2687980716"/>
      </p:ext>
    </p:extLst>
  </p:cSld>
  <p:clrMapOvr>
    <a:masterClrMapping/>
  </p:clrMapOvr>
  <mc:AlternateContent xmlns:mc="http://schemas.openxmlformats.org/markup-compatibility/2006" xmlns:p14="http://schemas.microsoft.com/office/powerpoint/2010/main">
    <mc:Choice Requires="p14">
      <p:transition spd="slow" p14:dur="2000" advTm="71258"/>
    </mc:Choice>
    <mc:Fallback xmlns="">
      <p:transition spd="slow" advTm="71258"/>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dirty="0"/>
              <a:t>Cumulative frequency distribution</a:t>
            </a:r>
          </a:p>
        </p:txBody>
      </p:sp>
      <p:sp>
        <p:nvSpPr>
          <p:cNvPr id="3" name="Content Placeholder 2"/>
          <p:cNvSpPr>
            <a:spLocks noGrp="1"/>
          </p:cNvSpPr>
          <p:nvPr>
            <p:ph idx="1"/>
          </p:nvPr>
        </p:nvSpPr>
        <p:spPr>
          <a:xfrm>
            <a:off x="457200" y="1143000"/>
            <a:ext cx="8229600" cy="5257800"/>
          </a:xfrm>
        </p:spPr>
        <p:txBody>
          <a:bodyPr>
            <a:normAutofit fontScale="92500"/>
          </a:bodyPr>
          <a:lstStyle/>
          <a:p>
            <a:pPr algn="just"/>
            <a:r>
              <a:rPr lang="en-US" sz="2800" dirty="0" smtClean="0"/>
              <a:t>A frequency distribution simply tells us how frequently a particular value of the variable is occurring. </a:t>
            </a:r>
          </a:p>
          <a:p>
            <a:pPr algn="just"/>
            <a:r>
              <a:rPr lang="en-US" sz="2800" dirty="0" smtClean="0"/>
              <a:t>However if we want to know the total number of observations getting a value ‘less than’ or ‘more than’ a particular value of the variable, the normal frequency table fails.</a:t>
            </a:r>
          </a:p>
          <a:p>
            <a:pPr algn="just"/>
            <a:r>
              <a:rPr lang="en-US" sz="2800" dirty="0" smtClean="0"/>
              <a:t>Cumulative frequency distribution is a modification of the given frequency distribution, and is obtained on successively adding the frequencies of the values of the variable according to a certain law.</a:t>
            </a:r>
          </a:p>
          <a:p>
            <a:pPr algn="just"/>
            <a:r>
              <a:rPr lang="en-US" sz="2800" dirty="0" smtClean="0"/>
              <a:t>The frequencies so obtained are called ‘cumulative frequencies’ (</a:t>
            </a:r>
            <a:r>
              <a:rPr lang="en-US" sz="2800" dirty="0"/>
              <a:t>c</a:t>
            </a:r>
            <a:r>
              <a:rPr lang="en-US" sz="2800" dirty="0" smtClean="0"/>
              <a:t>.f).</a:t>
            </a:r>
            <a:endParaRPr lang="en-US" sz="2800" dirty="0"/>
          </a:p>
        </p:txBody>
      </p:sp>
      <p:sp>
        <p:nvSpPr>
          <p:cNvPr id="4" name="Slide Number Placeholder 3"/>
          <p:cNvSpPr>
            <a:spLocks noGrp="1"/>
          </p:cNvSpPr>
          <p:nvPr>
            <p:ph type="sldNum" sz="quarter" idx="12"/>
          </p:nvPr>
        </p:nvSpPr>
        <p:spPr/>
        <p:txBody>
          <a:bodyPr/>
          <a:lstStyle/>
          <a:p>
            <a:fld id="{44B214BB-661D-4F56-B225-34CBD1A6709D}" type="slidenum">
              <a:rPr lang="en-IN" smtClean="0"/>
              <a:t>171</a:t>
            </a:fld>
            <a:endParaRPr lang="en-IN"/>
          </a:p>
        </p:txBody>
      </p:sp>
    </p:spTree>
    <p:custDataLst>
      <p:tags r:id="rId1"/>
    </p:custDataLst>
    <p:extLst>
      <p:ext uri="{BB962C8B-B14F-4D97-AF65-F5344CB8AC3E}">
        <p14:creationId xmlns:p14="http://schemas.microsoft.com/office/powerpoint/2010/main" val="1180759557"/>
      </p:ext>
    </p:extLst>
  </p:cSld>
  <p:clrMapOvr>
    <a:masterClrMapping/>
  </p:clrMapOvr>
  <mc:AlternateContent xmlns:mc="http://schemas.openxmlformats.org/markup-compatibility/2006" xmlns:p14="http://schemas.microsoft.com/office/powerpoint/2010/main">
    <mc:Choice Requires="p14">
      <p:transition spd="slow" p14:dur="2000" advTm="283155"/>
    </mc:Choice>
    <mc:Fallback xmlns="">
      <p:transition spd="slow" advTm="2831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smtClean="0"/>
              <a:t>Types of cumulative frequency distribution</a:t>
            </a:r>
            <a:endParaRPr lang="en-US" sz="3600" dirty="0"/>
          </a:p>
        </p:txBody>
      </p:sp>
      <p:sp>
        <p:nvSpPr>
          <p:cNvPr id="3" name="Content Placeholder 2"/>
          <p:cNvSpPr>
            <a:spLocks noGrp="1"/>
          </p:cNvSpPr>
          <p:nvPr>
            <p:ph idx="1"/>
          </p:nvPr>
        </p:nvSpPr>
        <p:spPr/>
        <p:txBody>
          <a:bodyPr/>
          <a:lstStyle/>
          <a:p>
            <a:pPr marL="0" indent="0">
              <a:buNone/>
            </a:pPr>
            <a:r>
              <a:rPr lang="en-US" dirty="0" smtClean="0"/>
              <a:t>            cumulative </a:t>
            </a:r>
            <a:r>
              <a:rPr lang="en-US" dirty="0"/>
              <a:t>frequency distribution</a:t>
            </a:r>
          </a:p>
        </p:txBody>
      </p:sp>
      <p:cxnSp>
        <p:nvCxnSpPr>
          <p:cNvPr id="5" name="Straight Connector 4"/>
          <p:cNvCxnSpPr/>
          <p:nvPr/>
        </p:nvCxnSpPr>
        <p:spPr>
          <a:xfrm>
            <a:off x="4191000" y="2133600"/>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514600" y="2743200"/>
            <a:ext cx="3505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514600" y="2743200"/>
            <a:ext cx="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19800" y="2743200"/>
            <a:ext cx="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371600" y="3574473"/>
            <a:ext cx="2438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Less than </a:t>
            </a:r>
            <a:r>
              <a:rPr lang="en-US" dirty="0" err="1" smtClean="0"/>
              <a:t>cf</a:t>
            </a:r>
            <a:endParaRPr lang="en-US" dirty="0"/>
          </a:p>
        </p:txBody>
      </p:sp>
      <p:sp>
        <p:nvSpPr>
          <p:cNvPr id="13" name="Rounded Rectangle 12"/>
          <p:cNvSpPr/>
          <p:nvPr/>
        </p:nvSpPr>
        <p:spPr>
          <a:xfrm>
            <a:off x="4800600" y="3581400"/>
            <a:ext cx="2438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More than </a:t>
            </a:r>
            <a:r>
              <a:rPr lang="en-US" dirty="0" err="1" smtClean="0"/>
              <a:t>cf</a:t>
            </a:r>
            <a:endParaRPr lang="en-US" dirty="0"/>
          </a:p>
        </p:txBody>
      </p:sp>
      <p:sp>
        <p:nvSpPr>
          <p:cNvPr id="10" name="Slide Number Placeholder 9"/>
          <p:cNvSpPr>
            <a:spLocks noGrp="1"/>
          </p:cNvSpPr>
          <p:nvPr>
            <p:ph type="sldNum" sz="quarter" idx="12"/>
          </p:nvPr>
        </p:nvSpPr>
        <p:spPr/>
        <p:txBody>
          <a:bodyPr/>
          <a:lstStyle/>
          <a:p>
            <a:fld id="{44B214BB-661D-4F56-B225-34CBD1A6709D}" type="slidenum">
              <a:rPr lang="en-IN" smtClean="0"/>
              <a:t>172</a:t>
            </a:fld>
            <a:endParaRPr lang="en-IN"/>
          </a:p>
        </p:txBody>
      </p:sp>
    </p:spTree>
    <p:extLst>
      <p:ext uri="{BB962C8B-B14F-4D97-AF65-F5344CB8AC3E}">
        <p14:creationId xmlns:p14="http://schemas.microsoft.com/office/powerpoint/2010/main" val="1322506805"/>
      </p:ext>
    </p:extLst>
  </p:cSld>
  <p:clrMapOvr>
    <a:masterClrMapping/>
  </p:clrMapOvr>
  <mc:AlternateContent xmlns:mc="http://schemas.openxmlformats.org/markup-compatibility/2006" xmlns:p14="http://schemas.microsoft.com/office/powerpoint/2010/main">
    <mc:Choice Requires="p14">
      <p:transition spd="slow" p14:dur="2000" advTm="27271"/>
    </mc:Choice>
    <mc:Fallback xmlns="">
      <p:transition spd="slow" advTm="27271"/>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Less than c.f.</a:t>
            </a:r>
            <a:endParaRPr lang="en-US" sz="3600" dirty="0"/>
          </a:p>
        </p:txBody>
      </p:sp>
      <p:sp>
        <p:nvSpPr>
          <p:cNvPr id="3" name="Content Placeholder 2"/>
          <p:cNvSpPr>
            <a:spLocks noGrp="1"/>
          </p:cNvSpPr>
          <p:nvPr>
            <p:ph idx="1"/>
          </p:nvPr>
        </p:nvSpPr>
        <p:spPr/>
        <p:txBody>
          <a:bodyPr>
            <a:normAutofit fontScale="92500" lnSpcReduction="10000"/>
          </a:bodyPr>
          <a:lstStyle/>
          <a:p>
            <a:pPr algn="just"/>
            <a:r>
              <a:rPr lang="en-US" dirty="0"/>
              <a:t>Less than c.f. for any value of the variable (class) is obtained on adding successively the frequencies of all the previous values (classes), including the frequency of the variable against which the totals are written, provided the values(classes) are arranged in ascending order of magnitude</a:t>
            </a:r>
            <a:r>
              <a:rPr lang="en-US" dirty="0" smtClean="0"/>
              <a:t>.</a:t>
            </a:r>
          </a:p>
          <a:p>
            <a:pPr algn="just"/>
            <a:r>
              <a:rPr lang="en-US" dirty="0" smtClean="0"/>
              <a:t>In a less than cumulative frequency distribution, the cumulative frequencies are in ascending order.</a:t>
            </a:r>
            <a:endParaRPr lang="en-US" dirty="0"/>
          </a:p>
          <a:p>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173</a:t>
            </a:fld>
            <a:endParaRPr lang="en-IN"/>
          </a:p>
        </p:txBody>
      </p:sp>
    </p:spTree>
    <p:custDataLst>
      <p:tags r:id="rId1"/>
    </p:custDataLst>
    <p:extLst>
      <p:ext uri="{BB962C8B-B14F-4D97-AF65-F5344CB8AC3E}">
        <p14:creationId xmlns:p14="http://schemas.microsoft.com/office/powerpoint/2010/main" val="884454513"/>
      </p:ext>
    </p:extLst>
  </p:cSld>
  <p:clrMapOvr>
    <a:masterClrMapping/>
  </p:clrMapOvr>
  <mc:AlternateContent xmlns:mc="http://schemas.openxmlformats.org/markup-compatibility/2006" xmlns:p14="http://schemas.microsoft.com/office/powerpoint/2010/main">
    <mc:Choice Requires="p14">
      <p:transition spd="slow" p14:dur="2000" advTm="175250"/>
    </mc:Choice>
    <mc:Fallback xmlns="">
      <p:transition spd="slow" advTm="1752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smtClean="0"/>
              <a:t>More than c.f.</a:t>
            </a:r>
            <a:endParaRPr lang="en-US" sz="3600" dirty="0"/>
          </a:p>
        </p:txBody>
      </p:sp>
      <p:sp>
        <p:nvSpPr>
          <p:cNvPr id="3" name="Content Placeholder 2"/>
          <p:cNvSpPr>
            <a:spLocks noGrp="1"/>
          </p:cNvSpPr>
          <p:nvPr>
            <p:ph idx="1"/>
          </p:nvPr>
        </p:nvSpPr>
        <p:spPr>
          <a:xfrm>
            <a:off x="457200" y="1600200"/>
            <a:ext cx="8229600" cy="4724400"/>
          </a:xfrm>
        </p:spPr>
        <p:txBody>
          <a:bodyPr>
            <a:normAutofit fontScale="92500" lnSpcReduction="10000"/>
          </a:bodyPr>
          <a:lstStyle/>
          <a:p>
            <a:pPr algn="just"/>
            <a:r>
              <a:rPr lang="en-US" sz="2800" dirty="0" smtClean="0"/>
              <a:t>The more than c.f. is obtained similarly by finding the cumulative totals of frequencies starting from the highest value of the variable (class) t</a:t>
            </a:r>
            <a:r>
              <a:rPr lang="en-US" sz="2800" dirty="0"/>
              <a:t>o the lowest </a:t>
            </a:r>
            <a:r>
              <a:rPr lang="en-US" sz="2800" dirty="0" smtClean="0"/>
              <a:t>value (class).</a:t>
            </a:r>
          </a:p>
          <a:p>
            <a:pPr algn="just"/>
            <a:r>
              <a:rPr lang="en-US" sz="2800" dirty="0" smtClean="0"/>
              <a:t>In more than cumulative frequency distribution, cumulative frequencies are in descending order.</a:t>
            </a:r>
          </a:p>
          <a:p>
            <a:pPr algn="just"/>
            <a:endParaRPr lang="en-US" sz="2800" dirty="0"/>
          </a:p>
          <a:p>
            <a:pPr algn="just"/>
            <a:r>
              <a:rPr lang="en-US" sz="2800" dirty="0" smtClean="0"/>
              <a:t>Remarks</a:t>
            </a:r>
          </a:p>
          <a:p>
            <a:pPr algn="just"/>
            <a:r>
              <a:rPr lang="en-US" sz="2800" dirty="0"/>
              <a:t>1</a:t>
            </a:r>
            <a:r>
              <a:rPr lang="en-US" sz="2800" dirty="0" smtClean="0"/>
              <a:t>: </a:t>
            </a:r>
            <a:r>
              <a:rPr lang="en-US" sz="2800" dirty="0"/>
              <a:t>I</a:t>
            </a:r>
            <a:r>
              <a:rPr lang="en-US" sz="2800" dirty="0" smtClean="0"/>
              <a:t>n fact ‘less than’ and ‘more than’ words also include ‘equality sign’.</a:t>
            </a:r>
          </a:p>
          <a:p>
            <a:pPr algn="just"/>
            <a:r>
              <a:rPr lang="en-US" sz="2800" dirty="0" smtClean="0"/>
              <a:t>2: Cumulative frequency is of particular importance in computation of median, quartiles etc.</a:t>
            </a:r>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174</a:t>
            </a:fld>
            <a:endParaRPr lang="en-IN"/>
          </a:p>
        </p:txBody>
      </p:sp>
    </p:spTree>
    <p:custDataLst>
      <p:tags r:id="rId1"/>
    </p:custDataLst>
    <p:extLst>
      <p:ext uri="{BB962C8B-B14F-4D97-AF65-F5344CB8AC3E}">
        <p14:creationId xmlns:p14="http://schemas.microsoft.com/office/powerpoint/2010/main" val="658107104"/>
      </p:ext>
    </p:extLst>
  </p:cSld>
  <p:clrMapOvr>
    <a:masterClrMapping/>
  </p:clrMapOvr>
  <mc:AlternateContent xmlns:mc="http://schemas.openxmlformats.org/markup-compatibility/2006" xmlns:p14="http://schemas.microsoft.com/office/powerpoint/2010/main">
    <mc:Choice Requires="p14">
      <p:transition spd="slow" p14:dur="2000" advTm="221609"/>
    </mc:Choice>
    <mc:Fallback xmlns="">
      <p:transition spd="slow" advTm="2216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arn(inVertical)">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altLang="en-US" dirty="0"/>
              <a:t>The Cumulative </a:t>
            </a:r>
            <a:br>
              <a:rPr lang="en-US" altLang="en-US" dirty="0"/>
            </a:br>
            <a:r>
              <a:rPr lang="en-US" altLang="en-US" dirty="0"/>
              <a:t>Frequency </a:t>
            </a:r>
            <a:r>
              <a:rPr lang="en-US" altLang="en-US" dirty="0" smtClean="0"/>
              <a:t>Distribution</a:t>
            </a:r>
            <a:endParaRPr lang="en-US" dirty="0"/>
          </a:p>
        </p:txBody>
      </p:sp>
      <p:sp>
        <p:nvSpPr>
          <p:cNvPr id="3" name="Content Placeholder 2"/>
          <p:cNvSpPr>
            <a:spLocks noGrp="1"/>
          </p:cNvSpPr>
          <p:nvPr>
            <p:ph idx="1"/>
          </p:nvPr>
        </p:nvSpPr>
        <p:spPr>
          <a:xfrm>
            <a:off x="457200" y="1371600"/>
            <a:ext cx="8229600" cy="4754563"/>
          </a:xfrm>
        </p:spPr>
        <p:txBody>
          <a:bodyPr>
            <a:normAutofit/>
          </a:bodyPr>
          <a:lstStyle/>
          <a:p>
            <a:pPr marL="0" indent="0" algn="ctr" eaLnBrk="0" hangingPunct="0">
              <a:spcBef>
                <a:spcPct val="50000"/>
              </a:spcBef>
              <a:buNone/>
            </a:pPr>
            <a:r>
              <a:rPr lang="en-US" altLang="en-US" sz="2800" dirty="0" smtClean="0"/>
              <a:t>Example: 20 </a:t>
            </a:r>
            <a:r>
              <a:rPr lang="en-US" altLang="en-US" sz="2800" dirty="0"/>
              <a:t>winter days </a:t>
            </a:r>
            <a:r>
              <a:rPr lang="en-US" altLang="en-US" sz="2800" dirty="0" smtClean="0">
                <a:solidFill>
                  <a:schemeClr val="folHlink"/>
                </a:solidFill>
              </a:rPr>
              <a:t>daily </a:t>
            </a:r>
            <a:r>
              <a:rPr lang="en-US" altLang="en-US" sz="2800" dirty="0">
                <a:solidFill>
                  <a:schemeClr val="folHlink"/>
                </a:solidFill>
              </a:rPr>
              <a:t>high temperature </a:t>
            </a:r>
            <a:endParaRPr lang="en-US" altLang="en-US" sz="2800" dirty="0" smtClean="0">
              <a:solidFill>
                <a:schemeClr val="folHlink"/>
              </a:solidFill>
            </a:endParaRPr>
          </a:p>
          <a:p>
            <a:pPr marL="0" indent="0" algn="ctr" eaLnBrk="0" hangingPunct="0">
              <a:spcBef>
                <a:spcPct val="50000"/>
              </a:spcBef>
              <a:buNone/>
            </a:pPr>
            <a:r>
              <a:rPr lang="en-US" altLang="en-US" sz="1800" b="1" dirty="0" smtClean="0"/>
              <a:t>Data </a:t>
            </a:r>
            <a:r>
              <a:rPr lang="en-US" altLang="en-US" sz="1800" b="1" dirty="0"/>
              <a:t>in ordered array:</a:t>
            </a:r>
          </a:p>
          <a:p>
            <a:pPr marL="0" indent="0" algn="ctr" eaLnBrk="0" hangingPunct="0">
              <a:spcBef>
                <a:spcPct val="50000"/>
              </a:spcBef>
              <a:buNone/>
            </a:pPr>
            <a:r>
              <a:rPr lang="en-US" altLang="en-US" sz="1800" b="1" dirty="0">
                <a:solidFill>
                  <a:schemeClr val="tx2"/>
                </a:solidFill>
              </a:rPr>
              <a:t>12, 13, 17, 21, 24, 24, 26, 27, 27, 30, 32, 35, 37, 38, 41, 43, 44, 46, 53, </a:t>
            </a:r>
            <a:r>
              <a:rPr lang="en-US" altLang="en-US" sz="1800" b="1" dirty="0" smtClean="0">
                <a:solidFill>
                  <a:schemeClr val="tx2"/>
                </a:solidFill>
              </a:rPr>
              <a:t>58.</a:t>
            </a:r>
          </a:p>
          <a:p>
            <a:pPr marL="0" indent="0" algn="ctr" eaLnBrk="0" hangingPunct="0">
              <a:spcBef>
                <a:spcPct val="50000"/>
              </a:spcBef>
              <a:buNone/>
            </a:pPr>
            <a:endParaRPr lang="en-US" altLang="en-US" sz="2800" b="1" dirty="0">
              <a:solidFill>
                <a:schemeClr val="tx2"/>
              </a:solidFill>
            </a:endParaRPr>
          </a:p>
          <a:p>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3029317688"/>
              </p:ext>
            </p:extLst>
          </p:nvPr>
        </p:nvGraphicFramePr>
        <p:xfrm>
          <a:off x="914400" y="2819400"/>
          <a:ext cx="7315200" cy="2865120"/>
        </p:xfrm>
        <a:graphic>
          <a:graphicData uri="http://schemas.openxmlformats.org/drawingml/2006/table">
            <a:tbl>
              <a:tblPr firstRow="1" bandRow="1">
                <a:tableStyleId>{8799B23B-EC83-4686-B30A-512413B5E67A}</a:tableStyleId>
              </a:tblPr>
              <a:tblGrid>
                <a:gridCol w="1463040"/>
                <a:gridCol w="1463040"/>
                <a:gridCol w="1463040"/>
                <a:gridCol w="1463040"/>
                <a:gridCol w="1463040"/>
              </a:tblGrid>
              <a:tr h="370840">
                <a:tc>
                  <a:txBody>
                    <a:bodyPr/>
                    <a:lstStyle/>
                    <a:p>
                      <a:pPr algn="ctr"/>
                      <a:r>
                        <a:rPr lang="en-US" dirty="0" smtClean="0">
                          <a:solidFill>
                            <a:srgbClr val="7030A0"/>
                          </a:solidFill>
                        </a:rPr>
                        <a:t>Class interval</a:t>
                      </a:r>
                      <a:endParaRPr lang="en-US" dirty="0">
                        <a:solidFill>
                          <a:srgbClr val="7030A0"/>
                        </a:solidFill>
                      </a:endParaRPr>
                    </a:p>
                  </a:txBody>
                  <a:tcPr/>
                </a:tc>
                <a:tc>
                  <a:txBody>
                    <a:bodyPr/>
                    <a:lstStyle/>
                    <a:p>
                      <a:pPr algn="ctr"/>
                      <a:r>
                        <a:rPr lang="en-US" dirty="0" smtClean="0">
                          <a:solidFill>
                            <a:srgbClr val="7030A0"/>
                          </a:solidFill>
                        </a:rPr>
                        <a:t>frequency</a:t>
                      </a:r>
                      <a:endParaRPr lang="en-US" dirty="0">
                        <a:solidFill>
                          <a:srgbClr val="7030A0"/>
                        </a:solidFill>
                      </a:endParaRPr>
                    </a:p>
                  </a:txBody>
                  <a:tcPr/>
                </a:tc>
                <a:tc>
                  <a:txBody>
                    <a:bodyPr/>
                    <a:lstStyle/>
                    <a:p>
                      <a:pPr algn="ctr"/>
                      <a:r>
                        <a:rPr lang="en-US" dirty="0" smtClean="0">
                          <a:solidFill>
                            <a:srgbClr val="7030A0"/>
                          </a:solidFill>
                        </a:rPr>
                        <a:t>Percentage</a:t>
                      </a:r>
                      <a:endParaRPr lang="en-US" dirty="0">
                        <a:solidFill>
                          <a:srgbClr val="7030A0"/>
                        </a:solidFill>
                      </a:endParaRPr>
                    </a:p>
                  </a:txBody>
                  <a:tcPr/>
                </a:tc>
                <a:tc>
                  <a:txBody>
                    <a:bodyPr/>
                    <a:lstStyle/>
                    <a:p>
                      <a:pPr algn="ctr"/>
                      <a:r>
                        <a:rPr lang="en-US" dirty="0" smtClean="0">
                          <a:solidFill>
                            <a:srgbClr val="7030A0"/>
                          </a:solidFill>
                        </a:rPr>
                        <a:t>Less than </a:t>
                      </a:r>
                      <a:r>
                        <a:rPr lang="en-US" dirty="0" err="1" smtClean="0">
                          <a:solidFill>
                            <a:srgbClr val="7030A0"/>
                          </a:solidFill>
                        </a:rPr>
                        <a:t>c.f</a:t>
                      </a:r>
                      <a:endParaRPr lang="en-US" dirty="0">
                        <a:solidFill>
                          <a:srgbClr val="7030A0"/>
                        </a:solidFill>
                      </a:endParaRPr>
                    </a:p>
                  </a:txBody>
                  <a:tcPr/>
                </a:tc>
                <a:tc>
                  <a:txBody>
                    <a:bodyPr/>
                    <a:lstStyle/>
                    <a:p>
                      <a:pPr algn="ctr"/>
                      <a:r>
                        <a:rPr lang="en-US" dirty="0" smtClean="0">
                          <a:solidFill>
                            <a:srgbClr val="7030A0"/>
                          </a:solidFill>
                        </a:rPr>
                        <a:t>Greater than </a:t>
                      </a:r>
                      <a:r>
                        <a:rPr lang="en-US" dirty="0" err="1" smtClean="0">
                          <a:solidFill>
                            <a:srgbClr val="7030A0"/>
                          </a:solidFill>
                        </a:rPr>
                        <a:t>c.f</a:t>
                      </a:r>
                      <a:endParaRPr lang="en-US" dirty="0">
                        <a:solidFill>
                          <a:srgbClr val="7030A0"/>
                        </a:solidFill>
                      </a:endParaRPr>
                    </a:p>
                  </a:txBody>
                  <a:tcPr/>
                </a:tc>
              </a:tr>
              <a:tr h="370840">
                <a:tc>
                  <a:txBody>
                    <a:bodyPr/>
                    <a:lstStyle/>
                    <a:p>
                      <a:pPr algn="ctr"/>
                      <a:r>
                        <a:rPr lang="en-US" dirty="0" smtClean="0"/>
                        <a:t>10-20</a:t>
                      </a:r>
                      <a:endParaRPr lang="en-US" dirty="0"/>
                    </a:p>
                  </a:txBody>
                  <a:tcPr/>
                </a:tc>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3</a:t>
                      </a:r>
                      <a:endParaRPr lang="en-US" dirty="0"/>
                    </a:p>
                  </a:txBody>
                  <a:tcPr/>
                </a:tc>
                <a:tc>
                  <a:txBody>
                    <a:bodyPr/>
                    <a:lstStyle/>
                    <a:p>
                      <a:pPr algn="ctr"/>
                      <a:r>
                        <a:rPr lang="en-US" dirty="0" smtClean="0"/>
                        <a:t>20</a:t>
                      </a:r>
                      <a:endParaRPr lang="en-US" dirty="0"/>
                    </a:p>
                  </a:txBody>
                  <a:tcPr/>
                </a:tc>
              </a:tr>
              <a:tr h="370840">
                <a:tc>
                  <a:txBody>
                    <a:bodyPr/>
                    <a:lstStyle/>
                    <a:p>
                      <a:pPr algn="ctr"/>
                      <a:r>
                        <a:rPr lang="en-US" dirty="0" smtClean="0"/>
                        <a:t>20-30</a:t>
                      </a:r>
                      <a:endParaRPr lang="en-US" dirty="0"/>
                    </a:p>
                  </a:txBody>
                  <a:tcPr/>
                </a:tc>
                <a:tc>
                  <a:txBody>
                    <a:bodyPr/>
                    <a:lstStyle/>
                    <a:p>
                      <a:pPr algn="ctr"/>
                      <a:r>
                        <a:rPr lang="en-US" dirty="0" smtClean="0"/>
                        <a:t>6</a:t>
                      </a:r>
                      <a:endParaRPr lang="en-US" dirty="0"/>
                    </a:p>
                  </a:txBody>
                  <a:tcPr/>
                </a:tc>
                <a:tc>
                  <a:txBody>
                    <a:bodyPr/>
                    <a:lstStyle/>
                    <a:p>
                      <a:pPr algn="ctr"/>
                      <a:r>
                        <a:rPr lang="en-US" dirty="0" smtClean="0"/>
                        <a:t>30</a:t>
                      </a:r>
                      <a:endParaRPr lang="en-US" dirty="0"/>
                    </a:p>
                  </a:txBody>
                  <a:tcPr/>
                </a:tc>
                <a:tc>
                  <a:txBody>
                    <a:bodyPr/>
                    <a:lstStyle/>
                    <a:p>
                      <a:pPr algn="ctr"/>
                      <a:r>
                        <a:rPr lang="en-US" dirty="0" smtClean="0"/>
                        <a:t>9</a:t>
                      </a:r>
                      <a:endParaRPr lang="en-US" dirty="0"/>
                    </a:p>
                  </a:txBody>
                  <a:tcPr/>
                </a:tc>
                <a:tc>
                  <a:txBody>
                    <a:bodyPr/>
                    <a:lstStyle/>
                    <a:p>
                      <a:pPr algn="ctr"/>
                      <a:r>
                        <a:rPr lang="en-US" dirty="0" smtClean="0"/>
                        <a:t>17</a:t>
                      </a:r>
                      <a:endParaRPr lang="en-US" dirty="0"/>
                    </a:p>
                  </a:txBody>
                  <a:tcPr/>
                </a:tc>
              </a:tr>
              <a:tr h="370840">
                <a:tc>
                  <a:txBody>
                    <a:bodyPr/>
                    <a:lstStyle/>
                    <a:p>
                      <a:pPr algn="ctr"/>
                      <a:r>
                        <a:rPr lang="en-US" dirty="0" smtClean="0"/>
                        <a:t>30-40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14</a:t>
                      </a:r>
                      <a:endParaRPr lang="en-US" dirty="0"/>
                    </a:p>
                  </a:txBody>
                  <a:tcPr/>
                </a:tc>
                <a:tc>
                  <a:txBody>
                    <a:bodyPr/>
                    <a:lstStyle/>
                    <a:p>
                      <a:pPr algn="ctr"/>
                      <a:r>
                        <a:rPr lang="en-US" dirty="0" smtClean="0"/>
                        <a:t>11</a:t>
                      </a:r>
                      <a:endParaRPr lang="en-US" dirty="0"/>
                    </a:p>
                  </a:txBody>
                  <a:tcPr/>
                </a:tc>
              </a:tr>
              <a:tr h="370840">
                <a:tc>
                  <a:txBody>
                    <a:bodyPr/>
                    <a:lstStyle/>
                    <a:p>
                      <a:pPr algn="ctr"/>
                      <a:r>
                        <a:rPr lang="en-US" dirty="0" smtClean="0"/>
                        <a:t>40-50</a:t>
                      </a:r>
                      <a:endParaRPr lang="en-US" dirty="0"/>
                    </a:p>
                  </a:txBody>
                  <a:tcPr/>
                </a:tc>
                <a:tc>
                  <a:txBody>
                    <a:bodyPr/>
                    <a:lstStyle/>
                    <a:p>
                      <a:pPr algn="ctr"/>
                      <a:r>
                        <a:rPr lang="en-US" dirty="0" smtClean="0"/>
                        <a:t>4</a:t>
                      </a:r>
                      <a:endParaRPr lang="en-US" dirty="0"/>
                    </a:p>
                  </a:txBody>
                  <a:tcPr/>
                </a:tc>
                <a:tc>
                  <a:txBody>
                    <a:bodyPr/>
                    <a:lstStyle/>
                    <a:p>
                      <a:pPr algn="ctr"/>
                      <a:r>
                        <a:rPr lang="en-US" dirty="0" smtClean="0"/>
                        <a:t>20</a:t>
                      </a:r>
                      <a:endParaRPr lang="en-US" dirty="0"/>
                    </a:p>
                  </a:txBody>
                  <a:tcPr/>
                </a:tc>
                <a:tc>
                  <a:txBody>
                    <a:bodyPr/>
                    <a:lstStyle/>
                    <a:p>
                      <a:pPr algn="ctr"/>
                      <a:r>
                        <a:rPr lang="en-US" dirty="0" smtClean="0"/>
                        <a:t>18</a:t>
                      </a:r>
                      <a:endParaRPr lang="en-US" dirty="0"/>
                    </a:p>
                  </a:txBody>
                  <a:tcPr/>
                </a:tc>
                <a:tc>
                  <a:txBody>
                    <a:bodyPr/>
                    <a:lstStyle/>
                    <a:p>
                      <a:pPr algn="ctr"/>
                      <a:r>
                        <a:rPr lang="en-US" dirty="0" smtClean="0"/>
                        <a:t>6</a:t>
                      </a:r>
                      <a:endParaRPr lang="en-US" dirty="0"/>
                    </a:p>
                  </a:txBody>
                  <a:tcPr/>
                </a:tc>
              </a:tr>
              <a:tr h="370840">
                <a:tc>
                  <a:txBody>
                    <a:bodyPr/>
                    <a:lstStyle/>
                    <a:p>
                      <a:pPr algn="ctr"/>
                      <a:r>
                        <a:rPr lang="en-US" dirty="0" smtClean="0"/>
                        <a:t>50-60</a:t>
                      </a:r>
                      <a:endParaRPr lang="en-US" dirty="0"/>
                    </a:p>
                  </a:txBody>
                  <a:tcPr/>
                </a:tc>
                <a:tc>
                  <a:txBody>
                    <a:bodyPr/>
                    <a:lstStyle/>
                    <a:p>
                      <a:pPr algn="ctr"/>
                      <a:r>
                        <a:rPr lang="en-US" dirty="0" smtClean="0"/>
                        <a:t>2</a:t>
                      </a:r>
                      <a:endParaRPr lang="en-US" dirty="0"/>
                    </a:p>
                  </a:txBody>
                  <a:tcPr/>
                </a:tc>
                <a:tc>
                  <a:txBody>
                    <a:bodyPr/>
                    <a:lstStyle/>
                    <a:p>
                      <a:pPr algn="ctr"/>
                      <a:r>
                        <a:rPr lang="en-US" dirty="0" smtClean="0"/>
                        <a:t>10</a:t>
                      </a:r>
                      <a:endParaRPr lang="en-US" dirty="0"/>
                    </a:p>
                  </a:txBody>
                  <a:tcPr/>
                </a:tc>
                <a:tc>
                  <a:txBody>
                    <a:bodyPr/>
                    <a:lstStyle/>
                    <a:p>
                      <a:pPr algn="ctr"/>
                      <a:r>
                        <a:rPr lang="en-US" dirty="0" smtClean="0"/>
                        <a:t>20</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Total</a:t>
                      </a:r>
                      <a:endParaRPr lang="en-US" dirty="0"/>
                    </a:p>
                  </a:txBody>
                  <a:tcPr/>
                </a:tc>
                <a:tc>
                  <a:txBody>
                    <a:bodyPr/>
                    <a:lstStyle/>
                    <a:p>
                      <a:pPr algn="ctr"/>
                      <a:r>
                        <a:rPr lang="en-US" dirty="0" smtClean="0"/>
                        <a:t>20</a:t>
                      </a:r>
                      <a:endParaRPr lang="en-US" dirty="0"/>
                    </a:p>
                  </a:txBody>
                  <a:tcPr/>
                </a:tc>
                <a:tc>
                  <a:txBody>
                    <a:bodyPr/>
                    <a:lstStyle/>
                    <a:p>
                      <a:pPr algn="ctr"/>
                      <a:r>
                        <a:rPr lang="en-US" dirty="0" smtClean="0"/>
                        <a:t>100</a:t>
                      </a:r>
                      <a:endParaRPr lang="en-US" dirty="0"/>
                    </a:p>
                  </a:txBody>
                  <a:tcPr/>
                </a:tc>
                <a:tc>
                  <a:txBody>
                    <a:bodyPr/>
                    <a:lstStyle/>
                    <a:p>
                      <a:pPr algn="ctr"/>
                      <a:endParaRPr lang="en-US"/>
                    </a:p>
                  </a:txBody>
                  <a:tcPr/>
                </a:tc>
                <a:tc>
                  <a:txBody>
                    <a:bodyPr/>
                    <a:lstStyle/>
                    <a:p>
                      <a:pPr algn="ctr"/>
                      <a:endParaRPr lang="en-US" dirty="0"/>
                    </a:p>
                  </a:txBody>
                  <a:tcPr/>
                </a:tc>
              </a:tr>
            </a:tbl>
          </a:graphicData>
        </a:graphic>
      </p:graphicFrame>
      <p:sp>
        <p:nvSpPr>
          <p:cNvPr id="7" name="Slide Number Placeholder 6"/>
          <p:cNvSpPr>
            <a:spLocks noGrp="1"/>
          </p:cNvSpPr>
          <p:nvPr>
            <p:ph type="sldNum" sz="quarter" idx="12"/>
          </p:nvPr>
        </p:nvSpPr>
        <p:spPr/>
        <p:txBody>
          <a:bodyPr/>
          <a:lstStyle/>
          <a:p>
            <a:fld id="{44B214BB-661D-4F56-B225-34CBD1A6709D}" type="slidenum">
              <a:rPr lang="en-IN" smtClean="0"/>
              <a:t>175</a:t>
            </a:fld>
            <a:endParaRPr lang="en-IN"/>
          </a:p>
        </p:txBody>
      </p:sp>
    </p:spTree>
    <p:extLst>
      <p:ext uri="{BB962C8B-B14F-4D97-AF65-F5344CB8AC3E}">
        <p14:creationId xmlns:p14="http://schemas.microsoft.com/office/powerpoint/2010/main" val="653675379"/>
      </p:ext>
    </p:extLst>
  </p:cSld>
  <p:clrMapOvr>
    <a:masterClrMapping/>
  </p:clrMapOvr>
  <mc:AlternateContent xmlns:mc="http://schemas.openxmlformats.org/markup-compatibility/2006" xmlns:p14="http://schemas.microsoft.com/office/powerpoint/2010/main">
    <mc:Choice Requires="p14">
      <p:transition spd="slow" p14:dur="2000" advTm="333004"/>
    </mc:Choice>
    <mc:Fallback xmlns="">
      <p:transition spd="slow" advTm="333004"/>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smtClean="0"/>
              <a:t>Graphic representation of data</a:t>
            </a:r>
            <a:endParaRPr lang="en-US" sz="3600" dirty="0"/>
          </a:p>
        </p:txBody>
      </p:sp>
      <p:sp>
        <p:nvSpPr>
          <p:cNvPr id="3" name="Content Placeholder 2"/>
          <p:cNvSpPr>
            <a:spLocks noGrp="1"/>
          </p:cNvSpPr>
          <p:nvPr>
            <p:ph idx="1"/>
          </p:nvPr>
        </p:nvSpPr>
        <p:spPr>
          <a:xfrm>
            <a:off x="457200" y="1600200"/>
            <a:ext cx="8229600" cy="5029200"/>
          </a:xfrm>
        </p:spPr>
        <p:txBody>
          <a:bodyPr>
            <a:normAutofit/>
          </a:bodyPr>
          <a:lstStyle/>
          <a:p>
            <a:r>
              <a:rPr lang="en-US" sz="2800" dirty="0" smtClean="0"/>
              <a:t>The most commonly used graphs for charting a frequency distribution are </a:t>
            </a:r>
          </a:p>
          <a:p>
            <a:pPr>
              <a:buFont typeface="Wingdings" panose="05000000000000000000" pitchFamily="2" charset="2"/>
              <a:buChar char="Ø"/>
            </a:pPr>
            <a:r>
              <a:rPr lang="en-US" sz="2800" dirty="0" smtClean="0"/>
              <a:t>Histogram</a:t>
            </a:r>
          </a:p>
          <a:p>
            <a:pPr>
              <a:buFont typeface="Wingdings" panose="05000000000000000000" pitchFamily="2" charset="2"/>
              <a:buChar char="Ø"/>
            </a:pPr>
            <a:r>
              <a:rPr lang="en-US" sz="2800" dirty="0" smtClean="0"/>
              <a:t>Frequency polygon</a:t>
            </a:r>
          </a:p>
          <a:p>
            <a:pPr>
              <a:buFont typeface="Wingdings" panose="05000000000000000000" pitchFamily="2" charset="2"/>
              <a:buChar char="Ø"/>
            </a:pPr>
            <a:r>
              <a:rPr lang="en-US" sz="2800" dirty="0" smtClean="0"/>
              <a:t>Frequency curve</a:t>
            </a:r>
          </a:p>
          <a:p>
            <a:pPr>
              <a:buFont typeface="Wingdings" panose="05000000000000000000" pitchFamily="2" charset="2"/>
              <a:buChar char="Ø"/>
            </a:pPr>
            <a:r>
              <a:rPr lang="en-US" sz="2800" dirty="0" smtClean="0"/>
              <a:t>Ogive/Cumulative frequency curves</a:t>
            </a:r>
          </a:p>
          <a:p>
            <a:pPr marL="0" indent="0">
              <a:buNone/>
            </a:pP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176</a:t>
            </a:fld>
            <a:endParaRPr lang="en-IN"/>
          </a:p>
        </p:txBody>
      </p:sp>
    </p:spTree>
    <p:extLst>
      <p:ext uri="{BB962C8B-B14F-4D97-AF65-F5344CB8AC3E}">
        <p14:creationId xmlns:p14="http://schemas.microsoft.com/office/powerpoint/2010/main" val="2169361626"/>
      </p:ext>
    </p:extLst>
  </p:cSld>
  <p:clrMapOvr>
    <a:masterClrMapping/>
  </p:clrMapOvr>
  <mc:AlternateContent xmlns:mc="http://schemas.openxmlformats.org/markup-compatibility/2006" xmlns:p14="http://schemas.microsoft.com/office/powerpoint/2010/main">
    <mc:Choice Requires="p14">
      <p:transition spd="slow" p14:dur="2000" advTm="39674"/>
    </mc:Choice>
    <mc:Fallback xmlns="">
      <p:transition spd="slow" advTm="39674"/>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dirty="0" smtClean="0"/>
              <a:t>Histogram</a:t>
            </a:r>
            <a:endParaRPr lang="en-US" sz="3600" dirty="0"/>
          </a:p>
        </p:txBody>
      </p:sp>
      <p:sp>
        <p:nvSpPr>
          <p:cNvPr id="3" name="Content Placeholder 2"/>
          <p:cNvSpPr>
            <a:spLocks noGrp="1"/>
          </p:cNvSpPr>
          <p:nvPr>
            <p:ph idx="1"/>
          </p:nvPr>
        </p:nvSpPr>
        <p:spPr>
          <a:xfrm>
            <a:off x="457200" y="1295400"/>
            <a:ext cx="8229600" cy="5181600"/>
          </a:xfrm>
        </p:spPr>
        <p:txBody>
          <a:bodyPr>
            <a:normAutofit/>
          </a:bodyPr>
          <a:lstStyle/>
          <a:p>
            <a:pPr algn="just"/>
            <a:r>
              <a:rPr lang="en-US" sz="2800" dirty="0" smtClean="0"/>
              <a:t>It is one of the most commonly used devices for continuous frequency distribution. Usually the variate takes values (class) are taken along the X axis and the frequencies along the Y axis.</a:t>
            </a:r>
          </a:p>
          <a:p>
            <a:pPr algn="just"/>
            <a:r>
              <a:rPr lang="en-US" sz="2800" dirty="0" smtClean="0"/>
              <a:t>It is possible to construct histogram with equal classes intervals and unequal classes.</a:t>
            </a:r>
          </a:p>
          <a:p>
            <a:pPr algn="just"/>
            <a:r>
              <a:rPr lang="en-US" sz="2800" dirty="0" smtClean="0"/>
              <a:t>If the classes are of equal interval, erect a rectangle with height proportional to the corresponding frequency of the class. The area under the histogram is the total frequency of the distribution as distributed through out different classes.</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177</a:t>
            </a:fld>
            <a:endParaRPr lang="en-IN"/>
          </a:p>
        </p:txBody>
      </p:sp>
    </p:spTree>
    <p:custDataLst>
      <p:tags r:id="rId1"/>
    </p:custDataLst>
    <p:extLst>
      <p:ext uri="{BB962C8B-B14F-4D97-AF65-F5344CB8AC3E}">
        <p14:creationId xmlns:p14="http://schemas.microsoft.com/office/powerpoint/2010/main" val="2804066036"/>
      </p:ext>
    </p:extLst>
  </p:cSld>
  <p:clrMapOvr>
    <a:masterClrMapping/>
  </p:clrMapOvr>
  <mc:AlternateContent xmlns:mc="http://schemas.openxmlformats.org/markup-compatibility/2006" xmlns:p14="http://schemas.microsoft.com/office/powerpoint/2010/main">
    <mc:Choice Requires="p14">
      <p:transition spd="slow" p14:dur="2000" advTm="175662"/>
    </mc:Choice>
    <mc:Fallback xmlns="">
      <p:transition spd="slow" advTm="1756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smtClean="0"/>
              <a:t>Histogram (</a:t>
            </a:r>
            <a:r>
              <a:rPr lang="en-US" sz="3600" dirty="0" err="1" smtClean="0"/>
              <a:t>contd</a:t>
            </a:r>
            <a:r>
              <a:rPr lang="en-US" sz="3600" dirty="0" smtClean="0"/>
              <a:t>…)</a:t>
            </a:r>
            <a:endParaRPr lang="en-US" sz="3600" dirty="0"/>
          </a:p>
        </p:txBody>
      </p:sp>
      <p:sp>
        <p:nvSpPr>
          <p:cNvPr id="3" name="Content Placeholder 2"/>
          <p:cNvSpPr>
            <a:spLocks noGrp="1"/>
          </p:cNvSpPr>
          <p:nvPr>
            <p:ph idx="1"/>
          </p:nvPr>
        </p:nvSpPr>
        <p:spPr>
          <a:xfrm>
            <a:off x="457200" y="1371600"/>
            <a:ext cx="8229600" cy="5105400"/>
          </a:xfrm>
        </p:spPr>
        <p:txBody>
          <a:bodyPr>
            <a:normAutofit/>
          </a:bodyPr>
          <a:lstStyle/>
          <a:p>
            <a:r>
              <a:rPr lang="en-US" sz="2800" dirty="0" smtClean="0"/>
              <a:t>If the classes are of unequal width, erect a rectangle with height proportional to the frequency density where </a:t>
            </a:r>
          </a:p>
          <a:p>
            <a:r>
              <a:rPr lang="en-US" sz="2800" dirty="0" smtClean="0"/>
              <a:t>Frequency density =  </a:t>
            </a:r>
            <a:r>
              <a:rPr lang="en-US" sz="2800" u="sng" dirty="0" smtClean="0"/>
              <a:t>frequency of the class</a:t>
            </a:r>
          </a:p>
          <a:p>
            <a:pPr marL="0" indent="0">
              <a:buNone/>
            </a:pPr>
            <a:r>
              <a:rPr lang="en-US" sz="2800" dirty="0" smtClean="0"/>
              <a:t>                                                  Class width</a:t>
            </a:r>
          </a:p>
          <a:p>
            <a:r>
              <a:rPr lang="en-US" altLang="en-US" sz="2800" dirty="0" smtClean="0">
                <a:solidFill>
                  <a:srgbClr val="00B0F0"/>
                </a:solidFill>
              </a:rPr>
              <a:t>Remark:</a:t>
            </a:r>
            <a:r>
              <a:rPr lang="en-US" altLang="en-US" sz="2800" dirty="0" smtClean="0">
                <a:solidFill>
                  <a:srgbClr val="7030A0"/>
                </a:solidFill>
              </a:rPr>
              <a:t> </a:t>
            </a:r>
          </a:p>
          <a:p>
            <a:pPr algn="just"/>
            <a:r>
              <a:rPr lang="en-US" altLang="en-US" sz="2800" dirty="0"/>
              <a:t>The </a:t>
            </a:r>
            <a:r>
              <a:rPr lang="en-US" altLang="en-US" sz="2800" b="1" dirty="0">
                <a:solidFill>
                  <a:srgbClr val="00B0F0"/>
                </a:solidFill>
              </a:rPr>
              <a:t>interval endpoints </a:t>
            </a:r>
            <a:r>
              <a:rPr lang="en-US" altLang="en-US" sz="2800" dirty="0"/>
              <a:t>are shown on the </a:t>
            </a:r>
            <a:r>
              <a:rPr lang="en-US" altLang="en-US" sz="2800" b="1" dirty="0">
                <a:solidFill>
                  <a:srgbClr val="00B0F0"/>
                </a:solidFill>
              </a:rPr>
              <a:t>horizontal </a:t>
            </a:r>
            <a:r>
              <a:rPr lang="en-US" altLang="en-US" sz="2800" b="1" dirty="0" smtClean="0">
                <a:solidFill>
                  <a:srgbClr val="00B0F0"/>
                </a:solidFill>
              </a:rPr>
              <a:t>axis</a:t>
            </a:r>
            <a:endParaRPr lang="en-US" altLang="en-US" sz="2800" b="1" dirty="0">
              <a:solidFill>
                <a:srgbClr val="00B0F0"/>
              </a:solidFill>
            </a:endParaRPr>
          </a:p>
          <a:p>
            <a:pPr algn="just"/>
            <a:r>
              <a:rPr lang="en-US" altLang="en-US" sz="2800" dirty="0" smtClean="0"/>
              <a:t>The </a:t>
            </a:r>
            <a:r>
              <a:rPr lang="en-US" altLang="en-US" sz="2800" dirty="0"/>
              <a:t>vertical axis is either </a:t>
            </a:r>
            <a:r>
              <a:rPr lang="en-US" altLang="en-US" sz="2800" b="1" dirty="0">
                <a:solidFill>
                  <a:srgbClr val="00B0F0"/>
                </a:solidFill>
              </a:rPr>
              <a:t>frequency, relative frequency, or percentage </a:t>
            </a:r>
          </a:p>
          <a:p>
            <a:endParaRPr lang="en-US" sz="2800" dirty="0" smtClean="0"/>
          </a:p>
          <a:p>
            <a:pPr marL="0" indent="0">
              <a:buNone/>
            </a:pP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178</a:t>
            </a:fld>
            <a:endParaRPr lang="en-IN"/>
          </a:p>
        </p:txBody>
      </p:sp>
    </p:spTree>
    <p:extLst>
      <p:ext uri="{BB962C8B-B14F-4D97-AF65-F5344CB8AC3E}">
        <p14:creationId xmlns:p14="http://schemas.microsoft.com/office/powerpoint/2010/main" val="1641951716"/>
      </p:ext>
    </p:extLst>
  </p:cSld>
  <p:clrMapOvr>
    <a:masterClrMapping/>
  </p:clrMapOvr>
  <mc:AlternateContent xmlns:mc="http://schemas.openxmlformats.org/markup-compatibility/2006" xmlns:p14="http://schemas.microsoft.com/office/powerpoint/2010/main">
    <mc:Choice Requires="p14">
      <p:transition spd="slow" p14:dur="2000" advTm="165664"/>
    </mc:Choice>
    <mc:Fallback xmlns="">
      <p:transition spd="slow" advTm="165664"/>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7" name="Object 3">
            <a:hlinkClick r:id="" action="ppaction://ole?verb=0"/>
          </p:cNvPr>
          <p:cNvGraphicFramePr>
            <a:graphicFrameLocks/>
          </p:cNvGraphicFramePr>
          <p:nvPr/>
        </p:nvGraphicFramePr>
        <p:xfrm>
          <a:off x="2878138" y="2011363"/>
          <a:ext cx="6054725" cy="4476750"/>
        </p:xfrm>
        <a:graphic>
          <a:graphicData uri="http://schemas.openxmlformats.org/presentationml/2006/ole">
            <mc:AlternateContent xmlns:mc="http://schemas.openxmlformats.org/markup-compatibility/2006">
              <mc:Choice xmlns:v="urn:schemas-microsoft-com:vml" Requires="v">
                <p:oleObj spid="_x0000_s5123" name="Worksheet" r:id="rId3" imgW="2447925" imgH="1809699" progId="Excel.Sheet.8">
                  <p:embed/>
                </p:oleObj>
              </mc:Choice>
              <mc:Fallback>
                <p:oleObj name="Worksheet" r:id="rId3" imgW="2447925" imgH="1809699"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138" y="2011363"/>
                        <a:ext cx="605472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48" name="Rectangle 4"/>
          <p:cNvSpPr>
            <a:spLocks noChangeArrowheads="1"/>
          </p:cNvSpPr>
          <p:nvPr/>
        </p:nvSpPr>
        <p:spPr bwMode="auto">
          <a:xfrm>
            <a:off x="4876800" y="6172200"/>
            <a:ext cx="3124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Temperature in Degrees</a:t>
            </a:r>
          </a:p>
        </p:txBody>
      </p:sp>
      <p:sp>
        <p:nvSpPr>
          <p:cNvPr id="108549" name="Rectangle 5"/>
          <p:cNvSpPr>
            <a:spLocks noGrp="1" noChangeArrowheads="1"/>
          </p:cNvSpPr>
          <p:nvPr>
            <p:ph type="title"/>
          </p:nvPr>
        </p:nvSpPr>
        <p:spPr>
          <a:xfrm>
            <a:off x="1066800" y="457200"/>
            <a:ext cx="7010400" cy="762000"/>
          </a:xfrm>
        </p:spPr>
        <p:txBody>
          <a:bodyPr/>
          <a:lstStyle/>
          <a:p>
            <a:pPr defTabSz="914400"/>
            <a:r>
              <a:rPr lang="en-US" altLang="en-US"/>
              <a:t>Histogram Example</a:t>
            </a:r>
            <a:endParaRPr lang="en-US" altLang="en-US" sz="6600" b="1"/>
          </a:p>
        </p:txBody>
      </p:sp>
      <p:sp>
        <p:nvSpPr>
          <p:cNvPr id="108552" name="Rectangle 8"/>
          <p:cNvSpPr>
            <a:spLocks noChangeArrowheads="1"/>
          </p:cNvSpPr>
          <p:nvPr/>
        </p:nvSpPr>
        <p:spPr bwMode="auto">
          <a:xfrm>
            <a:off x="1981200" y="5562600"/>
            <a:ext cx="1371600" cy="1016000"/>
          </a:xfrm>
          <a:prstGeom prst="rect">
            <a:avLst/>
          </a:prstGeom>
          <a:solidFill>
            <a:srgbClr val="FEE1C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sz="2000"/>
              <a:t>(No gaps between bars)</a:t>
            </a:r>
          </a:p>
        </p:txBody>
      </p:sp>
      <p:sp>
        <p:nvSpPr>
          <p:cNvPr id="108553" name="Rectangle 9"/>
          <p:cNvSpPr>
            <a:spLocks noChangeArrowheads="1"/>
          </p:cNvSpPr>
          <p:nvPr/>
        </p:nvSpPr>
        <p:spPr bwMode="auto">
          <a:xfrm>
            <a:off x="152400" y="1828800"/>
            <a:ext cx="2819400" cy="2133600"/>
          </a:xfrm>
          <a:prstGeom prst="rect">
            <a:avLst/>
          </a:prstGeom>
          <a:solidFill>
            <a:srgbClr val="CBDDF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54" name="Line 10"/>
          <p:cNvSpPr>
            <a:spLocks noChangeShapeType="1"/>
          </p:cNvSpPr>
          <p:nvPr/>
        </p:nvSpPr>
        <p:spPr bwMode="auto">
          <a:xfrm>
            <a:off x="152400" y="2514600"/>
            <a:ext cx="2819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55" name="Line 11"/>
          <p:cNvSpPr>
            <a:spLocks noChangeShapeType="1"/>
          </p:cNvSpPr>
          <p:nvPr/>
        </p:nvSpPr>
        <p:spPr bwMode="auto">
          <a:xfrm>
            <a:off x="1905000" y="1828800"/>
            <a:ext cx="0" cy="213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56" name="Rectangle 12"/>
          <p:cNvSpPr>
            <a:spLocks noChangeArrowheads="1"/>
          </p:cNvSpPr>
          <p:nvPr/>
        </p:nvSpPr>
        <p:spPr bwMode="auto">
          <a:xfrm>
            <a:off x="457200" y="2057400"/>
            <a:ext cx="10668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1400" b="1">
                <a:solidFill>
                  <a:srgbClr val="CC0000"/>
                </a:solidFill>
              </a:rPr>
              <a:t>Interval</a:t>
            </a:r>
          </a:p>
        </p:txBody>
      </p:sp>
      <p:sp>
        <p:nvSpPr>
          <p:cNvPr id="108557" name="Rectangle 13"/>
          <p:cNvSpPr>
            <a:spLocks noChangeArrowheads="1"/>
          </p:cNvSpPr>
          <p:nvPr/>
        </p:nvSpPr>
        <p:spPr bwMode="auto">
          <a:xfrm>
            <a:off x="152400" y="2590800"/>
            <a:ext cx="2743200" cy="127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70000"/>
              </a:lnSpc>
              <a:spcBef>
                <a:spcPct val="50000"/>
              </a:spcBef>
            </a:pPr>
            <a:r>
              <a:rPr lang="en-US" altLang="en-US" sz="1400" b="1" dirty="0">
                <a:solidFill>
                  <a:srgbClr val="C00000"/>
                </a:solidFill>
              </a:rPr>
              <a:t>10 but less than 20          3</a:t>
            </a:r>
          </a:p>
          <a:p>
            <a:pPr eaLnBrk="0" hangingPunct="0">
              <a:lnSpc>
                <a:spcPct val="70000"/>
              </a:lnSpc>
              <a:spcBef>
                <a:spcPct val="50000"/>
              </a:spcBef>
            </a:pPr>
            <a:r>
              <a:rPr lang="en-US" altLang="en-US" sz="1400" b="1" dirty="0">
                <a:solidFill>
                  <a:srgbClr val="C00000"/>
                </a:solidFill>
              </a:rPr>
              <a:t>20 but less than 30          6</a:t>
            </a:r>
          </a:p>
          <a:p>
            <a:pPr eaLnBrk="0" hangingPunct="0">
              <a:lnSpc>
                <a:spcPct val="70000"/>
              </a:lnSpc>
              <a:spcBef>
                <a:spcPct val="50000"/>
              </a:spcBef>
            </a:pPr>
            <a:r>
              <a:rPr lang="en-US" altLang="en-US" sz="1400" b="1" dirty="0">
                <a:solidFill>
                  <a:srgbClr val="C00000"/>
                </a:solidFill>
              </a:rPr>
              <a:t>30 but less than 40          5</a:t>
            </a:r>
          </a:p>
          <a:p>
            <a:pPr eaLnBrk="0" hangingPunct="0">
              <a:lnSpc>
                <a:spcPct val="70000"/>
              </a:lnSpc>
              <a:spcBef>
                <a:spcPct val="50000"/>
              </a:spcBef>
            </a:pPr>
            <a:r>
              <a:rPr lang="en-US" altLang="en-US" sz="1400" b="1" dirty="0">
                <a:solidFill>
                  <a:srgbClr val="C00000"/>
                </a:solidFill>
              </a:rPr>
              <a:t>40 but less than 50          4</a:t>
            </a:r>
          </a:p>
          <a:p>
            <a:pPr eaLnBrk="0" hangingPunct="0">
              <a:lnSpc>
                <a:spcPct val="70000"/>
              </a:lnSpc>
              <a:spcBef>
                <a:spcPct val="50000"/>
              </a:spcBef>
            </a:pPr>
            <a:r>
              <a:rPr lang="en-US" altLang="en-US" sz="1400" b="1" dirty="0">
                <a:solidFill>
                  <a:srgbClr val="C00000"/>
                </a:solidFill>
              </a:rPr>
              <a:t>50 but less than 60          2</a:t>
            </a:r>
          </a:p>
        </p:txBody>
      </p:sp>
      <p:sp>
        <p:nvSpPr>
          <p:cNvPr id="108559" name="Rectangle 15"/>
          <p:cNvSpPr>
            <a:spLocks noChangeArrowheads="1"/>
          </p:cNvSpPr>
          <p:nvPr/>
        </p:nvSpPr>
        <p:spPr bwMode="auto">
          <a:xfrm>
            <a:off x="1752600" y="2057400"/>
            <a:ext cx="1371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sz="1400" b="1">
                <a:solidFill>
                  <a:srgbClr val="CC0000"/>
                </a:solidFill>
              </a:rPr>
              <a:t>Frequency</a:t>
            </a:r>
          </a:p>
        </p:txBody>
      </p:sp>
      <p:sp>
        <p:nvSpPr>
          <p:cNvPr id="108562" name="AutoShape 18"/>
          <p:cNvSpPr>
            <a:spLocks noChangeArrowheads="1"/>
          </p:cNvSpPr>
          <p:nvPr/>
        </p:nvSpPr>
        <p:spPr bwMode="auto">
          <a:xfrm rot="10800000" flipH="1">
            <a:off x="2286000" y="4038600"/>
            <a:ext cx="914400" cy="1066800"/>
          </a:xfrm>
          <a:custGeom>
            <a:avLst/>
            <a:gdLst>
              <a:gd name="G0" fmla="+- 15438 0 0"/>
              <a:gd name="G1" fmla="+- 3889 0 0"/>
              <a:gd name="G2" fmla="+- 12158 0 3889"/>
              <a:gd name="G3" fmla="+- G2 0 3889"/>
              <a:gd name="G4" fmla="*/ G3 32768 32059"/>
              <a:gd name="G5" fmla="*/ G4 1 2"/>
              <a:gd name="G6" fmla="+- 21600 0 15438"/>
              <a:gd name="G7" fmla="*/ G6 3889 6079"/>
              <a:gd name="G8" fmla="+- G7 15438 0"/>
              <a:gd name="T0" fmla="*/ 15438 w 21600"/>
              <a:gd name="T1" fmla="*/ 0 h 21600"/>
              <a:gd name="T2" fmla="*/ 15438 w 21600"/>
              <a:gd name="T3" fmla="*/ 12158 h 21600"/>
              <a:gd name="T4" fmla="*/ 223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438" y="0"/>
                </a:lnTo>
                <a:lnTo>
                  <a:pt x="15438" y="3889"/>
                </a:lnTo>
                <a:lnTo>
                  <a:pt x="12427" y="3889"/>
                </a:lnTo>
                <a:cubicBezTo>
                  <a:pt x="5564" y="3889"/>
                  <a:pt x="0" y="7591"/>
                  <a:pt x="0" y="12158"/>
                </a:cubicBezTo>
                <a:lnTo>
                  <a:pt x="0" y="21600"/>
                </a:lnTo>
                <a:lnTo>
                  <a:pt x="4477" y="21600"/>
                </a:lnTo>
                <a:lnTo>
                  <a:pt x="4477" y="12158"/>
                </a:lnTo>
                <a:cubicBezTo>
                  <a:pt x="4477" y="10010"/>
                  <a:pt x="8036" y="8269"/>
                  <a:pt x="12427" y="8269"/>
                </a:cubicBezTo>
                <a:lnTo>
                  <a:pt x="15438" y="8269"/>
                </a:lnTo>
                <a:lnTo>
                  <a:pt x="15438"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63" name="Text Box 19"/>
          <p:cNvSpPr txBox="1">
            <a:spLocks noChangeArrowheads="1"/>
          </p:cNvSpPr>
          <p:nvPr/>
        </p:nvSpPr>
        <p:spPr bwMode="auto">
          <a:xfrm>
            <a:off x="3886200" y="5867400"/>
            <a:ext cx="51054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0       10      20     30     40      50     60      70</a:t>
            </a:r>
          </a:p>
        </p:txBody>
      </p:sp>
      <p:sp>
        <p:nvSpPr>
          <p:cNvPr id="2" name="Slide Number Placeholder 1"/>
          <p:cNvSpPr>
            <a:spLocks noGrp="1"/>
          </p:cNvSpPr>
          <p:nvPr>
            <p:ph type="sldNum" sz="quarter" idx="12"/>
          </p:nvPr>
        </p:nvSpPr>
        <p:spPr/>
        <p:txBody>
          <a:bodyPr/>
          <a:lstStyle/>
          <a:p>
            <a:fld id="{44B214BB-661D-4F56-B225-34CBD1A6709D}" type="slidenum">
              <a:rPr lang="en-IN" smtClean="0"/>
              <a:t>179</a:t>
            </a:fld>
            <a:endParaRPr lang="en-IN"/>
          </a:p>
        </p:txBody>
      </p:sp>
    </p:spTree>
    <p:extLst>
      <p:ext uri="{BB962C8B-B14F-4D97-AF65-F5344CB8AC3E}">
        <p14:creationId xmlns:p14="http://schemas.microsoft.com/office/powerpoint/2010/main" val="259859888"/>
      </p:ext>
    </p:extLst>
  </p:cSld>
  <p:clrMapOvr>
    <a:masterClrMapping/>
  </p:clrMapOvr>
  <p:transition advTm="7299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Statistical units to be used</a:t>
            </a:r>
            <a:br>
              <a:rPr lang="en-US" dirty="0"/>
            </a:br>
            <a:endParaRPr lang="en-US" dirty="0"/>
          </a:p>
        </p:txBody>
      </p:sp>
      <p:sp>
        <p:nvSpPr>
          <p:cNvPr id="3" name="Content Placeholder 2"/>
          <p:cNvSpPr>
            <a:spLocks noGrp="1"/>
          </p:cNvSpPr>
          <p:nvPr>
            <p:ph idx="1"/>
          </p:nvPr>
        </p:nvSpPr>
        <p:spPr/>
        <p:txBody>
          <a:bodyPr>
            <a:normAutofit fontScale="92500"/>
          </a:bodyPr>
          <a:lstStyle/>
          <a:p>
            <a:pPr algn="just"/>
            <a:r>
              <a:rPr lang="en-US" dirty="0"/>
              <a:t>A well defined and identifiable object or a group of objects with which the measurements or counts in any statistical investigation are associated is called Statistical Unit. </a:t>
            </a:r>
            <a:endParaRPr lang="en-US" dirty="0" smtClean="0"/>
          </a:p>
          <a:p>
            <a:pPr algn="just"/>
            <a:r>
              <a:rPr lang="en-US" dirty="0"/>
              <a:t>A </a:t>
            </a:r>
            <a:r>
              <a:rPr lang="en-US" b="1" dirty="0"/>
              <a:t>statistical unit</a:t>
            </a:r>
            <a:r>
              <a:rPr lang="en-US" dirty="0"/>
              <a:t> is a </a:t>
            </a:r>
            <a:r>
              <a:rPr lang="en-US" b="1" dirty="0"/>
              <a:t>unit</a:t>
            </a:r>
            <a:r>
              <a:rPr lang="en-US" dirty="0"/>
              <a:t> of observation or measurement for which data are collected or derived</a:t>
            </a:r>
            <a:endParaRPr lang="en-US" dirty="0" smtClean="0"/>
          </a:p>
          <a:p>
            <a:pPr algn="just"/>
            <a:r>
              <a:rPr lang="en-US" dirty="0" smtClean="0"/>
              <a:t>Common </a:t>
            </a:r>
            <a:r>
              <a:rPr lang="en-US" dirty="0"/>
              <a:t>examples of a unit would be a single person, animal, plant, manufactured </a:t>
            </a:r>
            <a:r>
              <a:rPr lang="en-US" dirty="0" smtClean="0"/>
              <a:t>item.</a:t>
            </a:r>
            <a:endParaRPr lang="en-US" dirty="0"/>
          </a:p>
          <a:p>
            <a:pPr algn="just"/>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18</a:t>
            </a:fld>
            <a:endParaRPr lang="en-IN"/>
          </a:p>
        </p:txBody>
      </p:sp>
    </p:spTree>
    <p:extLst>
      <p:ext uri="{BB962C8B-B14F-4D97-AF65-F5344CB8AC3E}">
        <p14:creationId xmlns:p14="http://schemas.microsoft.com/office/powerpoint/2010/main" val="258868117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584325" y="228600"/>
            <a:ext cx="6280150" cy="990600"/>
          </a:xfrm>
        </p:spPr>
        <p:txBody>
          <a:bodyPr/>
          <a:lstStyle/>
          <a:p>
            <a:pPr defTabSz="914400"/>
            <a:r>
              <a:rPr lang="en-US" altLang="en-US" sz="3900"/>
              <a:t>How Many Class Intervals?</a:t>
            </a:r>
          </a:p>
        </p:txBody>
      </p:sp>
      <p:sp>
        <p:nvSpPr>
          <p:cNvPr id="110595" name="Rectangle 3"/>
          <p:cNvSpPr>
            <a:spLocks noGrp="1" noChangeArrowheads="1"/>
          </p:cNvSpPr>
          <p:nvPr>
            <p:ph type="body" idx="1"/>
          </p:nvPr>
        </p:nvSpPr>
        <p:spPr>
          <a:xfrm>
            <a:off x="381000" y="1905000"/>
            <a:ext cx="5638800" cy="4572000"/>
          </a:xfrm>
        </p:spPr>
        <p:txBody>
          <a:bodyPr>
            <a:normAutofit fontScale="92500" lnSpcReduction="10000"/>
          </a:bodyPr>
          <a:lstStyle/>
          <a:p>
            <a:pPr marL="342900" indent="-342900" defTabSz="914400"/>
            <a:r>
              <a:rPr lang="en-US" altLang="en-US" sz="2400" b="1" dirty="0"/>
              <a:t>Many (Narrow class intervals</a:t>
            </a:r>
            <a:r>
              <a:rPr lang="en-US" altLang="en-US" sz="2400" dirty="0"/>
              <a:t>)</a:t>
            </a:r>
          </a:p>
          <a:p>
            <a:pPr lvl="2"/>
            <a:r>
              <a:rPr lang="en-US" altLang="en-US" dirty="0"/>
              <a:t>may yield a very </a:t>
            </a:r>
            <a:r>
              <a:rPr lang="en-US" dirty="0"/>
              <a:t>rough with </a:t>
            </a:r>
            <a:r>
              <a:rPr lang="en-US" dirty="0" smtClean="0"/>
              <a:t>sharp </a:t>
            </a:r>
            <a:r>
              <a:rPr lang="en-US" altLang="en-US" dirty="0" smtClean="0"/>
              <a:t>distribution </a:t>
            </a:r>
          </a:p>
          <a:p>
            <a:pPr lvl="2"/>
            <a:r>
              <a:rPr lang="en-US" altLang="en-US" dirty="0" smtClean="0"/>
              <a:t>with </a:t>
            </a:r>
            <a:r>
              <a:rPr lang="en-US" altLang="en-US" dirty="0"/>
              <a:t>gaps from empty classes </a:t>
            </a:r>
          </a:p>
          <a:p>
            <a:pPr marL="1143000" lvl="2" indent="-228600" defTabSz="914400"/>
            <a:r>
              <a:rPr lang="en-US" altLang="en-US" dirty="0"/>
              <a:t>Can give a poor indication of how frequency varies across classes</a:t>
            </a:r>
          </a:p>
          <a:p>
            <a:pPr marL="1143000" lvl="2" indent="-228600" defTabSz="914400">
              <a:buFont typeface="Wingdings" pitchFamily="2" charset="2"/>
              <a:buNone/>
            </a:pPr>
            <a:endParaRPr lang="en-US" altLang="en-US" dirty="0"/>
          </a:p>
          <a:p>
            <a:pPr marL="342900" indent="-342900" defTabSz="914400">
              <a:spcBef>
                <a:spcPct val="45000"/>
              </a:spcBef>
            </a:pPr>
            <a:r>
              <a:rPr lang="en-US" altLang="en-US" sz="2400" b="1" dirty="0"/>
              <a:t>Few (Wide class intervals</a:t>
            </a:r>
            <a:r>
              <a:rPr lang="en-US" altLang="en-US" sz="2400" dirty="0"/>
              <a:t>)</a:t>
            </a:r>
          </a:p>
          <a:p>
            <a:pPr marL="1143000" lvl="2" indent="-228600" defTabSz="914400"/>
            <a:r>
              <a:rPr lang="en-US" altLang="en-US" dirty="0"/>
              <a:t>may compress variation too much and yield a blocky distribution</a:t>
            </a:r>
          </a:p>
          <a:p>
            <a:pPr marL="1143000" lvl="2" indent="-228600" defTabSz="914400"/>
            <a:r>
              <a:rPr lang="en-US" altLang="en-US" dirty="0"/>
              <a:t>can obscure important patterns of variation.</a:t>
            </a:r>
          </a:p>
        </p:txBody>
      </p:sp>
      <p:graphicFrame>
        <p:nvGraphicFramePr>
          <p:cNvPr id="110596" name="Object 4"/>
          <p:cNvGraphicFramePr>
            <a:graphicFrameLocks noChangeAspect="1"/>
          </p:cNvGraphicFramePr>
          <p:nvPr/>
        </p:nvGraphicFramePr>
        <p:xfrm>
          <a:off x="5943600" y="4227513"/>
          <a:ext cx="3200400" cy="2020887"/>
        </p:xfrm>
        <a:graphic>
          <a:graphicData uri="http://schemas.openxmlformats.org/presentationml/2006/ole">
            <mc:AlternateContent xmlns:mc="http://schemas.openxmlformats.org/markup-compatibility/2006">
              <mc:Choice xmlns:v="urn:schemas-microsoft-com:vml" Requires="v">
                <p:oleObj spid="_x0000_s6148" name="Chart" r:id="rId3" imgW="4591050" imgH="2895600" progId="Excel.Sheet.8">
                  <p:embed/>
                </p:oleObj>
              </mc:Choice>
              <mc:Fallback>
                <p:oleObj name="Chart" r:id="rId3" imgW="4591050" imgH="28956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227513"/>
                        <a:ext cx="3200400" cy="202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597" name="Object 5"/>
          <p:cNvGraphicFramePr>
            <a:graphicFrameLocks noChangeAspect="1"/>
          </p:cNvGraphicFramePr>
          <p:nvPr/>
        </p:nvGraphicFramePr>
        <p:xfrm>
          <a:off x="5943600" y="2057400"/>
          <a:ext cx="3200400" cy="2152650"/>
        </p:xfrm>
        <a:graphic>
          <a:graphicData uri="http://schemas.openxmlformats.org/presentationml/2006/ole">
            <mc:AlternateContent xmlns:mc="http://schemas.openxmlformats.org/markup-compatibility/2006">
              <mc:Choice xmlns:v="urn:schemas-microsoft-com:vml" Requires="v">
                <p:oleObj spid="_x0000_s6149" name="Chart" r:id="rId5" imgW="4905375" imgH="3133750" progId="Excel.Sheet.8">
                  <p:embed/>
                </p:oleObj>
              </mc:Choice>
              <mc:Fallback>
                <p:oleObj name="Chart" r:id="rId5" imgW="4905375" imgH="313375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2057400"/>
                        <a:ext cx="32004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598" name="Text Box 6"/>
          <p:cNvSpPr txBox="1">
            <a:spLocks noChangeArrowheads="1"/>
          </p:cNvSpPr>
          <p:nvPr/>
        </p:nvSpPr>
        <p:spPr bwMode="auto">
          <a:xfrm>
            <a:off x="6553200" y="6096000"/>
            <a:ext cx="2514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a:solidFill>
                  <a:schemeClr val="folHlink"/>
                </a:solidFill>
              </a:rPr>
              <a:t>(X axis labels are upper class endpoints)</a:t>
            </a:r>
          </a:p>
        </p:txBody>
      </p:sp>
      <p:sp>
        <p:nvSpPr>
          <p:cNvPr id="2" name="Slide Number Placeholder 1"/>
          <p:cNvSpPr>
            <a:spLocks noGrp="1"/>
          </p:cNvSpPr>
          <p:nvPr>
            <p:ph type="sldNum" sz="quarter" idx="12"/>
          </p:nvPr>
        </p:nvSpPr>
        <p:spPr/>
        <p:txBody>
          <a:bodyPr/>
          <a:lstStyle/>
          <a:p>
            <a:fld id="{44B214BB-661D-4F56-B225-34CBD1A6709D}" type="slidenum">
              <a:rPr lang="en-IN" smtClean="0"/>
              <a:t>180</a:t>
            </a:fld>
            <a:endParaRPr lang="en-IN"/>
          </a:p>
        </p:txBody>
      </p:sp>
    </p:spTree>
    <p:extLst>
      <p:ext uri="{BB962C8B-B14F-4D97-AF65-F5344CB8AC3E}">
        <p14:creationId xmlns:p14="http://schemas.microsoft.com/office/powerpoint/2010/main" val="258961133"/>
      </p:ext>
    </p:extLst>
  </p:cSld>
  <p:clrMapOvr>
    <a:masterClrMapping/>
  </p:clrMapOvr>
  <mc:AlternateContent xmlns:mc="http://schemas.openxmlformats.org/markup-compatibility/2006" xmlns:p14="http://schemas.microsoft.com/office/powerpoint/2010/main">
    <mc:Choice Requires="p14">
      <p:transition spd="slow" p14:dur="2000" advTm="270391"/>
    </mc:Choice>
    <mc:Fallback xmlns="">
      <p:transition spd="slow" advTm="270391"/>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dirty="0" smtClean="0"/>
              <a:t>Frequency Polygon</a:t>
            </a:r>
            <a:endParaRPr lang="en-US" sz="3600" dirty="0"/>
          </a:p>
        </p:txBody>
      </p:sp>
      <p:sp>
        <p:nvSpPr>
          <p:cNvPr id="3" name="Content Placeholder 2"/>
          <p:cNvSpPr>
            <a:spLocks noGrp="1"/>
          </p:cNvSpPr>
          <p:nvPr>
            <p:ph idx="1"/>
          </p:nvPr>
        </p:nvSpPr>
        <p:spPr>
          <a:xfrm>
            <a:off x="457200" y="1219200"/>
            <a:ext cx="8229600" cy="5257800"/>
          </a:xfrm>
        </p:spPr>
        <p:txBody>
          <a:bodyPr>
            <a:normAutofit/>
          </a:bodyPr>
          <a:lstStyle/>
          <a:p>
            <a:pPr algn="just"/>
            <a:r>
              <a:rPr lang="en-US" sz="2800" dirty="0" smtClean="0"/>
              <a:t>It is another device of graphic presentation of a frequency distribution (continuous, grouped or discrete) . In case of discrete frequency distribution, frequency polygon is obtained on plotting the frequencies on the vertical axis (Y-axis) against the corresponding values of the variable on the horizontal axis (X-axis) and joining the points so obtained by straight lines.</a:t>
            </a:r>
          </a:p>
          <a:p>
            <a:pPr algn="just"/>
            <a:r>
              <a:rPr lang="en-US" sz="2800" dirty="0" smtClean="0"/>
              <a:t>In case of grouped/continuous frequency distribution, frequency polygon may be drawn two ways.</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181</a:t>
            </a:fld>
            <a:endParaRPr lang="en-IN"/>
          </a:p>
        </p:txBody>
      </p:sp>
    </p:spTree>
    <p:custDataLst>
      <p:tags r:id="rId1"/>
    </p:custDataLst>
    <p:extLst>
      <p:ext uri="{BB962C8B-B14F-4D97-AF65-F5344CB8AC3E}">
        <p14:creationId xmlns:p14="http://schemas.microsoft.com/office/powerpoint/2010/main" val="2966888318"/>
      </p:ext>
    </p:extLst>
  </p:cSld>
  <p:clrMapOvr>
    <a:masterClrMapping/>
  </p:clrMapOvr>
  <mc:AlternateContent xmlns:mc="http://schemas.openxmlformats.org/markup-compatibility/2006" xmlns:p14="http://schemas.microsoft.com/office/powerpoint/2010/main">
    <mc:Choice Requires="p14">
      <p:transition spd="slow" p14:dur="2000" advTm="193361"/>
    </mc:Choice>
    <mc:Fallback xmlns="">
      <p:transition spd="slow" advTm="193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Frequency polygon without constructing Histogram</a:t>
            </a:r>
            <a:endParaRPr lang="en-US" sz="3200" dirty="0"/>
          </a:p>
        </p:txBody>
      </p:sp>
      <p:sp>
        <p:nvSpPr>
          <p:cNvPr id="3" name="Content Placeholder 2"/>
          <p:cNvSpPr>
            <a:spLocks noGrp="1"/>
          </p:cNvSpPr>
          <p:nvPr>
            <p:ph idx="1"/>
          </p:nvPr>
        </p:nvSpPr>
        <p:spPr/>
        <p:txBody>
          <a:bodyPr>
            <a:normAutofit/>
          </a:bodyPr>
          <a:lstStyle/>
          <a:p>
            <a:pPr marL="0" indent="0">
              <a:buNone/>
            </a:pPr>
            <a:r>
              <a:rPr lang="en-US" sz="1800" dirty="0"/>
              <a:t> </a:t>
            </a:r>
            <a:r>
              <a:rPr lang="en-US" sz="1800" dirty="0" smtClean="0"/>
              <a:t>                                                                                                                 X-axis</a:t>
            </a:r>
            <a:r>
              <a:rPr lang="en-US" sz="1800" dirty="0"/>
              <a:t>: 1 cm =10 units, </a:t>
            </a:r>
          </a:p>
          <a:p>
            <a:pPr marL="0" indent="0">
              <a:buNone/>
            </a:pPr>
            <a:r>
              <a:rPr lang="en-US" sz="1800" dirty="0"/>
              <a:t>                                                                                                                   Y-axis:1cm=10 units</a:t>
            </a:r>
          </a:p>
        </p:txBody>
      </p:sp>
      <p:cxnSp>
        <p:nvCxnSpPr>
          <p:cNvPr id="7" name="Straight Arrow Connector 6"/>
          <p:cNvCxnSpPr/>
          <p:nvPr/>
        </p:nvCxnSpPr>
        <p:spPr>
          <a:xfrm>
            <a:off x="1828800" y="5638800"/>
            <a:ext cx="5867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828800" y="2057400"/>
            <a:ext cx="0" cy="3581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785960" y="5634720"/>
              <a:ext cx="4572360" cy="294840"/>
            </p14:xfrm>
          </p:contentPart>
        </mc:Choice>
        <mc:Fallback xmlns="">
          <p:pic>
            <p:nvPicPr>
              <p:cNvPr id="10" name="Ink 9"/>
              <p:cNvPicPr/>
              <p:nvPr/>
            </p:nvPicPr>
            <p:blipFill>
              <a:blip r:embed="rId5"/>
              <a:stretch>
                <a:fillRect/>
              </a:stretch>
            </p:blipFill>
            <p:spPr>
              <a:xfrm>
                <a:off x="1776600" y="5625360"/>
                <a:ext cx="45910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1196640" y="1875240"/>
              <a:ext cx="6679800" cy="4393800"/>
            </p14:xfrm>
          </p:contentPart>
        </mc:Choice>
        <mc:Fallback xmlns="">
          <p:pic>
            <p:nvPicPr>
              <p:cNvPr id="11" name="Ink 10"/>
              <p:cNvPicPr/>
              <p:nvPr/>
            </p:nvPicPr>
            <p:blipFill>
              <a:blip r:embed="rId7"/>
              <a:stretch>
                <a:fillRect/>
              </a:stretch>
            </p:blipFill>
            <p:spPr>
              <a:xfrm>
                <a:off x="1187280" y="1865880"/>
                <a:ext cx="6698520" cy="441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1848600" y="2732400"/>
              <a:ext cx="3697200" cy="2911680"/>
            </p14:xfrm>
          </p:contentPart>
        </mc:Choice>
        <mc:Fallback xmlns="">
          <p:pic>
            <p:nvPicPr>
              <p:cNvPr id="12" name="Ink 11"/>
              <p:cNvPicPr/>
              <p:nvPr/>
            </p:nvPicPr>
            <p:blipFill>
              <a:blip r:embed="rId9"/>
              <a:stretch>
                <a:fillRect/>
              </a:stretch>
            </p:blipFill>
            <p:spPr>
              <a:xfrm>
                <a:off x="1839240" y="2723040"/>
                <a:ext cx="3715920" cy="2930400"/>
              </a:xfrm>
              <a:prstGeom prst="rect">
                <a:avLst/>
              </a:prstGeom>
            </p:spPr>
          </p:pic>
        </mc:Fallback>
      </mc:AlternateContent>
      <p:cxnSp>
        <p:nvCxnSpPr>
          <p:cNvPr id="8" name="Straight Connector 7"/>
          <p:cNvCxnSpPr/>
          <p:nvPr/>
        </p:nvCxnSpPr>
        <p:spPr>
          <a:xfrm flipV="1">
            <a:off x="2057400" y="44196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438400" y="4188240"/>
            <a:ext cx="457200" cy="231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895600" y="2732400"/>
            <a:ext cx="533400" cy="1455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962400" y="3733800"/>
            <a:ext cx="533400" cy="948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1848600" y="5181600"/>
            <a:ext cx="208800" cy="453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429000" y="2732400"/>
            <a:ext cx="533400" cy="1001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495800" y="4682613"/>
            <a:ext cx="533400" cy="422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029200" y="5105400"/>
            <a:ext cx="516600" cy="52932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44B214BB-661D-4F56-B225-34CBD1A6709D}" type="slidenum">
              <a:rPr lang="en-IN" smtClean="0"/>
              <a:t>182</a:t>
            </a:fld>
            <a:endParaRPr lang="en-IN"/>
          </a:p>
        </p:txBody>
      </p:sp>
    </p:spTree>
    <p:extLst>
      <p:ext uri="{BB962C8B-B14F-4D97-AF65-F5344CB8AC3E}">
        <p14:creationId xmlns:p14="http://schemas.microsoft.com/office/powerpoint/2010/main" val="1048904283"/>
      </p:ext>
    </p:extLst>
  </p:cSld>
  <p:clrMapOvr>
    <a:masterClrMapping/>
  </p:clrMapOvr>
  <mc:AlternateContent xmlns:mc="http://schemas.openxmlformats.org/markup-compatibility/2006" xmlns:p14="http://schemas.microsoft.com/office/powerpoint/2010/main">
    <mc:Choice Requires="p14">
      <p:transition spd="slow" p14:dur="2000" advTm="185353"/>
    </mc:Choice>
    <mc:Fallback xmlns="">
      <p:transition spd="slow" advTm="185353"/>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600" dirty="0" smtClean="0"/>
              <a:t>Frequency Curve</a:t>
            </a:r>
            <a:endParaRPr lang="en-US" sz="3600" dirty="0"/>
          </a:p>
        </p:txBody>
      </p:sp>
      <p:sp>
        <p:nvSpPr>
          <p:cNvPr id="3" name="Content Placeholder 2"/>
          <p:cNvSpPr>
            <a:spLocks noGrp="1"/>
          </p:cNvSpPr>
          <p:nvPr>
            <p:ph idx="1"/>
          </p:nvPr>
        </p:nvSpPr>
        <p:spPr>
          <a:xfrm>
            <a:off x="457200" y="1219200"/>
            <a:ext cx="8229600" cy="5334000"/>
          </a:xfrm>
        </p:spPr>
        <p:txBody>
          <a:bodyPr>
            <a:normAutofit/>
          </a:bodyPr>
          <a:lstStyle/>
          <a:p>
            <a:pPr algn="just"/>
            <a:r>
              <a:rPr lang="en-US" sz="2800" dirty="0" smtClean="0"/>
              <a:t>A frequency curve is a smooth free hand curve drawn through the vertices of a frequency polygon. The area enclosed by the frequency curve is same as that of histogram or polygon but its shape is smooth one without sharp edges.</a:t>
            </a:r>
          </a:p>
          <a:p>
            <a:pPr algn="just"/>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183</a:t>
            </a:fld>
            <a:endParaRPr lang="en-IN"/>
          </a:p>
        </p:txBody>
      </p:sp>
    </p:spTree>
    <p:extLst>
      <p:ext uri="{BB962C8B-B14F-4D97-AF65-F5344CB8AC3E}">
        <p14:creationId xmlns:p14="http://schemas.microsoft.com/office/powerpoint/2010/main" val="1186713849"/>
      </p:ext>
    </p:extLst>
  </p:cSld>
  <p:clrMapOvr>
    <a:masterClrMapping/>
  </p:clrMapOvr>
  <mc:AlternateContent xmlns:mc="http://schemas.openxmlformats.org/markup-compatibility/2006" xmlns:p14="http://schemas.microsoft.com/office/powerpoint/2010/main">
    <mc:Choice Requires="p14">
      <p:transition spd="slow" p14:dur="2000" advTm="170869"/>
    </mc:Choice>
    <mc:Fallback xmlns="">
      <p:transition spd="slow" advTm="170869"/>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Frequency curve</a:t>
            </a:r>
            <a:endParaRPr lang="en-US" sz="3200" dirty="0"/>
          </a:p>
        </p:txBody>
      </p:sp>
      <p:sp>
        <p:nvSpPr>
          <p:cNvPr id="3" name="Content Placeholder 2"/>
          <p:cNvSpPr>
            <a:spLocks noGrp="1"/>
          </p:cNvSpPr>
          <p:nvPr>
            <p:ph idx="1"/>
          </p:nvPr>
        </p:nvSpPr>
        <p:spPr/>
        <p:txBody>
          <a:bodyPr>
            <a:normAutofit/>
          </a:bodyPr>
          <a:lstStyle/>
          <a:p>
            <a:pPr marL="0" indent="0">
              <a:buNone/>
            </a:pPr>
            <a:r>
              <a:rPr lang="en-US" sz="1800" dirty="0"/>
              <a:t> </a:t>
            </a:r>
            <a:r>
              <a:rPr lang="en-US" sz="1800" dirty="0" smtClean="0"/>
              <a:t>                                                                                                                X-axis</a:t>
            </a:r>
            <a:r>
              <a:rPr lang="en-US" sz="1800" dirty="0"/>
              <a:t>: 1 cm =10 units, </a:t>
            </a:r>
          </a:p>
          <a:p>
            <a:pPr marL="0" indent="0">
              <a:buNone/>
            </a:pPr>
            <a:r>
              <a:rPr lang="en-US" sz="1800" dirty="0"/>
              <a:t>                                                                                                                   Y-axis:1cm=10 units</a:t>
            </a:r>
          </a:p>
        </p:txBody>
      </p:sp>
      <p:cxnSp>
        <p:nvCxnSpPr>
          <p:cNvPr id="7" name="Straight Arrow Connector 6"/>
          <p:cNvCxnSpPr/>
          <p:nvPr/>
        </p:nvCxnSpPr>
        <p:spPr>
          <a:xfrm>
            <a:off x="1828800" y="5638800"/>
            <a:ext cx="5867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828800" y="2057400"/>
            <a:ext cx="0" cy="3581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785960" y="5634720"/>
              <a:ext cx="4572360" cy="294840"/>
            </p14:xfrm>
          </p:contentPart>
        </mc:Choice>
        <mc:Fallback xmlns="">
          <p:pic>
            <p:nvPicPr>
              <p:cNvPr id="10" name="Ink 9"/>
              <p:cNvPicPr/>
              <p:nvPr/>
            </p:nvPicPr>
            <p:blipFill>
              <a:blip r:embed="rId5"/>
              <a:stretch>
                <a:fillRect/>
              </a:stretch>
            </p:blipFill>
            <p:spPr>
              <a:xfrm>
                <a:off x="1776600" y="5625360"/>
                <a:ext cx="45910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1196640" y="1875240"/>
              <a:ext cx="6679800" cy="4393800"/>
            </p14:xfrm>
          </p:contentPart>
        </mc:Choice>
        <mc:Fallback xmlns="">
          <p:pic>
            <p:nvPicPr>
              <p:cNvPr id="11" name="Ink 10"/>
              <p:cNvPicPr/>
              <p:nvPr/>
            </p:nvPicPr>
            <p:blipFill>
              <a:blip r:embed="rId7"/>
              <a:stretch>
                <a:fillRect/>
              </a:stretch>
            </p:blipFill>
            <p:spPr>
              <a:xfrm>
                <a:off x="1187280" y="1865880"/>
                <a:ext cx="6698520" cy="441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1848600" y="2732400"/>
              <a:ext cx="3697200" cy="2911680"/>
            </p14:xfrm>
          </p:contentPart>
        </mc:Choice>
        <mc:Fallback xmlns="">
          <p:pic>
            <p:nvPicPr>
              <p:cNvPr id="12" name="Ink 11"/>
              <p:cNvPicPr/>
              <p:nvPr/>
            </p:nvPicPr>
            <p:blipFill>
              <a:blip r:embed="rId9"/>
              <a:stretch>
                <a:fillRect/>
              </a:stretch>
            </p:blipFill>
            <p:spPr>
              <a:xfrm>
                <a:off x="1839240" y="2723040"/>
                <a:ext cx="3715920" cy="293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1848600" y="2750400"/>
              <a:ext cx="3706200" cy="2893680"/>
            </p14:xfrm>
          </p:contentPart>
        </mc:Choice>
        <mc:Fallback xmlns="">
          <p:pic>
            <p:nvPicPr>
              <p:cNvPr id="6" name="Ink 5"/>
              <p:cNvPicPr/>
              <p:nvPr/>
            </p:nvPicPr>
            <p:blipFill>
              <a:blip r:embed="rId11"/>
              <a:stretch>
                <a:fillRect/>
              </a:stretch>
            </p:blipFill>
            <p:spPr>
              <a:xfrm>
                <a:off x="1839240" y="2741040"/>
                <a:ext cx="3724920" cy="2912400"/>
              </a:xfrm>
              <a:prstGeom prst="rect">
                <a:avLst/>
              </a:prstGeom>
            </p:spPr>
          </p:pic>
        </mc:Fallback>
      </mc:AlternateContent>
      <p:sp>
        <p:nvSpPr>
          <p:cNvPr id="8" name="Slide Number Placeholder 7"/>
          <p:cNvSpPr>
            <a:spLocks noGrp="1"/>
          </p:cNvSpPr>
          <p:nvPr>
            <p:ph type="sldNum" sz="quarter" idx="12"/>
          </p:nvPr>
        </p:nvSpPr>
        <p:spPr/>
        <p:txBody>
          <a:bodyPr/>
          <a:lstStyle/>
          <a:p>
            <a:fld id="{44B214BB-661D-4F56-B225-34CBD1A6709D}" type="slidenum">
              <a:rPr lang="en-IN" smtClean="0"/>
              <a:t>184</a:t>
            </a:fld>
            <a:endParaRPr lang="en-IN"/>
          </a:p>
        </p:txBody>
      </p:sp>
    </p:spTree>
    <p:extLst>
      <p:ext uri="{BB962C8B-B14F-4D97-AF65-F5344CB8AC3E}">
        <p14:creationId xmlns:p14="http://schemas.microsoft.com/office/powerpoint/2010/main" val="3940895221"/>
      </p:ext>
    </p:extLst>
  </p:cSld>
  <p:clrMapOvr>
    <a:masterClrMapping/>
  </p:clrMapOvr>
  <mc:AlternateContent xmlns:mc="http://schemas.openxmlformats.org/markup-compatibility/2006" xmlns:p14="http://schemas.microsoft.com/office/powerpoint/2010/main">
    <mc:Choice Requires="p14">
      <p:transition spd="slow" p14:dur="2000" advTm="60715"/>
    </mc:Choice>
    <mc:Fallback xmlns="">
      <p:transition spd="slow" advTm="60715"/>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of Histogram and frequency polygon</a:t>
            </a:r>
            <a:endParaRPr lang="en-US" dirty="0"/>
          </a:p>
        </p:txBody>
      </p:sp>
      <p:sp>
        <p:nvSpPr>
          <p:cNvPr id="3" name="Text Placeholder 2"/>
          <p:cNvSpPr>
            <a:spLocks noGrp="1"/>
          </p:cNvSpPr>
          <p:nvPr>
            <p:ph type="body" idx="1"/>
          </p:nvPr>
        </p:nvSpPr>
        <p:spPr/>
        <p:txBody>
          <a:bodyPr/>
          <a:lstStyle/>
          <a:p>
            <a:r>
              <a:rPr lang="en-US" dirty="0" smtClean="0"/>
              <a:t>Histogram</a:t>
            </a:r>
            <a:endParaRPr lang="en-US" dirty="0"/>
          </a:p>
        </p:txBody>
      </p:sp>
      <p:sp>
        <p:nvSpPr>
          <p:cNvPr id="4" name="Content Placeholder 3"/>
          <p:cNvSpPr>
            <a:spLocks noGrp="1"/>
          </p:cNvSpPr>
          <p:nvPr>
            <p:ph sz="half" idx="2"/>
          </p:nvPr>
        </p:nvSpPr>
        <p: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normAutofit/>
          </a:bodyPr>
          <a:lstStyle/>
          <a:p>
            <a:pPr>
              <a:buFont typeface="Wingdings" panose="05000000000000000000" pitchFamily="2" charset="2"/>
              <a:buChar char="Ø"/>
            </a:pPr>
            <a:r>
              <a:rPr lang="en-US" sz="2000" dirty="0" smtClean="0"/>
              <a:t>A two dimensional figure with a collection of adjacent rectangles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smtClean="0"/>
              <a:t>For comparative studies, we need to draw different histograms</a:t>
            </a:r>
          </a:p>
          <a:p>
            <a:pPr>
              <a:buFont typeface="Wingdings" panose="05000000000000000000" pitchFamily="2" charset="2"/>
              <a:buChar char="Ø"/>
            </a:pPr>
            <a:endParaRPr lang="en-US" sz="2000" dirty="0"/>
          </a:p>
          <a:p>
            <a:pPr>
              <a:buFont typeface="Wingdings" panose="05000000000000000000" pitchFamily="2" charset="2"/>
              <a:buChar char="Ø"/>
            </a:pPr>
            <a:endParaRPr lang="en-US" sz="2000" dirty="0" smtClean="0"/>
          </a:p>
          <a:p>
            <a:pPr>
              <a:buFont typeface="Wingdings" panose="05000000000000000000" pitchFamily="2" charset="2"/>
              <a:buChar char="Ø"/>
            </a:pPr>
            <a:r>
              <a:rPr lang="en-US" sz="2000" dirty="0" smtClean="0"/>
              <a:t>Suitable adjustment should be done for drawing histogram with unequal class intervals</a:t>
            </a:r>
          </a:p>
          <a:p>
            <a:endParaRPr lang="en-US" sz="2000" dirty="0"/>
          </a:p>
        </p:txBody>
      </p:sp>
      <p:sp>
        <p:nvSpPr>
          <p:cNvPr id="5" name="Text Placeholder 4"/>
          <p:cNvSpPr>
            <a:spLocks noGrp="1"/>
          </p:cNvSpPr>
          <p:nvPr>
            <p:ph type="body" sz="quarter" idx="3"/>
          </p:nvPr>
        </p:nvSpPr>
        <p:spPr/>
        <p:txBody>
          <a:bodyPr/>
          <a:lstStyle/>
          <a:p>
            <a:r>
              <a:rPr lang="en-US" dirty="0" smtClean="0"/>
              <a:t>Polygon</a:t>
            </a:r>
            <a:endParaRPr lang="en-US" dirty="0"/>
          </a:p>
        </p:txBody>
      </p:sp>
      <p:sp>
        <p:nvSpPr>
          <p:cNvPr id="6" name="Content Placeholder 5"/>
          <p:cNvSpPr>
            <a:spLocks noGrp="1"/>
          </p:cNvSpPr>
          <p:nvPr>
            <p:ph sz="quarter" idx="4"/>
          </p:nvPr>
        </p:nvSpPr>
        <p: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normAutofit/>
          </a:bodyPr>
          <a:lstStyle/>
          <a:p>
            <a:pPr>
              <a:buFont typeface="Wingdings" panose="05000000000000000000" pitchFamily="2" charset="2"/>
              <a:buChar char="Ø"/>
            </a:pPr>
            <a:r>
              <a:rPr lang="en-US" sz="2000" dirty="0" smtClean="0"/>
              <a:t>A line graph</a:t>
            </a:r>
          </a:p>
          <a:p>
            <a:pPr>
              <a:buFont typeface="Wingdings" panose="05000000000000000000" pitchFamily="2" charset="2"/>
              <a:buChar char="Ø"/>
            </a:pPr>
            <a:endParaRPr lang="en-US" sz="2000" dirty="0"/>
          </a:p>
          <a:p>
            <a:pPr>
              <a:buFont typeface="Wingdings" panose="05000000000000000000" pitchFamily="2" charset="2"/>
              <a:buChar char="Ø"/>
            </a:pPr>
            <a:endParaRPr lang="en-US" sz="2000" dirty="0" smtClean="0"/>
          </a:p>
          <a:p>
            <a:pPr>
              <a:buFont typeface="Wingdings" panose="05000000000000000000" pitchFamily="2" charset="2"/>
              <a:buChar char="Ø"/>
            </a:pPr>
            <a:r>
              <a:rPr lang="en-US" sz="2000" dirty="0" smtClean="0"/>
              <a:t>Two or more frequency polygon can be drawn on the same graph for comparative studies.</a:t>
            </a:r>
          </a:p>
          <a:p>
            <a:pPr>
              <a:buFont typeface="Wingdings" panose="05000000000000000000" pitchFamily="2" charset="2"/>
              <a:buChar char="Ø"/>
            </a:pPr>
            <a:endParaRPr lang="en-US" sz="2000" dirty="0" smtClean="0"/>
          </a:p>
          <a:p>
            <a:pPr>
              <a:buFont typeface="Wingdings" panose="05000000000000000000" pitchFamily="2" charset="2"/>
              <a:buChar char="Ø"/>
            </a:pPr>
            <a:r>
              <a:rPr lang="en-US" sz="2000" dirty="0" smtClean="0"/>
              <a:t>A continuous curve and hence may be used to determine rate of change, slope etc.</a:t>
            </a:r>
            <a:endParaRPr lang="en-US" sz="2000" dirty="0"/>
          </a:p>
        </p:txBody>
      </p:sp>
      <p:sp>
        <p:nvSpPr>
          <p:cNvPr id="9" name="Slide Number Placeholder 8"/>
          <p:cNvSpPr>
            <a:spLocks noGrp="1"/>
          </p:cNvSpPr>
          <p:nvPr>
            <p:ph type="sldNum" sz="quarter" idx="12"/>
          </p:nvPr>
        </p:nvSpPr>
        <p:spPr/>
        <p:txBody>
          <a:bodyPr/>
          <a:lstStyle/>
          <a:p>
            <a:fld id="{44B214BB-661D-4F56-B225-34CBD1A6709D}" type="slidenum">
              <a:rPr lang="en-IN" smtClean="0"/>
              <a:t>185</a:t>
            </a:fld>
            <a:endParaRPr lang="en-IN"/>
          </a:p>
        </p:txBody>
      </p:sp>
    </p:spTree>
    <p:extLst>
      <p:ext uri="{BB962C8B-B14F-4D97-AF65-F5344CB8AC3E}">
        <p14:creationId xmlns:p14="http://schemas.microsoft.com/office/powerpoint/2010/main" val="2594276832"/>
      </p:ext>
    </p:extLst>
  </p:cSld>
  <p:clrMapOvr>
    <a:masterClrMapping/>
  </p:clrMapOvr>
  <mc:AlternateContent xmlns:mc="http://schemas.openxmlformats.org/markup-compatibility/2006" xmlns:p14="http://schemas.microsoft.com/office/powerpoint/2010/main">
    <mc:Choice Requires="p14">
      <p:transition spd="slow" p14:dur="2000" advTm="149717"/>
    </mc:Choice>
    <mc:Fallback xmlns="">
      <p:transition spd="slow" advTm="149717"/>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Graphical presentation of Data(contd..)</a:t>
            </a:r>
            <a:endParaRPr lang="en-US" dirty="0"/>
          </a:p>
        </p:txBody>
      </p:sp>
      <p:sp>
        <p:nvSpPr>
          <p:cNvPr id="3" name="Subtitle 2"/>
          <p:cNvSpPr>
            <a:spLocks noGrp="1"/>
          </p:cNvSpPr>
          <p:nvPr>
            <p:ph type="subTitle" idx="1"/>
          </p:nvPr>
        </p:nvSpPr>
        <p:spPr/>
        <p:txBody>
          <a:bodyPr/>
          <a:lstStyle/>
          <a:p>
            <a:r>
              <a:rPr lang="en-US" dirty="0" smtClean="0"/>
              <a:t>Session 14</a:t>
            </a:r>
          </a:p>
          <a:p>
            <a:r>
              <a:rPr lang="en-US" dirty="0" smtClean="0"/>
              <a:t>21/12/2020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186</a:t>
            </a:fld>
            <a:endParaRPr lang="en-IN"/>
          </a:p>
        </p:txBody>
      </p:sp>
    </p:spTree>
    <p:extLst>
      <p:ext uri="{BB962C8B-B14F-4D97-AF65-F5344CB8AC3E}">
        <p14:creationId xmlns:p14="http://schemas.microsoft.com/office/powerpoint/2010/main" val="381917462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0" y="365125"/>
            <a:ext cx="7887176" cy="1326515"/>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400" dirty="0">
                <a:latin typeface="Arial" charset="0"/>
                <a:ea typeface="Arial" charset="0"/>
              </a:rPr>
              <a:t>Ogive(Cumulative frequency </a:t>
            </a:r>
            <a:r>
              <a:rPr lang="en-US" altLang="ko-KR" dirty="0" smtClean="0">
                <a:latin typeface="Arial" charset="0"/>
                <a:ea typeface="Arial" charset="0"/>
              </a:rPr>
              <a:t>curves</a:t>
            </a:r>
            <a:r>
              <a:rPr lang="en-US" altLang="ko-KR" sz="4400" dirty="0" smtClean="0">
                <a:latin typeface="Arial" charset="0"/>
                <a:ea typeface="Arial" charset="0"/>
              </a:rPr>
              <a:t>) </a:t>
            </a:r>
            <a:endParaRPr lang="ko-KR" altLang="en-US" sz="4400" dirty="0">
              <a:latin typeface="Arial" charset="0"/>
              <a:ea typeface="Arial" charset="0"/>
            </a:endParaRPr>
          </a:p>
        </p:txBody>
      </p:sp>
      <p:sp>
        <p:nvSpPr>
          <p:cNvPr id="3" name="Content Placeholder 2"/>
          <p:cNvSpPr txBox="1">
            <a:spLocks noGrp="1"/>
          </p:cNvSpPr>
          <p:nvPr>
            <p:ph idx="1"/>
          </p:nvPr>
        </p:nvSpPr>
        <p:spPr>
          <a:xfrm>
            <a:off x="628650" y="1825625"/>
            <a:ext cx="7887176" cy="4352290"/>
          </a:xfrm>
          <a:prstGeom prst="rect">
            <a:avLst/>
          </a:prstGeom>
        </p:spPr>
        <p:txBody>
          <a:bodyPr vert="horz" wrap="square" lIns="91440" tIns="45720" rIns="91440" bIns="45720" numCol="1" anchor="t">
            <a:normAutofit/>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This </a:t>
            </a:r>
            <a:r>
              <a:rPr lang="en-US" altLang="ko-KR" sz="2800" dirty="0" smtClean="0">
                <a:latin typeface="Arial" charset="0"/>
                <a:ea typeface="Arial" charset="0"/>
              </a:rPr>
              <a:t>is</a:t>
            </a:r>
            <a:r>
              <a:rPr lang="en-US" altLang="ko-KR" dirty="0" smtClean="0">
                <a:latin typeface="Arial" charset="0"/>
                <a:ea typeface="Arial" charset="0"/>
              </a:rPr>
              <a:t> </a:t>
            </a:r>
            <a:r>
              <a:rPr lang="en-US" altLang="ko-KR" sz="2800" dirty="0" smtClean="0">
                <a:latin typeface="Arial" charset="0"/>
                <a:ea typeface="Arial" charset="0"/>
              </a:rPr>
              <a:t>a </a:t>
            </a:r>
            <a:r>
              <a:rPr lang="en-US" altLang="ko-KR" sz="2800" dirty="0">
                <a:latin typeface="Arial" charset="0"/>
                <a:ea typeface="Arial" charset="0"/>
              </a:rPr>
              <a:t>graphical presentation of cumulative frequency distribution of a continuous variable. It consists in plotting the </a:t>
            </a:r>
            <a:r>
              <a:rPr lang="en-US" altLang="ko-KR" sz="2800" dirty="0" smtClean="0">
                <a:latin typeface="Arial" charset="0"/>
                <a:ea typeface="Arial" charset="0"/>
              </a:rPr>
              <a:t>cumulative frequencies(along </a:t>
            </a:r>
            <a:r>
              <a:rPr lang="en-US" altLang="ko-KR" sz="2800" dirty="0">
                <a:latin typeface="Arial" charset="0"/>
                <a:ea typeface="Arial" charset="0"/>
              </a:rPr>
              <a:t>the y axis) </a:t>
            </a:r>
            <a:r>
              <a:rPr lang="en-US" altLang="ko-KR" sz="2800" dirty="0" smtClean="0">
                <a:latin typeface="Arial" charset="0"/>
                <a:ea typeface="Arial" charset="0"/>
              </a:rPr>
              <a:t>against  </a:t>
            </a:r>
            <a:r>
              <a:rPr lang="en-US" altLang="ko-KR" sz="2800" dirty="0">
                <a:latin typeface="Arial" charset="0"/>
                <a:ea typeface="Arial" charset="0"/>
              </a:rPr>
              <a:t>the  class boundaries </a:t>
            </a:r>
            <a:r>
              <a:rPr lang="en-US" altLang="ko-KR" sz="2800" dirty="0" smtClean="0">
                <a:latin typeface="Arial" charset="0"/>
                <a:ea typeface="Arial" charset="0"/>
              </a:rPr>
              <a:t>(along </a:t>
            </a:r>
            <a:r>
              <a:rPr lang="en-US" altLang="ko-KR" sz="2800" dirty="0">
                <a:latin typeface="Arial" charset="0"/>
                <a:ea typeface="Arial" charset="0"/>
              </a:rPr>
              <a:t>x axis) . </a:t>
            </a:r>
            <a:endParaRPr lang="ko-KR" altLang="en-US" sz="2800" dirty="0">
              <a:latin typeface="Arial"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Since  there are  two types of  c .f. </a:t>
            </a:r>
            <a:r>
              <a:rPr lang="en-US" altLang="ko-KR" sz="2800" dirty="0" smtClean="0">
                <a:latin typeface="Arial" charset="0"/>
                <a:ea typeface="Arial" charset="0"/>
              </a:rPr>
              <a:t>distribution, </a:t>
            </a:r>
            <a:r>
              <a:rPr lang="en-US" altLang="ko-KR" sz="2800" dirty="0">
                <a:latin typeface="Arial" charset="0"/>
                <a:ea typeface="Arial" charset="0"/>
              </a:rPr>
              <a:t>we have  accordingly  two types of ogives.</a:t>
            </a:r>
            <a:endParaRPr lang="ko-KR" altLang="en-US" sz="2800" dirty="0">
              <a:latin typeface="Arial"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a:t>
            </a:r>
            <a:r>
              <a:rPr lang="en-US" altLang="ko-KR" sz="2800" dirty="0" err="1">
                <a:latin typeface="Arial" charset="0"/>
                <a:ea typeface="Arial" charset="0"/>
              </a:rPr>
              <a:t>i</a:t>
            </a:r>
            <a:r>
              <a:rPr lang="en-US" altLang="ko-KR" sz="2800" dirty="0">
                <a:latin typeface="Arial" charset="0"/>
                <a:ea typeface="Arial" charset="0"/>
              </a:rPr>
              <a:t>) </a:t>
            </a:r>
            <a:r>
              <a:rPr lang="en-US" altLang="ko-KR" sz="2800" dirty="0" smtClean="0">
                <a:latin typeface="Arial" charset="0"/>
                <a:ea typeface="Arial" charset="0"/>
              </a:rPr>
              <a:t>Less </a:t>
            </a:r>
            <a:r>
              <a:rPr lang="en-US" altLang="ko-KR" sz="2800" dirty="0">
                <a:latin typeface="Arial" charset="0"/>
                <a:ea typeface="Arial" charset="0"/>
              </a:rPr>
              <a:t>than ogive</a:t>
            </a:r>
            <a:endParaRPr lang="ko-KR" altLang="en-US" sz="2800" dirty="0">
              <a:latin typeface="Arial"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(ii) </a:t>
            </a:r>
            <a:r>
              <a:rPr lang="en-US" altLang="ko-KR" sz="2800" dirty="0" smtClean="0">
                <a:latin typeface="Arial" charset="0"/>
                <a:ea typeface="Arial" charset="0"/>
              </a:rPr>
              <a:t>More than(greater </a:t>
            </a:r>
            <a:r>
              <a:rPr lang="en-US" altLang="ko-KR" sz="2800" dirty="0">
                <a:latin typeface="Arial" charset="0"/>
                <a:ea typeface="Arial" charset="0"/>
              </a:rPr>
              <a:t>than) ogive</a:t>
            </a:r>
            <a:endParaRPr lang="ko-KR" altLang="en-US" sz="2800" dirty="0">
              <a:latin typeface="Arial" charset="0"/>
              <a:ea typeface="Arial" charset="0"/>
            </a:endParaRPr>
          </a:p>
        </p:txBody>
      </p:sp>
      <p:sp>
        <p:nvSpPr>
          <p:cNvPr id="6" name="Slide Number Placeholder 5"/>
          <p:cNvSpPr>
            <a:spLocks noGrp="1"/>
          </p:cNvSpPr>
          <p:nvPr>
            <p:ph type="sldNum" sz="quarter" idx="12"/>
          </p:nvPr>
        </p:nvSpPr>
        <p:spPr/>
        <p:txBody>
          <a:bodyPr/>
          <a:lstStyle/>
          <a:p>
            <a:fld id="{44B214BB-661D-4F56-B225-34CBD1A6709D}" type="slidenum">
              <a:rPr lang="en-IN" smtClean="0"/>
              <a:t>187</a:t>
            </a:fld>
            <a:endParaRPr lang="en-IN"/>
          </a:p>
        </p:txBody>
      </p:sp>
    </p:spTree>
    <p:custDataLst>
      <p:tags r:id="rId1"/>
    </p:custDataLst>
    <p:extLst>
      <p:ext uri="{BB962C8B-B14F-4D97-AF65-F5344CB8AC3E}">
        <p14:creationId xmlns:p14="http://schemas.microsoft.com/office/powerpoint/2010/main" val="4203971201"/>
      </p:ext>
    </p:extLst>
  </p:cSld>
  <p:clrMapOvr>
    <a:masterClrMapping/>
  </p:clrMapOvr>
  <mc:AlternateContent xmlns:mc="http://schemas.openxmlformats.org/markup-compatibility/2006" xmlns:p14="http://schemas.microsoft.com/office/powerpoint/2010/main">
    <mc:Choice Requires="p14">
      <p:transition spd="slow" p14:dur="2000" advTm="84562"/>
    </mc:Choice>
    <mc:Fallback xmlns="">
      <p:transition spd="slow" advTm="845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0" y="365125"/>
            <a:ext cx="7887176" cy="1326515"/>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400" dirty="0">
                <a:latin typeface="Arial" charset="0"/>
                <a:ea typeface="Arial" charset="0"/>
              </a:rPr>
              <a:t>Less than ogive</a:t>
            </a:r>
            <a:endParaRPr lang="ko-KR" altLang="en-US" sz="4400" dirty="0">
              <a:latin typeface="Arial" charset="0"/>
              <a:ea typeface="Arial" charset="0"/>
            </a:endParaRPr>
          </a:p>
        </p:txBody>
      </p:sp>
      <p:sp>
        <p:nvSpPr>
          <p:cNvPr id="3" name="Content Placeholder 2"/>
          <p:cNvSpPr txBox="1">
            <a:spLocks noGrp="1"/>
          </p:cNvSpPr>
          <p:nvPr>
            <p:ph idx="1"/>
          </p:nvPr>
        </p:nvSpPr>
        <p:spPr>
          <a:xfrm>
            <a:off x="628650" y="1825625"/>
            <a:ext cx="7887176" cy="4352290"/>
          </a:xfrm>
          <a:prstGeom prst="rect">
            <a:avLst/>
          </a:prstGeom>
        </p:spPr>
        <p:txBody>
          <a:bodyPr vert="horz" wrap="square" lIns="91440" tIns="45720" rIns="91440" bIns="45720" numCol="1" anchor="t">
            <a:normAutofit/>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This consist </a:t>
            </a:r>
            <a:r>
              <a:rPr lang="en-US" altLang="ko-KR" sz="2800" dirty="0" smtClean="0">
                <a:latin typeface="Arial" charset="0"/>
                <a:ea typeface="Arial" charset="0"/>
              </a:rPr>
              <a:t>in plotting the </a:t>
            </a:r>
            <a:r>
              <a:rPr lang="en-US" altLang="ko-KR" sz="2800" dirty="0">
                <a:latin typeface="Arial" charset="0"/>
                <a:ea typeface="Arial" charset="0"/>
              </a:rPr>
              <a:t>less than cumulative frequencies against the upper class boundaries of </a:t>
            </a:r>
            <a:r>
              <a:rPr lang="en-US" altLang="ko-KR" sz="2800" dirty="0" smtClean="0">
                <a:latin typeface="Arial" charset="0"/>
                <a:ea typeface="Arial" charset="0"/>
              </a:rPr>
              <a:t>the </a:t>
            </a:r>
            <a:r>
              <a:rPr lang="en-US" altLang="ko-KR" sz="2800" dirty="0">
                <a:latin typeface="Arial" charset="0"/>
                <a:ea typeface="Arial" charset="0"/>
              </a:rPr>
              <a:t>respective classes. The points so obtained are joined by a smooth free hand curve to give less than ogive.</a:t>
            </a:r>
            <a:endParaRPr lang="ko-KR" altLang="en-US" sz="2800" dirty="0">
              <a:latin typeface="Arial"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It is an  increasing  curve  slopping  upwards  from  left  </a:t>
            </a:r>
            <a:r>
              <a:rPr lang="en-US" altLang="ko-KR" sz="2800" dirty="0" smtClean="0">
                <a:latin typeface="Arial" charset="0"/>
                <a:ea typeface="Arial" charset="0"/>
              </a:rPr>
              <a:t>to right </a:t>
            </a:r>
            <a:r>
              <a:rPr lang="en-US" altLang="ko-KR" sz="2800" dirty="0">
                <a:latin typeface="Arial" charset="0"/>
                <a:ea typeface="Arial" charset="0"/>
              </a:rPr>
              <a:t>.  </a:t>
            </a:r>
            <a:endParaRPr lang="ko-KR" altLang="en-US" sz="2800" dirty="0">
              <a:latin typeface="Arial"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Less than ogive  should start  on the </a:t>
            </a:r>
            <a:r>
              <a:rPr lang="en-US" altLang="ko-KR" sz="2800" dirty="0" smtClean="0">
                <a:latin typeface="Arial" charset="0"/>
                <a:ea typeface="Arial" charset="0"/>
              </a:rPr>
              <a:t> </a:t>
            </a:r>
            <a:r>
              <a:rPr lang="en-US" altLang="ko-KR" sz="2800" dirty="0">
                <a:latin typeface="Arial" charset="0"/>
                <a:ea typeface="Arial" charset="0"/>
              </a:rPr>
              <a:t>left with cumulative frequency  zero  at  the </a:t>
            </a:r>
            <a:r>
              <a:rPr lang="en-US" altLang="ko-KR" sz="2800" dirty="0" smtClean="0">
                <a:latin typeface="Arial" charset="0"/>
                <a:ea typeface="Arial" charset="0"/>
              </a:rPr>
              <a:t> </a:t>
            </a:r>
            <a:r>
              <a:rPr lang="en-US" altLang="ko-KR" sz="2800" dirty="0">
                <a:latin typeface="Arial" charset="0"/>
                <a:ea typeface="Arial" charset="0"/>
              </a:rPr>
              <a:t>lower  boundary  of the </a:t>
            </a:r>
            <a:r>
              <a:rPr lang="en-US" altLang="ko-KR" sz="2800" dirty="0" smtClean="0">
                <a:latin typeface="Arial" charset="0"/>
                <a:ea typeface="Arial" charset="0"/>
              </a:rPr>
              <a:t>first  </a:t>
            </a:r>
            <a:r>
              <a:rPr lang="en-US" altLang="ko-KR" sz="2800" dirty="0">
                <a:latin typeface="Arial" charset="0"/>
                <a:ea typeface="Arial" charset="0"/>
              </a:rPr>
              <a:t>class . </a:t>
            </a:r>
            <a:endParaRPr lang="ko-KR" altLang="en-US" sz="2800" dirty="0">
              <a:latin typeface="Arial" charset="0"/>
              <a:ea typeface="Arial" charset="0"/>
            </a:endParaRPr>
          </a:p>
        </p:txBody>
      </p:sp>
      <p:sp>
        <p:nvSpPr>
          <p:cNvPr id="6" name="Slide Number Placeholder 5"/>
          <p:cNvSpPr>
            <a:spLocks noGrp="1"/>
          </p:cNvSpPr>
          <p:nvPr>
            <p:ph type="sldNum" sz="quarter" idx="12"/>
          </p:nvPr>
        </p:nvSpPr>
        <p:spPr/>
        <p:txBody>
          <a:bodyPr/>
          <a:lstStyle/>
          <a:p>
            <a:fld id="{44B214BB-661D-4F56-B225-34CBD1A6709D}" type="slidenum">
              <a:rPr lang="en-IN" smtClean="0"/>
              <a:t>188</a:t>
            </a:fld>
            <a:endParaRPr lang="en-IN"/>
          </a:p>
        </p:txBody>
      </p:sp>
    </p:spTree>
    <p:custDataLst>
      <p:tags r:id="rId1"/>
    </p:custDataLst>
    <p:extLst>
      <p:ext uri="{BB962C8B-B14F-4D97-AF65-F5344CB8AC3E}">
        <p14:creationId xmlns:p14="http://schemas.microsoft.com/office/powerpoint/2010/main" val="2610795663"/>
      </p:ext>
    </p:extLst>
  </p:cSld>
  <p:clrMapOvr>
    <a:masterClrMapping/>
  </p:clrMapOvr>
  <mc:AlternateContent xmlns:mc="http://schemas.openxmlformats.org/markup-compatibility/2006" xmlns:p14="http://schemas.microsoft.com/office/powerpoint/2010/main">
    <mc:Choice Requires="p14">
      <p:transition spd="slow" p14:dur="2000" advTm="137181"/>
    </mc:Choice>
    <mc:Fallback xmlns="">
      <p:transition spd="slow" advTm="137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0" y="365125"/>
            <a:ext cx="7887176" cy="1326515"/>
          </a:xfrm>
          <a:prstGeom prst="rect">
            <a:avLst/>
          </a:prstGeom>
        </p:spPr>
        <p:txBody>
          <a:bodyPr vert="horz" wrap="square" lIns="91440" tIns="45720" rIns="91440" bIns="45720" numCol="1" anchor="ctr">
            <a:normAutofit/>
          </a:bodyPr>
          <a:lstStyle/>
          <a:p>
            <a:pPr marL="0" indent="0" algn="l" defTabSz="914400" eaLnBrk="1" latinLnBrk="0" hangingPunct="1">
              <a:lnSpc>
                <a:spcPct val="90000"/>
              </a:lnSpc>
              <a:spcBef>
                <a:spcPts val="0"/>
              </a:spcBef>
              <a:spcAft>
                <a:spcPts val="0"/>
              </a:spcAft>
              <a:buFontTx/>
              <a:buNone/>
            </a:pPr>
            <a:r>
              <a:rPr lang="en-US" altLang="ko-KR" sz="4400">
                <a:latin typeface="Arial" charset="0"/>
                <a:ea typeface="Arial" charset="0"/>
              </a:rPr>
              <a:t>More than ogive</a:t>
            </a:r>
            <a:endParaRPr lang="ko-KR" altLang="en-US" sz="4400">
              <a:latin typeface="Arial" charset="0"/>
              <a:ea typeface="Arial" charset="0"/>
            </a:endParaRPr>
          </a:p>
        </p:txBody>
      </p:sp>
      <p:sp>
        <p:nvSpPr>
          <p:cNvPr id="3" name="Content Placeholder 2"/>
          <p:cNvSpPr txBox="1">
            <a:spLocks noGrp="1"/>
          </p:cNvSpPr>
          <p:nvPr>
            <p:ph idx="1"/>
          </p:nvPr>
        </p:nvSpPr>
        <p:spPr>
          <a:xfrm>
            <a:off x="628650" y="1825625"/>
            <a:ext cx="7887176" cy="4352290"/>
          </a:xfrm>
          <a:prstGeom prst="rect">
            <a:avLst/>
          </a:prstGeom>
        </p:spPr>
        <p:txBody>
          <a:bodyPr vert="horz" wrap="square" lIns="91440" tIns="45720" rIns="91440" bIns="45720" numCol="1" anchor="t">
            <a:normAutofit fontScale="92500" lnSpcReduction="20000"/>
          </a:bodyPr>
          <a:lstStyle/>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In more than ogive the </a:t>
            </a:r>
            <a:r>
              <a:rPr lang="en-US" altLang="ko-KR" sz="2800" dirty="0" smtClean="0">
                <a:latin typeface="Arial" charset="0"/>
                <a:ea typeface="Arial" charset="0"/>
              </a:rPr>
              <a:t> </a:t>
            </a:r>
            <a:r>
              <a:rPr lang="en-US" altLang="ko-KR" sz="2800" dirty="0">
                <a:latin typeface="Arial" charset="0"/>
                <a:ea typeface="Arial" charset="0"/>
              </a:rPr>
              <a:t>more than cumulative frequencies are plotted against </a:t>
            </a:r>
            <a:r>
              <a:rPr lang="en-US" altLang="ko-KR" sz="2800" dirty="0" smtClean="0">
                <a:latin typeface="Arial" charset="0"/>
                <a:ea typeface="Arial" charset="0"/>
              </a:rPr>
              <a:t>the </a:t>
            </a:r>
            <a:r>
              <a:rPr lang="en-US" altLang="ko-KR" sz="2800" dirty="0">
                <a:latin typeface="Arial" charset="0"/>
                <a:ea typeface="Arial" charset="0"/>
              </a:rPr>
              <a:t>lower class boundaries of the </a:t>
            </a:r>
            <a:r>
              <a:rPr lang="en-US" altLang="ko-KR" sz="2800" dirty="0" smtClean="0">
                <a:latin typeface="Arial" charset="0"/>
                <a:ea typeface="Arial" charset="0"/>
              </a:rPr>
              <a:t>respective classes. The </a:t>
            </a:r>
            <a:r>
              <a:rPr lang="en-US" altLang="ko-KR" sz="2800" dirty="0">
                <a:latin typeface="Arial" charset="0"/>
                <a:ea typeface="Arial" charset="0"/>
              </a:rPr>
              <a:t>points so obtained are joined by a smooth free hand curve to give more than ogive.</a:t>
            </a:r>
            <a:endParaRPr lang="ko-KR" altLang="en-US" sz="2800" dirty="0">
              <a:latin typeface="Arial"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 It is a decreasing curve and slopes downward from left to right.</a:t>
            </a:r>
            <a:endParaRPr lang="ko-KR" altLang="en-US" sz="2800" dirty="0">
              <a:latin typeface="Arial" charset="0"/>
              <a:ea typeface="Arial" charset="0"/>
            </a:endParaRPr>
          </a:p>
          <a:p>
            <a:pPr marL="0" indent="0" algn="just" defTabSz="914400" eaLnBrk="1" latinLnBrk="0" hangingPunct="1">
              <a:lnSpc>
                <a:spcPct val="90000"/>
              </a:lnSpc>
              <a:spcBef>
                <a:spcPts val="1000"/>
              </a:spcBef>
              <a:spcAft>
                <a:spcPts val="0"/>
              </a:spcAft>
              <a:buNone/>
            </a:pPr>
            <a:r>
              <a:rPr lang="en-US" altLang="ko-KR" sz="2800" dirty="0" smtClean="0">
                <a:latin typeface="Arial" charset="0"/>
                <a:ea typeface="Arial" charset="0"/>
              </a:rPr>
              <a:t>Note</a:t>
            </a:r>
            <a:r>
              <a:rPr lang="en-US" altLang="ko-KR" sz="2800" dirty="0">
                <a:latin typeface="Arial" charset="0"/>
                <a:ea typeface="Arial" charset="0"/>
              </a:rPr>
              <a:t>: </a:t>
            </a:r>
            <a:endParaRPr lang="ko-KR" altLang="en-US" sz="2800" dirty="0">
              <a:latin typeface="Arial"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1. it is possible to draw less than and more than ogive in a single graph.</a:t>
            </a:r>
            <a:endParaRPr lang="ko-KR" altLang="en-US" sz="2800" dirty="0">
              <a:latin typeface="Arial" charset="0"/>
              <a:ea typeface="Arial" charset="0"/>
            </a:endParaRPr>
          </a:p>
          <a:p>
            <a:pPr marL="228600" indent="-228600" algn="just" defTabSz="914400" eaLnBrk="1" latinLnBrk="0" hangingPunct="1">
              <a:lnSpc>
                <a:spcPct val="90000"/>
              </a:lnSpc>
              <a:spcBef>
                <a:spcPts val="1000"/>
              </a:spcBef>
              <a:spcAft>
                <a:spcPts val="0"/>
              </a:spcAft>
              <a:buFont typeface="Arial"/>
              <a:buChar char="•"/>
            </a:pPr>
            <a:r>
              <a:rPr lang="en-US" altLang="ko-KR" sz="2800" dirty="0">
                <a:latin typeface="Arial" charset="0"/>
                <a:ea typeface="Arial" charset="0"/>
              </a:rPr>
              <a:t> 2. These are useful for graphic computation of partition values say median</a:t>
            </a:r>
            <a:r>
              <a:rPr lang="en-US" altLang="ko-KR" sz="2800" dirty="0" smtClean="0">
                <a:latin typeface="Arial" charset="0"/>
                <a:ea typeface="Arial" charset="0"/>
              </a:rPr>
              <a:t>, quartiles</a:t>
            </a:r>
            <a:r>
              <a:rPr lang="en-US" altLang="ko-KR" sz="2800" dirty="0">
                <a:latin typeface="Arial" charset="0"/>
                <a:ea typeface="Arial" charset="0"/>
              </a:rPr>
              <a:t>, deciles, percentiles  </a:t>
            </a:r>
            <a:r>
              <a:rPr lang="en-US" altLang="ko-KR" sz="2800" dirty="0" err="1">
                <a:latin typeface="Arial" charset="0"/>
                <a:ea typeface="Arial" charset="0"/>
              </a:rPr>
              <a:t>etc</a:t>
            </a:r>
            <a:r>
              <a:rPr lang="en-US" altLang="ko-KR" sz="2800" dirty="0">
                <a:latin typeface="Arial" charset="0"/>
                <a:ea typeface="Arial" charset="0"/>
              </a:rPr>
              <a:t> . </a:t>
            </a:r>
            <a:endParaRPr lang="ko-KR" altLang="en-US" sz="2800" dirty="0">
              <a:latin typeface="Arial" charset="0"/>
              <a:ea typeface="Arial" charset="0"/>
            </a:endParaRPr>
          </a:p>
        </p:txBody>
      </p:sp>
      <p:sp>
        <p:nvSpPr>
          <p:cNvPr id="6" name="Slide Number Placeholder 5"/>
          <p:cNvSpPr>
            <a:spLocks noGrp="1"/>
          </p:cNvSpPr>
          <p:nvPr>
            <p:ph type="sldNum" sz="quarter" idx="12"/>
          </p:nvPr>
        </p:nvSpPr>
        <p:spPr/>
        <p:txBody>
          <a:bodyPr/>
          <a:lstStyle/>
          <a:p>
            <a:fld id="{44B214BB-661D-4F56-B225-34CBD1A6709D}" type="slidenum">
              <a:rPr lang="en-IN" smtClean="0"/>
              <a:t>189</a:t>
            </a:fld>
            <a:endParaRPr lang="en-IN"/>
          </a:p>
        </p:txBody>
      </p:sp>
    </p:spTree>
    <p:custDataLst>
      <p:tags r:id="rId1"/>
    </p:custDataLst>
    <p:extLst>
      <p:ext uri="{BB962C8B-B14F-4D97-AF65-F5344CB8AC3E}">
        <p14:creationId xmlns:p14="http://schemas.microsoft.com/office/powerpoint/2010/main" val="31907800"/>
      </p:ext>
    </p:extLst>
  </p:cSld>
  <p:clrMapOvr>
    <a:masterClrMapping/>
  </p:clrMapOvr>
  <mc:AlternateContent xmlns:mc="http://schemas.openxmlformats.org/markup-compatibility/2006" xmlns:p14="http://schemas.microsoft.com/office/powerpoint/2010/main">
    <mc:Choice Requires="p14">
      <p:transition spd="slow" p14:dur="2000" advTm="130765"/>
    </mc:Choice>
    <mc:Fallback xmlns="">
      <p:transition spd="slow" advTm="1307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593975"/>
          </a:xfrm>
        </p:spPr>
        <p:txBody>
          <a:bodyPr>
            <a:normAutofit/>
          </a:bodyPr>
          <a:lstStyle/>
          <a:p>
            <a:r>
              <a:rPr lang="en-US" dirty="0"/>
              <a:t>Collection of </a:t>
            </a:r>
            <a:r>
              <a:rPr lang="en-US" dirty="0" smtClean="0"/>
              <a:t>Data</a:t>
            </a:r>
            <a:br>
              <a:rPr lang="en-US" dirty="0" smtClean="0"/>
            </a:br>
            <a:r>
              <a:rPr lang="en-US" dirty="0" smtClean="0"/>
              <a:t>Session 3</a:t>
            </a:r>
            <a:br>
              <a:rPr lang="en-US" dirty="0" smtClean="0"/>
            </a:br>
            <a:r>
              <a:rPr lang="en-US" dirty="0" smtClean="0"/>
              <a:t>06/11/2020</a:t>
            </a:r>
            <a:endParaRPr lang="en-US" dirty="0"/>
          </a:p>
        </p:txBody>
      </p:sp>
      <p:sp>
        <p:nvSpPr>
          <p:cNvPr id="3" name="Slide Number Placeholder 2"/>
          <p:cNvSpPr>
            <a:spLocks noGrp="1"/>
          </p:cNvSpPr>
          <p:nvPr>
            <p:ph type="sldNum" sz="quarter" idx="12"/>
          </p:nvPr>
        </p:nvSpPr>
        <p:spPr/>
        <p:txBody>
          <a:bodyPr/>
          <a:lstStyle/>
          <a:p>
            <a:fld id="{44B214BB-661D-4F56-B225-34CBD1A6709D}" type="slidenum">
              <a:rPr lang="en-IN" smtClean="0"/>
              <a:t>19</a:t>
            </a:fld>
            <a:endParaRPr lang="en-IN"/>
          </a:p>
        </p:txBody>
      </p:sp>
    </p:spTree>
    <p:extLst>
      <p:ext uri="{BB962C8B-B14F-4D97-AF65-F5344CB8AC3E}">
        <p14:creationId xmlns:p14="http://schemas.microsoft.com/office/powerpoint/2010/main" val="2457885194"/>
      </p:ext>
    </p:extLst>
  </p:cSld>
  <p:clrMapOvr>
    <a:masterClrMapping/>
  </p:clrMapOvr>
  <mc:AlternateContent xmlns:mc="http://schemas.openxmlformats.org/markup-compatibility/2006" xmlns:p14="http://schemas.microsoft.com/office/powerpoint/2010/main">
    <mc:Choice Requires="p14">
      <p:transition spd="slow" p14:dur="2000" advTm="24812"/>
    </mc:Choice>
    <mc:Fallback xmlns="">
      <p:transition spd="slow" advTm="24812"/>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066800" y="304800"/>
            <a:ext cx="7620000" cy="990600"/>
          </a:xfrm>
        </p:spPr>
        <p:txBody>
          <a:bodyPr>
            <a:normAutofit fontScale="90000"/>
          </a:bodyPr>
          <a:lstStyle/>
          <a:p>
            <a:pPr>
              <a:lnSpc>
                <a:spcPct val="90000"/>
              </a:lnSpc>
            </a:pPr>
            <a:r>
              <a:rPr lang="en-US" altLang="en-US"/>
              <a:t>The Ogive</a:t>
            </a:r>
            <a:br>
              <a:rPr lang="en-US" altLang="en-US"/>
            </a:br>
            <a:r>
              <a:rPr lang="en-US" altLang="en-US" sz="3600"/>
              <a:t>Graphing Cumulative Frequencies</a:t>
            </a:r>
          </a:p>
        </p:txBody>
      </p:sp>
      <p:sp>
        <p:nvSpPr>
          <p:cNvPr id="66564" name="Rectangle 4"/>
          <p:cNvSpPr>
            <a:spLocks noChangeArrowheads="1"/>
          </p:cNvSpPr>
          <p:nvPr/>
        </p:nvSpPr>
        <p:spPr bwMode="auto">
          <a:xfrm>
            <a:off x="4800600" y="2667000"/>
            <a:ext cx="398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5" name="Rectangle 5"/>
          <p:cNvSpPr>
            <a:spLocks noChangeArrowheads="1"/>
          </p:cNvSpPr>
          <p:nvPr/>
        </p:nvSpPr>
        <p:spPr bwMode="auto">
          <a:xfrm>
            <a:off x="4953000" y="2667000"/>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66566" name="Object 6">
            <a:hlinkClick r:id="" action="ppaction://ole?verb=0"/>
          </p:cNvPr>
          <p:cNvGraphicFramePr>
            <a:graphicFrameLocks/>
          </p:cNvGraphicFramePr>
          <p:nvPr/>
        </p:nvGraphicFramePr>
        <p:xfrm>
          <a:off x="3740150" y="2667000"/>
          <a:ext cx="5403850" cy="3575050"/>
        </p:xfrm>
        <a:graphic>
          <a:graphicData uri="http://schemas.openxmlformats.org/presentationml/2006/ole">
            <mc:AlternateContent xmlns:mc="http://schemas.openxmlformats.org/markup-compatibility/2006">
              <mc:Choice xmlns:v="urn:schemas-microsoft-com:vml" Requires="v">
                <p:oleObj spid="_x0000_s7171" name="Worksheet" r:id="rId3" imgW="2943225" imgH="1800352" progId="Excel.Sheet.8">
                  <p:embed/>
                </p:oleObj>
              </mc:Choice>
              <mc:Fallback>
                <p:oleObj name="Worksheet" r:id="rId3" imgW="2943225" imgH="1800352"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667000"/>
                        <a:ext cx="5403850" cy="357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67" name="Rectangle 7"/>
          <p:cNvSpPr>
            <a:spLocks noChangeArrowheads="1"/>
          </p:cNvSpPr>
          <p:nvPr/>
        </p:nvSpPr>
        <p:spPr bwMode="auto">
          <a:xfrm>
            <a:off x="5486400" y="6096000"/>
            <a:ext cx="2362200" cy="363538"/>
          </a:xfrm>
          <a:prstGeom prst="rect">
            <a:avLst/>
          </a:prstGeom>
          <a:noFill/>
          <a:ln>
            <a:noFill/>
          </a:ln>
          <a:effectLst/>
          <a:extLst>
            <a:ext uri="{909E8E84-426E-40DD-AFC4-6F175D3DCCD1}">
              <a14:hiddenFill xmlns:a14="http://schemas.microsoft.com/office/drawing/2010/main">
                <a:solidFill>
                  <a:srgbClr val="FEE1C6"/>
                </a:solidFill>
              </a14:hiddenFill>
            </a:ext>
            <a:ext uri="{91240B29-F687-4F45-9708-019B960494DF}">
              <a14:hiddenLine xmlns:a14="http://schemas.microsoft.com/office/drawing/2010/main" w="127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1800"/>
              <a:t>Interval endpoints</a:t>
            </a:r>
          </a:p>
        </p:txBody>
      </p:sp>
      <p:sp>
        <p:nvSpPr>
          <p:cNvPr id="66569" name="Rectangle 9"/>
          <p:cNvSpPr>
            <a:spLocks noChangeArrowheads="1"/>
          </p:cNvSpPr>
          <p:nvPr/>
        </p:nvSpPr>
        <p:spPr bwMode="auto">
          <a:xfrm>
            <a:off x="76200" y="1676400"/>
            <a:ext cx="3733800" cy="2286000"/>
          </a:xfrm>
          <a:prstGeom prst="rect">
            <a:avLst/>
          </a:prstGeom>
          <a:solidFill>
            <a:srgbClr val="CBDDF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0" name="Line 10"/>
          <p:cNvSpPr>
            <a:spLocks noChangeShapeType="1"/>
          </p:cNvSpPr>
          <p:nvPr/>
        </p:nvSpPr>
        <p:spPr bwMode="auto">
          <a:xfrm>
            <a:off x="76200" y="2362200"/>
            <a:ext cx="37338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1" name="Line 11"/>
          <p:cNvSpPr>
            <a:spLocks noChangeShapeType="1"/>
          </p:cNvSpPr>
          <p:nvPr/>
        </p:nvSpPr>
        <p:spPr bwMode="auto">
          <a:xfrm>
            <a:off x="1828800" y="1676400"/>
            <a:ext cx="0" cy="22860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2" name="Rectangle 12"/>
          <p:cNvSpPr>
            <a:spLocks noChangeArrowheads="1"/>
          </p:cNvSpPr>
          <p:nvPr/>
        </p:nvSpPr>
        <p:spPr bwMode="auto">
          <a:xfrm>
            <a:off x="381000" y="2000250"/>
            <a:ext cx="10668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1400" b="1">
                <a:solidFill>
                  <a:srgbClr val="CC0000"/>
                </a:solidFill>
              </a:rPr>
              <a:t>Interval</a:t>
            </a:r>
          </a:p>
        </p:txBody>
      </p:sp>
      <p:sp>
        <p:nvSpPr>
          <p:cNvPr id="66573" name="Rectangle 13"/>
          <p:cNvSpPr>
            <a:spLocks noChangeArrowheads="1"/>
          </p:cNvSpPr>
          <p:nvPr/>
        </p:nvSpPr>
        <p:spPr bwMode="auto">
          <a:xfrm>
            <a:off x="76200" y="2438400"/>
            <a:ext cx="3587750" cy="153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70000"/>
              </a:lnSpc>
              <a:spcBef>
                <a:spcPct val="50000"/>
              </a:spcBef>
            </a:pPr>
            <a:r>
              <a:rPr lang="en-US" altLang="en-US" sz="1400" b="1" dirty="0">
                <a:solidFill>
                  <a:srgbClr val="C00000"/>
                </a:solidFill>
              </a:rPr>
              <a:t>Less than 10                  </a:t>
            </a:r>
            <a:r>
              <a:rPr lang="en-US" altLang="en-US" sz="800" b="1" dirty="0">
                <a:solidFill>
                  <a:srgbClr val="C00000"/>
                </a:solidFill>
              </a:rPr>
              <a:t> </a:t>
            </a:r>
            <a:r>
              <a:rPr lang="en-US" altLang="en-US" sz="1400" b="1" dirty="0">
                <a:solidFill>
                  <a:srgbClr val="C00000"/>
                </a:solidFill>
              </a:rPr>
              <a:t> </a:t>
            </a:r>
            <a:r>
              <a:rPr lang="en-US" altLang="en-US" sz="1400" b="1" dirty="0" smtClean="0">
                <a:solidFill>
                  <a:srgbClr val="C00000"/>
                </a:solidFill>
              </a:rPr>
              <a:t>       10                   </a:t>
            </a:r>
            <a:r>
              <a:rPr lang="en-US" altLang="en-US" sz="1400" b="1" dirty="0">
                <a:solidFill>
                  <a:srgbClr val="C00000"/>
                </a:solidFill>
              </a:rPr>
              <a:t>0</a:t>
            </a:r>
          </a:p>
          <a:p>
            <a:pPr eaLnBrk="0" hangingPunct="0">
              <a:lnSpc>
                <a:spcPct val="70000"/>
              </a:lnSpc>
              <a:spcBef>
                <a:spcPct val="50000"/>
              </a:spcBef>
            </a:pPr>
            <a:r>
              <a:rPr lang="en-US" altLang="en-US" sz="1400" b="1" dirty="0">
                <a:solidFill>
                  <a:srgbClr val="C00000"/>
                </a:solidFill>
              </a:rPr>
              <a:t>10 but less than 20   	    20        	  </a:t>
            </a:r>
            <a:r>
              <a:rPr lang="en-US" altLang="en-US" sz="1400" b="1" dirty="0" smtClean="0">
                <a:solidFill>
                  <a:srgbClr val="C00000"/>
                </a:solidFill>
              </a:rPr>
              <a:t>15</a:t>
            </a:r>
            <a:endParaRPr lang="en-US" altLang="en-US" sz="1400" b="1" dirty="0">
              <a:solidFill>
                <a:srgbClr val="C00000"/>
              </a:solidFill>
            </a:endParaRPr>
          </a:p>
          <a:p>
            <a:pPr eaLnBrk="0" hangingPunct="0">
              <a:lnSpc>
                <a:spcPct val="70000"/>
              </a:lnSpc>
              <a:spcBef>
                <a:spcPct val="50000"/>
              </a:spcBef>
            </a:pPr>
            <a:r>
              <a:rPr lang="en-US" altLang="en-US" sz="1400" b="1" dirty="0">
                <a:solidFill>
                  <a:srgbClr val="C00000"/>
                </a:solidFill>
              </a:rPr>
              <a:t>20 but less than 30   	    30                45</a:t>
            </a:r>
          </a:p>
          <a:p>
            <a:pPr eaLnBrk="0" hangingPunct="0">
              <a:lnSpc>
                <a:spcPct val="70000"/>
              </a:lnSpc>
              <a:spcBef>
                <a:spcPct val="50000"/>
              </a:spcBef>
            </a:pPr>
            <a:r>
              <a:rPr lang="en-US" altLang="en-US" sz="1400" b="1" dirty="0">
                <a:solidFill>
                  <a:srgbClr val="C00000"/>
                </a:solidFill>
              </a:rPr>
              <a:t>30 but less than 40   	    40                70</a:t>
            </a:r>
          </a:p>
          <a:p>
            <a:pPr eaLnBrk="0" hangingPunct="0">
              <a:lnSpc>
                <a:spcPct val="70000"/>
              </a:lnSpc>
              <a:spcBef>
                <a:spcPct val="50000"/>
              </a:spcBef>
            </a:pPr>
            <a:r>
              <a:rPr lang="en-US" altLang="en-US" sz="1400" b="1" dirty="0">
                <a:solidFill>
                  <a:srgbClr val="C00000"/>
                </a:solidFill>
              </a:rPr>
              <a:t>40 but less than 50   	    50                90</a:t>
            </a:r>
          </a:p>
          <a:p>
            <a:pPr eaLnBrk="0" hangingPunct="0">
              <a:lnSpc>
                <a:spcPct val="70000"/>
              </a:lnSpc>
              <a:spcBef>
                <a:spcPct val="50000"/>
              </a:spcBef>
            </a:pPr>
            <a:r>
              <a:rPr lang="en-US" altLang="en-US" sz="1400" b="1" dirty="0">
                <a:solidFill>
                  <a:srgbClr val="C00000"/>
                </a:solidFill>
              </a:rPr>
              <a:t>50 but less than 60   	    60               100</a:t>
            </a:r>
          </a:p>
        </p:txBody>
      </p:sp>
      <p:sp>
        <p:nvSpPr>
          <p:cNvPr id="66574" name="Line 14"/>
          <p:cNvSpPr>
            <a:spLocks noChangeShapeType="1"/>
          </p:cNvSpPr>
          <p:nvPr/>
        </p:nvSpPr>
        <p:spPr bwMode="auto">
          <a:xfrm>
            <a:off x="2743200" y="1676400"/>
            <a:ext cx="0" cy="22860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5" name="Rectangle 15"/>
          <p:cNvSpPr>
            <a:spLocks noChangeArrowheads="1"/>
          </p:cNvSpPr>
          <p:nvPr/>
        </p:nvSpPr>
        <p:spPr bwMode="auto">
          <a:xfrm>
            <a:off x="2590800" y="1847850"/>
            <a:ext cx="13716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sz="1400" b="1">
                <a:solidFill>
                  <a:srgbClr val="CC0000"/>
                </a:solidFill>
              </a:rPr>
              <a:t>Cumulative Percentage</a:t>
            </a:r>
          </a:p>
        </p:txBody>
      </p:sp>
      <p:sp>
        <p:nvSpPr>
          <p:cNvPr id="66576" name="Rectangle 16"/>
          <p:cNvSpPr>
            <a:spLocks noChangeArrowheads="1"/>
          </p:cNvSpPr>
          <p:nvPr/>
        </p:nvSpPr>
        <p:spPr bwMode="auto">
          <a:xfrm>
            <a:off x="1752600" y="1697038"/>
            <a:ext cx="990600" cy="67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90000"/>
              </a:lnSpc>
              <a:spcBef>
                <a:spcPct val="50000"/>
              </a:spcBef>
            </a:pPr>
            <a:r>
              <a:rPr lang="en-US" altLang="en-US" sz="1400" b="1" dirty="0" smtClean="0">
                <a:solidFill>
                  <a:srgbClr val="CC0000"/>
                </a:solidFill>
              </a:rPr>
              <a:t>Upper boundary point</a:t>
            </a:r>
            <a:endParaRPr lang="en-US" altLang="en-US" sz="1400" b="1" dirty="0">
              <a:solidFill>
                <a:srgbClr val="CC0000"/>
              </a:solidFill>
            </a:endParaRPr>
          </a:p>
        </p:txBody>
      </p:sp>
      <p:sp>
        <p:nvSpPr>
          <p:cNvPr id="66578" name="AutoShape 18"/>
          <p:cNvSpPr>
            <a:spLocks noChangeArrowheads="1"/>
          </p:cNvSpPr>
          <p:nvPr/>
        </p:nvSpPr>
        <p:spPr bwMode="auto">
          <a:xfrm rot="10800000" flipH="1">
            <a:off x="3124200" y="3962400"/>
            <a:ext cx="685800" cy="1066800"/>
          </a:xfrm>
          <a:custGeom>
            <a:avLst/>
            <a:gdLst>
              <a:gd name="G0" fmla="+- 15438 0 0"/>
              <a:gd name="G1" fmla="+- 3889 0 0"/>
              <a:gd name="G2" fmla="+- 12158 0 3889"/>
              <a:gd name="G3" fmla="+- G2 0 3889"/>
              <a:gd name="G4" fmla="*/ G3 32768 32059"/>
              <a:gd name="G5" fmla="*/ G4 1 2"/>
              <a:gd name="G6" fmla="+- 21600 0 15438"/>
              <a:gd name="G7" fmla="*/ G6 3889 6079"/>
              <a:gd name="G8" fmla="+- G7 15438 0"/>
              <a:gd name="T0" fmla="*/ 15438 w 21600"/>
              <a:gd name="T1" fmla="*/ 0 h 21600"/>
              <a:gd name="T2" fmla="*/ 15438 w 21600"/>
              <a:gd name="T3" fmla="*/ 12158 h 21600"/>
              <a:gd name="T4" fmla="*/ 223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438" y="0"/>
                </a:lnTo>
                <a:lnTo>
                  <a:pt x="15438" y="3889"/>
                </a:lnTo>
                <a:lnTo>
                  <a:pt x="12427" y="3889"/>
                </a:lnTo>
                <a:cubicBezTo>
                  <a:pt x="5564" y="3889"/>
                  <a:pt x="0" y="7591"/>
                  <a:pt x="0" y="12158"/>
                </a:cubicBezTo>
                <a:lnTo>
                  <a:pt x="0" y="21600"/>
                </a:lnTo>
                <a:lnTo>
                  <a:pt x="4477" y="21600"/>
                </a:lnTo>
                <a:lnTo>
                  <a:pt x="4477" y="12158"/>
                </a:lnTo>
                <a:cubicBezTo>
                  <a:pt x="4477" y="10010"/>
                  <a:pt x="8036" y="8269"/>
                  <a:pt x="12427" y="8269"/>
                </a:cubicBezTo>
                <a:lnTo>
                  <a:pt x="15438" y="8269"/>
                </a:lnTo>
                <a:lnTo>
                  <a:pt x="15438"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44B214BB-661D-4F56-B225-34CBD1A6709D}" type="slidenum">
              <a:rPr lang="en-IN" smtClean="0"/>
              <a:t>190</a:t>
            </a:fld>
            <a:endParaRPr lang="en-IN"/>
          </a:p>
        </p:txBody>
      </p:sp>
    </p:spTree>
    <p:extLst>
      <p:ext uri="{BB962C8B-B14F-4D97-AF65-F5344CB8AC3E}">
        <p14:creationId xmlns:p14="http://schemas.microsoft.com/office/powerpoint/2010/main" val="3647576325"/>
      </p:ext>
    </p:extLst>
  </p:cSld>
  <p:clrMapOvr>
    <a:masterClrMapping/>
  </p:clrMapOvr>
  <mc:AlternateContent xmlns:mc="http://schemas.openxmlformats.org/markup-compatibility/2006" xmlns:p14="http://schemas.microsoft.com/office/powerpoint/2010/main">
    <mc:Choice Requires="p14">
      <p:transition spd="slow" p14:dur="2000" advTm="178420"/>
    </mc:Choice>
    <mc:Fallback xmlns="">
      <p:transition spd="slow" advTm="178420"/>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latin typeface="Arial" charset="0"/>
                <a:ea typeface="Arial" charset="0"/>
              </a:rPr>
              <a:t>less than and more than ogive in a single graph.</a:t>
            </a:r>
            <a:endParaRPr lang="en-US" dirty="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3557" t="24277" r="11160" b="35316"/>
          <a:stretch/>
        </p:blipFill>
        <p:spPr bwMode="auto">
          <a:xfrm>
            <a:off x="2133600" y="1600200"/>
            <a:ext cx="503165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286520" y="5572080"/>
              <a:ext cx="3697200" cy="732600"/>
            </p14:xfrm>
          </p:contentPart>
        </mc:Choice>
        <mc:Fallback xmlns="">
          <p:pic>
            <p:nvPicPr>
              <p:cNvPr id="4" name="Ink 3"/>
              <p:cNvPicPr/>
              <p:nvPr/>
            </p:nvPicPr>
            <p:blipFill>
              <a:blip r:embed="rId4"/>
              <a:stretch>
                <a:fillRect/>
              </a:stretch>
            </p:blipFill>
            <p:spPr>
              <a:xfrm>
                <a:off x="4277160" y="5562720"/>
                <a:ext cx="3715920" cy="751320"/>
              </a:xfrm>
              <a:prstGeom prst="rect">
                <a:avLst/>
              </a:prstGeom>
            </p:spPr>
          </p:pic>
        </mc:Fallback>
      </mc:AlternateContent>
      <p:sp>
        <p:nvSpPr>
          <p:cNvPr id="3" name="Slide Number Placeholder 2"/>
          <p:cNvSpPr>
            <a:spLocks noGrp="1"/>
          </p:cNvSpPr>
          <p:nvPr>
            <p:ph type="sldNum" sz="quarter" idx="12"/>
          </p:nvPr>
        </p:nvSpPr>
        <p:spPr/>
        <p:txBody>
          <a:bodyPr/>
          <a:lstStyle/>
          <a:p>
            <a:fld id="{44B214BB-661D-4F56-B225-34CBD1A6709D}" type="slidenum">
              <a:rPr lang="en-IN" smtClean="0"/>
              <a:t>191</a:t>
            </a:fld>
            <a:endParaRPr lang="en-IN"/>
          </a:p>
        </p:txBody>
      </p:sp>
    </p:spTree>
    <p:extLst>
      <p:ext uri="{BB962C8B-B14F-4D97-AF65-F5344CB8AC3E}">
        <p14:creationId xmlns:p14="http://schemas.microsoft.com/office/powerpoint/2010/main" val="92322859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Central tendency</a:t>
            </a:r>
            <a:endParaRPr lang="en-US" dirty="0"/>
          </a:p>
        </p:txBody>
      </p:sp>
      <p:sp>
        <p:nvSpPr>
          <p:cNvPr id="3" name="Text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192</a:t>
            </a:fld>
            <a:endParaRPr lang="en-IN"/>
          </a:p>
        </p:txBody>
      </p:sp>
    </p:spTree>
    <p:extLst>
      <p:ext uri="{BB962C8B-B14F-4D97-AF65-F5344CB8AC3E}">
        <p14:creationId xmlns:p14="http://schemas.microsoft.com/office/powerpoint/2010/main" val="75918459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Line 2"/>
          <p:cNvSpPr>
            <a:spLocks noChangeShapeType="1"/>
          </p:cNvSpPr>
          <p:nvPr/>
        </p:nvSpPr>
        <p:spPr bwMode="auto">
          <a:xfrm>
            <a:off x="2208213" y="2360613"/>
            <a:ext cx="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283" name="Rectangle 3"/>
          <p:cNvSpPr>
            <a:spLocks noGrp="1" noChangeArrowheads="1"/>
          </p:cNvSpPr>
          <p:nvPr>
            <p:ph type="title"/>
          </p:nvPr>
        </p:nvSpPr>
        <p:spPr/>
        <p:txBody>
          <a:bodyPr/>
          <a:lstStyle/>
          <a:p>
            <a:pPr>
              <a:lnSpc>
                <a:spcPct val="110000"/>
              </a:lnSpc>
            </a:pPr>
            <a:r>
              <a:rPr lang="en-US" altLang="en-US"/>
              <a:t>Describing Data Numerically</a:t>
            </a:r>
          </a:p>
        </p:txBody>
      </p:sp>
      <p:sp>
        <p:nvSpPr>
          <p:cNvPr id="97284" name="Line 4"/>
          <p:cNvSpPr>
            <a:spLocks noChangeShapeType="1"/>
          </p:cNvSpPr>
          <p:nvPr/>
        </p:nvSpPr>
        <p:spPr bwMode="auto">
          <a:xfrm>
            <a:off x="4038600" y="2055813"/>
            <a:ext cx="1588" cy="306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285" name="Line 5"/>
          <p:cNvSpPr>
            <a:spLocks noChangeShapeType="1"/>
          </p:cNvSpPr>
          <p:nvPr/>
        </p:nvSpPr>
        <p:spPr bwMode="auto">
          <a:xfrm>
            <a:off x="2209800" y="2362200"/>
            <a:ext cx="3810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286" name="Rectangle 6"/>
          <p:cNvSpPr>
            <a:spLocks noChangeArrowheads="1"/>
          </p:cNvSpPr>
          <p:nvPr/>
        </p:nvSpPr>
        <p:spPr bwMode="auto">
          <a:xfrm>
            <a:off x="1522413" y="3351213"/>
            <a:ext cx="2211387" cy="40640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Arithmetic Mean</a:t>
            </a:r>
          </a:p>
        </p:txBody>
      </p:sp>
      <p:sp>
        <p:nvSpPr>
          <p:cNvPr id="97287" name="Rectangle 7"/>
          <p:cNvSpPr>
            <a:spLocks noChangeArrowheads="1"/>
          </p:cNvSpPr>
          <p:nvPr/>
        </p:nvSpPr>
        <p:spPr bwMode="auto">
          <a:xfrm>
            <a:off x="1524000" y="3886200"/>
            <a:ext cx="1141413" cy="40640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Median</a:t>
            </a:r>
          </a:p>
        </p:txBody>
      </p:sp>
      <p:sp>
        <p:nvSpPr>
          <p:cNvPr id="97288" name="Rectangle 8"/>
          <p:cNvSpPr>
            <a:spLocks noChangeArrowheads="1"/>
          </p:cNvSpPr>
          <p:nvPr/>
        </p:nvSpPr>
        <p:spPr bwMode="auto">
          <a:xfrm>
            <a:off x="1524000" y="4419600"/>
            <a:ext cx="911225" cy="40640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Mode</a:t>
            </a:r>
          </a:p>
        </p:txBody>
      </p:sp>
      <p:sp>
        <p:nvSpPr>
          <p:cNvPr id="97290" name="Rectangle 10"/>
          <p:cNvSpPr>
            <a:spLocks noChangeArrowheads="1"/>
          </p:cNvSpPr>
          <p:nvPr/>
        </p:nvSpPr>
        <p:spPr bwMode="auto">
          <a:xfrm>
            <a:off x="2362200" y="1676400"/>
            <a:ext cx="3656013" cy="406400"/>
          </a:xfrm>
          <a:prstGeom prst="rect">
            <a:avLst/>
          </a:prstGeom>
          <a:solidFill>
            <a:srgbClr val="CCFFCC"/>
          </a:solidFill>
          <a:ln w="12700">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Describing Data Numerically</a:t>
            </a:r>
          </a:p>
        </p:txBody>
      </p:sp>
      <p:sp>
        <p:nvSpPr>
          <p:cNvPr id="97292" name="Rectangle 12"/>
          <p:cNvSpPr>
            <a:spLocks noChangeArrowheads="1"/>
          </p:cNvSpPr>
          <p:nvPr/>
        </p:nvSpPr>
        <p:spPr bwMode="auto">
          <a:xfrm>
            <a:off x="5334000" y="4419600"/>
            <a:ext cx="1295400" cy="4064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Variance</a:t>
            </a:r>
          </a:p>
        </p:txBody>
      </p:sp>
      <p:sp>
        <p:nvSpPr>
          <p:cNvPr id="97293" name="Rectangle 13"/>
          <p:cNvSpPr>
            <a:spLocks noChangeArrowheads="1"/>
          </p:cNvSpPr>
          <p:nvPr/>
        </p:nvSpPr>
        <p:spPr bwMode="auto">
          <a:xfrm>
            <a:off x="5334000" y="4953000"/>
            <a:ext cx="2514600" cy="4064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Standard Deviation</a:t>
            </a:r>
          </a:p>
        </p:txBody>
      </p:sp>
      <p:sp>
        <p:nvSpPr>
          <p:cNvPr id="97294" name="Rectangle 14"/>
          <p:cNvSpPr>
            <a:spLocks noChangeArrowheads="1"/>
          </p:cNvSpPr>
          <p:nvPr/>
        </p:nvSpPr>
        <p:spPr bwMode="auto">
          <a:xfrm>
            <a:off x="5334000" y="5537200"/>
            <a:ext cx="2971800" cy="4064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Coefficient of Variation</a:t>
            </a:r>
          </a:p>
        </p:txBody>
      </p:sp>
      <p:sp>
        <p:nvSpPr>
          <p:cNvPr id="97295" name="Rectangle 15"/>
          <p:cNvSpPr>
            <a:spLocks noChangeArrowheads="1"/>
          </p:cNvSpPr>
          <p:nvPr/>
        </p:nvSpPr>
        <p:spPr bwMode="auto">
          <a:xfrm>
            <a:off x="5334000" y="3352800"/>
            <a:ext cx="990600" cy="4064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Range</a:t>
            </a:r>
          </a:p>
        </p:txBody>
      </p:sp>
      <p:sp>
        <p:nvSpPr>
          <p:cNvPr id="97296" name="Rectangle 16"/>
          <p:cNvSpPr>
            <a:spLocks noChangeArrowheads="1"/>
          </p:cNvSpPr>
          <p:nvPr/>
        </p:nvSpPr>
        <p:spPr bwMode="auto">
          <a:xfrm>
            <a:off x="5334000" y="3886200"/>
            <a:ext cx="2514600" cy="4064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2000"/>
              <a:t>Interquartile Range</a:t>
            </a:r>
          </a:p>
        </p:txBody>
      </p:sp>
      <p:sp>
        <p:nvSpPr>
          <p:cNvPr id="97299" name="Line 19"/>
          <p:cNvSpPr>
            <a:spLocks noChangeShapeType="1"/>
          </p:cNvSpPr>
          <p:nvPr/>
        </p:nvSpPr>
        <p:spPr bwMode="auto">
          <a:xfrm>
            <a:off x="1295400" y="3048000"/>
            <a:ext cx="0" cy="1600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00" name="Line 20"/>
          <p:cNvSpPr>
            <a:spLocks noChangeShapeType="1"/>
          </p:cNvSpPr>
          <p:nvPr/>
        </p:nvSpPr>
        <p:spPr bwMode="auto">
          <a:xfrm>
            <a:off x="1295400" y="3581400"/>
            <a:ext cx="228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01" name="Line 21"/>
          <p:cNvSpPr>
            <a:spLocks noChangeShapeType="1"/>
          </p:cNvSpPr>
          <p:nvPr/>
        </p:nvSpPr>
        <p:spPr bwMode="auto">
          <a:xfrm>
            <a:off x="1295400" y="4114800"/>
            <a:ext cx="228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02" name="Line 22"/>
          <p:cNvSpPr>
            <a:spLocks noChangeShapeType="1"/>
          </p:cNvSpPr>
          <p:nvPr/>
        </p:nvSpPr>
        <p:spPr bwMode="auto">
          <a:xfrm>
            <a:off x="1295400" y="4648200"/>
            <a:ext cx="228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05" name="Rectangle 25"/>
          <p:cNvSpPr>
            <a:spLocks noChangeArrowheads="1"/>
          </p:cNvSpPr>
          <p:nvPr/>
        </p:nvSpPr>
        <p:spPr bwMode="auto">
          <a:xfrm>
            <a:off x="1143000" y="2667000"/>
            <a:ext cx="2362200" cy="40640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sz="2000"/>
              <a:t>Central Tendency</a:t>
            </a:r>
          </a:p>
        </p:txBody>
      </p:sp>
      <p:sp>
        <p:nvSpPr>
          <p:cNvPr id="97306" name="Line 26"/>
          <p:cNvSpPr>
            <a:spLocks noChangeShapeType="1"/>
          </p:cNvSpPr>
          <p:nvPr/>
        </p:nvSpPr>
        <p:spPr bwMode="auto">
          <a:xfrm>
            <a:off x="5105400" y="3048000"/>
            <a:ext cx="0" cy="2667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07" name="Line 27"/>
          <p:cNvSpPr>
            <a:spLocks noChangeShapeType="1"/>
          </p:cNvSpPr>
          <p:nvPr/>
        </p:nvSpPr>
        <p:spPr bwMode="auto">
          <a:xfrm>
            <a:off x="5105400" y="3581400"/>
            <a:ext cx="228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08" name="Line 28"/>
          <p:cNvSpPr>
            <a:spLocks noChangeShapeType="1"/>
          </p:cNvSpPr>
          <p:nvPr/>
        </p:nvSpPr>
        <p:spPr bwMode="auto">
          <a:xfrm>
            <a:off x="5105400" y="4114800"/>
            <a:ext cx="228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09" name="Line 29"/>
          <p:cNvSpPr>
            <a:spLocks noChangeShapeType="1"/>
          </p:cNvSpPr>
          <p:nvPr/>
        </p:nvSpPr>
        <p:spPr bwMode="auto">
          <a:xfrm>
            <a:off x="5105400" y="4648200"/>
            <a:ext cx="228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10" name="Line 30"/>
          <p:cNvSpPr>
            <a:spLocks noChangeShapeType="1"/>
          </p:cNvSpPr>
          <p:nvPr/>
        </p:nvSpPr>
        <p:spPr bwMode="auto">
          <a:xfrm>
            <a:off x="5105400" y="5181600"/>
            <a:ext cx="228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11" name="Line 31"/>
          <p:cNvSpPr>
            <a:spLocks noChangeShapeType="1"/>
          </p:cNvSpPr>
          <p:nvPr/>
        </p:nvSpPr>
        <p:spPr bwMode="auto">
          <a:xfrm>
            <a:off x="5105400" y="5715000"/>
            <a:ext cx="228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7312" name="Rectangle 32"/>
          <p:cNvSpPr>
            <a:spLocks noChangeArrowheads="1"/>
          </p:cNvSpPr>
          <p:nvPr/>
        </p:nvSpPr>
        <p:spPr bwMode="auto">
          <a:xfrm>
            <a:off x="4953000" y="2667000"/>
            <a:ext cx="1828800" cy="4064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altLang="en-US" sz="2000"/>
              <a:t>Variation</a:t>
            </a:r>
          </a:p>
        </p:txBody>
      </p:sp>
      <p:sp>
        <p:nvSpPr>
          <p:cNvPr id="97318" name="Line 38"/>
          <p:cNvSpPr>
            <a:spLocks noChangeShapeType="1"/>
          </p:cNvSpPr>
          <p:nvPr/>
        </p:nvSpPr>
        <p:spPr bwMode="auto">
          <a:xfrm>
            <a:off x="6019800" y="2362200"/>
            <a:ext cx="1588" cy="3063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 name="Slide Number Placeholder 3"/>
          <p:cNvSpPr>
            <a:spLocks noGrp="1"/>
          </p:cNvSpPr>
          <p:nvPr>
            <p:ph type="sldNum" sz="quarter" idx="12"/>
          </p:nvPr>
        </p:nvSpPr>
        <p:spPr/>
        <p:txBody>
          <a:bodyPr/>
          <a:lstStyle/>
          <a:p>
            <a:fld id="{44B214BB-661D-4F56-B225-34CBD1A6709D}" type="slidenum">
              <a:rPr lang="en-IN" smtClean="0"/>
              <a:t>193</a:t>
            </a:fld>
            <a:endParaRPr lang="en-IN"/>
          </a:p>
        </p:txBody>
      </p:sp>
    </p:spTree>
    <p:extLst>
      <p:ext uri="{BB962C8B-B14F-4D97-AF65-F5344CB8AC3E}">
        <p14:creationId xmlns:p14="http://schemas.microsoft.com/office/powerpoint/2010/main" val="150843960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eaLnBrk="1" hangingPunct="1"/>
            <a:r>
              <a:rPr lang="en-US" altLang="en-US" smtClean="0">
                <a:cs typeface="Arial" pitchFamily="34" charset="0"/>
              </a:rPr>
              <a:t>Summary</a:t>
            </a:r>
            <a:r>
              <a:rPr lang="en-US" altLang="en-US" smtClean="0"/>
              <a:t> Definitions</a:t>
            </a:r>
          </a:p>
        </p:txBody>
      </p:sp>
      <p:sp>
        <p:nvSpPr>
          <p:cNvPr id="36869" name="Rectangle 3"/>
          <p:cNvSpPr>
            <a:spLocks noGrp="1" noChangeArrowheads="1"/>
          </p:cNvSpPr>
          <p:nvPr>
            <p:ph type="body" idx="1"/>
          </p:nvPr>
        </p:nvSpPr>
        <p:spPr>
          <a:noFill/>
        </p:spPr>
        <p:txBody>
          <a:bodyPr/>
          <a:lstStyle/>
          <a:p>
            <a:pPr eaLnBrk="1" hangingPunct="1">
              <a:buClr>
                <a:schemeClr val="tx2"/>
              </a:buClr>
            </a:pPr>
            <a:r>
              <a:rPr lang="en-US" altLang="en-US" sz="2400" dirty="0" smtClean="0">
                <a:cs typeface="Arial" pitchFamily="34" charset="0"/>
              </a:rPr>
              <a:t>The </a:t>
            </a:r>
            <a:r>
              <a:rPr lang="en-US" altLang="en-US" sz="2400" b="1" dirty="0" smtClean="0">
                <a:cs typeface="Arial" pitchFamily="34" charset="0"/>
              </a:rPr>
              <a:t>central tendency</a:t>
            </a:r>
            <a:r>
              <a:rPr lang="en-US" altLang="en-US" sz="2400" dirty="0" smtClean="0">
                <a:cs typeface="Arial" pitchFamily="34" charset="0"/>
              </a:rPr>
              <a:t> is the extent to which all the data values group around a typical or central value.</a:t>
            </a:r>
          </a:p>
          <a:p>
            <a:pPr eaLnBrk="1" hangingPunct="1">
              <a:buClr>
                <a:schemeClr val="tx2"/>
              </a:buClr>
            </a:pPr>
            <a:endParaRPr lang="en-US" altLang="en-US" dirty="0" smtClean="0">
              <a:latin typeface="Times New Roman" pitchFamily="18" charset="0"/>
            </a:endParaRPr>
          </a:p>
          <a:p>
            <a:pPr eaLnBrk="1" hangingPunct="1">
              <a:buClr>
                <a:schemeClr val="tx2"/>
              </a:buClr>
            </a:pPr>
            <a:r>
              <a:rPr lang="en-US" altLang="en-US" sz="2400" dirty="0" smtClean="0">
                <a:cs typeface="Arial" pitchFamily="34" charset="0"/>
              </a:rPr>
              <a:t>The </a:t>
            </a:r>
            <a:r>
              <a:rPr lang="en-US" altLang="en-US" sz="2400" b="1" dirty="0" smtClean="0">
                <a:cs typeface="Arial" pitchFamily="34" charset="0"/>
              </a:rPr>
              <a:t>variation</a:t>
            </a:r>
            <a:r>
              <a:rPr lang="en-US" altLang="en-US" sz="2400" dirty="0" smtClean="0">
                <a:cs typeface="Arial" pitchFamily="34" charset="0"/>
              </a:rPr>
              <a:t> is the amount of dispersion, or scattering, of values </a:t>
            </a:r>
          </a:p>
          <a:p>
            <a:pPr eaLnBrk="1" hangingPunct="1">
              <a:buClr>
                <a:schemeClr val="tx2"/>
              </a:buClr>
            </a:pPr>
            <a:endParaRPr lang="en-US" altLang="en-US" dirty="0" smtClean="0">
              <a:latin typeface="Times New Roman" pitchFamily="18" charset="0"/>
            </a:endParaRPr>
          </a:p>
        </p:txBody>
      </p:sp>
      <p:sp>
        <p:nvSpPr>
          <p:cNvPr id="4" name="Slide Number Placeholder 3"/>
          <p:cNvSpPr>
            <a:spLocks noGrp="1"/>
          </p:cNvSpPr>
          <p:nvPr>
            <p:ph type="sldNum" sz="quarter" idx="12"/>
          </p:nvPr>
        </p:nvSpPr>
        <p:spPr/>
        <p:txBody>
          <a:bodyPr/>
          <a:lstStyle/>
          <a:p>
            <a:fld id="{44B214BB-661D-4F56-B225-34CBD1A6709D}" type="slidenum">
              <a:rPr lang="en-IN" smtClean="0"/>
              <a:t>194</a:t>
            </a:fld>
            <a:endParaRPr lang="en-IN"/>
          </a:p>
        </p:txBody>
      </p:sp>
    </p:spTree>
    <p:extLst>
      <p:ext uri="{BB962C8B-B14F-4D97-AF65-F5344CB8AC3E}">
        <p14:creationId xmlns:p14="http://schemas.microsoft.com/office/powerpoint/2010/main" val="234571612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txBox="1">
            <a:spLocks noChangeArrowheads="1"/>
          </p:cNvSpPr>
          <p:nvPr/>
        </p:nvSpPr>
        <p:spPr>
          <a:xfrm>
            <a:off x="1143000" y="381000"/>
            <a:ext cx="7696200" cy="609600"/>
          </a:xfrm>
          <a:prstGeom prst="rect">
            <a:avLst/>
          </a:prstGeom>
        </p:spPr>
        <p:txBody>
          <a:bodyPr tIns="0">
            <a:noAutofit/>
          </a:bodyPr>
          <a:lstStyle/>
          <a:p>
            <a:pPr marL="27432" algn="ctr">
              <a:spcBef>
                <a:spcPts val="600"/>
              </a:spcBef>
              <a:buClr>
                <a:schemeClr val="accent1"/>
              </a:buClr>
              <a:buSzPct val="80000"/>
              <a:defRPr/>
            </a:pPr>
            <a:r>
              <a:rPr lang="en-US" sz="2800" dirty="0" smtClean="0">
                <a:solidFill>
                  <a:srgbClr val="0070C0"/>
                </a:solidFill>
                <a:latin typeface="Trebuchet MS" pitchFamily="34" charset="0"/>
              </a:rPr>
              <a:t>Summarizing Data Sets</a:t>
            </a:r>
          </a:p>
          <a:p>
            <a:pPr marL="27432" algn="ctr">
              <a:spcBef>
                <a:spcPts val="600"/>
              </a:spcBef>
              <a:buClr>
                <a:schemeClr val="accent1"/>
              </a:buClr>
              <a:buSzPct val="80000"/>
              <a:defRPr/>
            </a:pPr>
            <a:endParaRPr lang="en-US" sz="1000" dirty="0" smtClean="0">
              <a:solidFill>
                <a:srgbClr val="0070C0"/>
              </a:solidFill>
              <a:latin typeface="Trebuchet MS" pitchFamily="34" charset="0"/>
            </a:endParaRPr>
          </a:p>
          <a:p>
            <a:pPr marL="27432" algn="ctr">
              <a:spcBef>
                <a:spcPts val="600"/>
              </a:spcBef>
              <a:buClr>
                <a:schemeClr val="accent1"/>
              </a:buClr>
              <a:buSzPct val="80000"/>
              <a:defRPr/>
            </a:pPr>
            <a:r>
              <a:rPr lang="en-US" sz="2800" dirty="0" smtClean="0">
                <a:solidFill>
                  <a:srgbClr val="00CC00"/>
                </a:solidFill>
                <a:latin typeface="Trebuchet MS" pitchFamily="34" charset="0"/>
              </a:rPr>
              <a:t>Numerical Measures of Central Tendency</a:t>
            </a:r>
          </a:p>
          <a:p>
            <a:pPr marL="27432" marR="0" lvl="0" indent="0"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US" sz="3200" b="0" i="0" u="none" strike="noStrike" kern="1200" cap="none" spc="0" normalizeH="0" baseline="0" noProof="0" dirty="0" smtClean="0">
              <a:ln>
                <a:noFill/>
              </a:ln>
              <a:solidFill>
                <a:srgbClr val="00CC00"/>
              </a:solidFill>
              <a:effectLst/>
              <a:uLnTx/>
              <a:uFillTx/>
              <a:latin typeface="Trebuchet MS" pitchFamily="34" charset="0"/>
            </a:endParaRPr>
          </a:p>
        </p:txBody>
      </p:sp>
      <p:sp>
        <p:nvSpPr>
          <p:cNvPr id="9" name="Rectangle 5"/>
          <p:cNvSpPr txBox="1">
            <a:spLocks noChangeArrowheads="1"/>
          </p:cNvSpPr>
          <p:nvPr/>
        </p:nvSpPr>
        <p:spPr>
          <a:xfrm>
            <a:off x="1295400" y="2209800"/>
            <a:ext cx="7661275" cy="41148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b="1" dirty="0" smtClean="0"/>
              <a:t>Central tendency </a:t>
            </a:r>
            <a:r>
              <a:rPr lang="en-US" sz="2400" dirty="0" smtClean="0"/>
              <a:t>is the value </a:t>
            </a: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en-US" sz="2400" dirty="0" smtClean="0"/>
              <a:t>    or values around which the data </a:t>
            </a: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en-US" sz="2400" dirty="0" smtClean="0"/>
              <a:t>    tend to cluster</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lang="en-US" sz="2400" dirty="0" smtClean="0"/>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lang="en-US" sz="2400" dirty="0" smtClean="0"/>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lang="en-US" sz="2400" dirty="0" smtClean="0"/>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b="1" dirty="0" smtClean="0"/>
              <a:t>Variability</a:t>
            </a:r>
            <a:r>
              <a:rPr lang="en-US" sz="2400" dirty="0" smtClean="0"/>
              <a:t> shows how strongly </a:t>
            </a: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en-US" sz="2400" dirty="0" smtClean="0"/>
              <a:t>    the data cluster around that (those) </a:t>
            </a: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en-US" sz="2400" dirty="0" smtClean="0"/>
              <a:t>    value(s)</a:t>
            </a:r>
          </a:p>
        </p:txBody>
      </p:sp>
      <p:pic>
        <p:nvPicPr>
          <p:cNvPr id="5121" name="Picture 1"/>
          <p:cNvPicPr>
            <a:picLocks noChangeAspect="1" noChangeArrowheads="1"/>
          </p:cNvPicPr>
          <p:nvPr/>
        </p:nvPicPr>
        <p:blipFill>
          <a:blip r:embed="rId2" cstate="print"/>
          <a:srcRect/>
          <a:stretch>
            <a:fillRect/>
          </a:stretch>
        </p:blipFill>
        <p:spPr bwMode="auto">
          <a:xfrm>
            <a:off x="6400800" y="2209800"/>
            <a:ext cx="2422826" cy="1676400"/>
          </a:xfrm>
          <a:prstGeom prst="rect">
            <a:avLst/>
          </a:prstGeom>
          <a:noFill/>
          <a:ln w="9525">
            <a:noFill/>
            <a:miter lim="800000"/>
            <a:headEnd/>
            <a:tailEnd/>
          </a:ln>
        </p:spPr>
      </p:pic>
      <p:pic>
        <p:nvPicPr>
          <p:cNvPr id="5122" name="Picture 2"/>
          <p:cNvPicPr>
            <a:picLocks noChangeAspect="1" noChangeArrowheads="1"/>
          </p:cNvPicPr>
          <p:nvPr/>
        </p:nvPicPr>
        <p:blipFill>
          <a:blip r:embed="rId3" cstate="print"/>
          <a:srcRect/>
          <a:stretch>
            <a:fillRect/>
          </a:stretch>
        </p:blipFill>
        <p:spPr bwMode="auto">
          <a:xfrm>
            <a:off x="6624000" y="4620146"/>
            <a:ext cx="2291400" cy="14478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44B214BB-661D-4F56-B225-34CBD1A6709D}" type="slidenum">
              <a:rPr lang="en-IN" smtClean="0"/>
              <a:t>195</a:t>
            </a:fld>
            <a:endParaRPr lang="en-IN"/>
          </a:p>
        </p:txBody>
      </p:sp>
    </p:spTree>
    <p:extLst>
      <p:ext uri="{BB962C8B-B14F-4D97-AF65-F5344CB8AC3E}">
        <p14:creationId xmlns:p14="http://schemas.microsoft.com/office/powerpoint/2010/main" val="392015879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central tendency</a:t>
            </a:r>
            <a:br>
              <a:rPr lang="en-US" dirty="0" smtClean="0"/>
            </a:br>
            <a:r>
              <a:rPr lang="en-US" dirty="0" smtClean="0"/>
              <a:t>(ungrouped data)</a:t>
            </a:r>
            <a:endParaRPr lang="en-US" dirty="0"/>
          </a:p>
        </p:txBody>
      </p:sp>
      <p:sp>
        <p:nvSpPr>
          <p:cNvPr id="3" name="Text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44B214BB-661D-4F56-B225-34CBD1A6709D}" type="slidenum">
              <a:rPr lang="en-IN" smtClean="0"/>
              <a:t>196</a:t>
            </a:fld>
            <a:endParaRPr lang="en-IN"/>
          </a:p>
        </p:txBody>
      </p:sp>
    </p:spTree>
    <p:extLst>
      <p:ext uri="{BB962C8B-B14F-4D97-AF65-F5344CB8AC3E}">
        <p14:creationId xmlns:p14="http://schemas.microsoft.com/office/powerpoint/2010/main" val="70987944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1150938" y="381000"/>
            <a:ext cx="7383462" cy="990600"/>
          </a:xfrm>
        </p:spPr>
        <p:txBody>
          <a:bodyPr>
            <a:normAutofit fontScale="90000"/>
          </a:bodyPr>
          <a:lstStyle/>
          <a:p>
            <a:pPr algn="ctr" eaLnBrk="1" hangingPunct="1">
              <a:lnSpc>
                <a:spcPct val="110000"/>
              </a:lnSpc>
            </a:pPr>
            <a:r>
              <a:rPr lang="en-US" altLang="en-US" smtClean="0">
                <a:cs typeface="Arial" pitchFamily="34" charset="0"/>
              </a:rPr>
              <a:t>Measures of Central Tendency:</a:t>
            </a:r>
            <a:br>
              <a:rPr lang="en-US" altLang="en-US" smtClean="0">
                <a:cs typeface="Arial" pitchFamily="34" charset="0"/>
              </a:rPr>
            </a:br>
            <a:r>
              <a:rPr lang="en-US" altLang="en-US" smtClean="0">
                <a:cs typeface="Arial" pitchFamily="34" charset="0"/>
              </a:rPr>
              <a:t>The Mean</a:t>
            </a:r>
          </a:p>
        </p:txBody>
      </p:sp>
      <p:sp>
        <p:nvSpPr>
          <p:cNvPr id="1030" name="Rectangle 3"/>
          <p:cNvSpPr>
            <a:spLocks noGrp="1" noChangeArrowheads="1"/>
          </p:cNvSpPr>
          <p:nvPr>
            <p:ph type="body" idx="1"/>
          </p:nvPr>
        </p:nvSpPr>
        <p:spPr>
          <a:xfrm>
            <a:off x="1066800" y="1676400"/>
            <a:ext cx="8077200" cy="4532313"/>
          </a:xfrm>
        </p:spPr>
        <p:txBody>
          <a:bodyPr/>
          <a:lstStyle/>
          <a:p>
            <a:pPr eaLnBrk="1" hangingPunct="1"/>
            <a:r>
              <a:rPr lang="en-US" altLang="en-US" smtClean="0">
                <a:cs typeface="Arial" pitchFamily="34" charset="0"/>
              </a:rPr>
              <a:t>The arithmetic mean (often just called </a:t>
            </a:r>
            <a:br>
              <a:rPr lang="en-US" altLang="en-US" smtClean="0">
                <a:cs typeface="Arial" pitchFamily="34" charset="0"/>
              </a:rPr>
            </a:br>
            <a:r>
              <a:rPr lang="en-US" altLang="en-US" smtClean="0">
                <a:cs typeface="Arial" pitchFamily="34" charset="0"/>
              </a:rPr>
              <a:t>“mean”) is the most common measure of </a:t>
            </a:r>
            <a:br>
              <a:rPr lang="en-US" altLang="en-US" smtClean="0">
                <a:cs typeface="Arial" pitchFamily="34" charset="0"/>
              </a:rPr>
            </a:br>
            <a:r>
              <a:rPr lang="en-US" altLang="en-US" smtClean="0">
                <a:cs typeface="Arial" pitchFamily="34" charset="0"/>
              </a:rPr>
              <a:t>central tendency</a:t>
            </a:r>
          </a:p>
          <a:p>
            <a:pPr eaLnBrk="1" hangingPunct="1"/>
            <a:endParaRPr lang="en-US" altLang="en-US" smtClean="0"/>
          </a:p>
          <a:p>
            <a:pPr lvl="1" eaLnBrk="1" hangingPunct="1"/>
            <a:r>
              <a:rPr lang="en-US" altLang="en-US" smtClean="0">
                <a:cs typeface="Arial" pitchFamily="34" charset="0"/>
              </a:rPr>
              <a:t>For a sample of size n:</a:t>
            </a:r>
          </a:p>
        </p:txBody>
      </p:sp>
      <p:sp>
        <p:nvSpPr>
          <p:cNvPr id="1031" name="Text Box 4"/>
          <p:cNvSpPr txBox="1">
            <a:spLocks noChangeArrowheads="1"/>
          </p:cNvSpPr>
          <p:nvPr/>
        </p:nvSpPr>
        <p:spPr bwMode="auto">
          <a:xfrm>
            <a:off x="838200" y="5705475"/>
            <a:ext cx="1905000" cy="466725"/>
          </a:xfrm>
          <a:prstGeom prst="rect">
            <a:avLst/>
          </a:prstGeom>
          <a:solidFill>
            <a:srgbClr val="FDE0BD"/>
          </a:solidFill>
          <a:ln w="9525">
            <a:solidFill>
              <a:schemeClr val="tx1"/>
            </a:solidFill>
            <a:miter lim="800000"/>
            <a:headEnd/>
            <a:tailEnd/>
          </a:ln>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spcBef>
                <a:spcPct val="50000"/>
              </a:spcBef>
            </a:pPr>
            <a:r>
              <a:rPr lang="en-US" altLang="en-US"/>
              <a:t>Sample size</a:t>
            </a:r>
          </a:p>
        </p:txBody>
      </p:sp>
      <p:sp>
        <p:nvSpPr>
          <p:cNvPr id="1032" name="Line 5"/>
          <p:cNvSpPr>
            <a:spLocks noChangeShapeType="1"/>
          </p:cNvSpPr>
          <p:nvPr/>
        </p:nvSpPr>
        <p:spPr bwMode="auto">
          <a:xfrm flipH="1">
            <a:off x="3886200" y="3581400"/>
            <a:ext cx="1981200" cy="91440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aphicFrame>
        <p:nvGraphicFramePr>
          <p:cNvPr id="1026" name="Object 6"/>
          <p:cNvGraphicFramePr>
            <a:graphicFrameLocks noChangeAspect="1"/>
          </p:cNvGraphicFramePr>
          <p:nvPr/>
        </p:nvGraphicFramePr>
        <p:xfrm>
          <a:off x="2209800" y="4038600"/>
          <a:ext cx="4975225" cy="1570038"/>
        </p:xfrm>
        <a:graphic>
          <a:graphicData uri="http://schemas.openxmlformats.org/presentationml/2006/ole">
            <mc:AlternateContent xmlns:mc="http://schemas.openxmlformats.org/markup-compatibility/2006">
              <mc:Choice xmlns:v="urn:schemas-microsoft-com:vml" Requires="v">
                <p:oleObj spid="_x0000_s8195" name="Equation" r:id="rId3" imgW="1930400" imgH="609600" progId="Equation.3">
                  <p:embed/>
                </p:oleObj>
              </mc:Choice>
              <mc:Fallback>
                <p:oleObj name="Equation" r:id="rId3" imgW="1930400" imgH="60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038600"/>
                        <a:ext cx="4975225" cy="1570038"/>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33" name="Text Box 7"/>
          <p:cNvSpPr txBox="1">
            <a:spLocks noChangeArrowheads="1"/>
          </p:cNvSpPr>
          <p:nvPr/>
        </p:nvSpPr>
        <p:spPr bwMode="auto">
          <a:xfrm>
            <a:off x="6248400" y="5791200"/>
            <a:ext cx="2514600" cy="466725"/>
          </a:xfrm>
          <a:prstGeom prst="rect">
            <a:avLst/>
          </a:prstGeom>
          <a:solidFill>
            <a:srgbClr val="FDE0BD"/>
          </a:solidFill>
          <a:ln w="9525">
            <a:solidFill>
              <a:schemeClr val="tx1"/>
            </a:solidFill>
            <a:miter lim="800000"/>
            <a:headEnd/>
            <a:tailEnd/>
          </a:ln>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spcBef>
                <a:spcPct val="50000"/>
              </a:spcBef>
            </a:pPr>
            <a:r>
              <a:rPr lang="en-US" altLang="en-US"/>
              <a:t>Observed values</a:t>
            </a:r>
          </a:p>
        </p:txBody>
      </p:sp>
      <p:sp>
        <p:nvSpPr>
          <p:cNvPr id="1034" name="Line 8"/>
          <p:cNvSpPr>
            <a:spLocks noChangeShapeType="1"/>
          </p:cNvSpPr>
          <p:nvPr/>
        </p:nvSpPr>
        <p:spPr bwMode="auto">
          <a:xfrm flipH="1" flipV="1">
            <a:off x="7162800" y="4800600"/>
            <a:ext cx="533400"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35" name="Line 9"/>
          <p:cNvSpPr>
            <a:spLocks noChangeShapeType="1"/>
          </p:cNvSpPr>
          <p:nvPr/>
        </p:nvSpPr>
        <p:spPr bwMode="auto">
          <a:xfrm>
            <a:off x="7696200" y="4800600"/>
            <a:ext cx="0" cy="990600"/>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36" name="Rectangle 10"/>
          <p:cNvSpPr>
            <a:spLocks noChangeArrowheads="1"/>
          </p:cNvSpPr>
          <p:nvPr/>
        </p:nvSpPr>
        <p:spPr bwMode="auto">
          <a:xfrm>
            <a:off x="5867400" y="3352800"/>
            <a:ext cx="1846263" cy="457200"/>
          </a:xfrm>
          <a:prstGeom prst="rect">
            <a:avLst/>
          </a:prstGeom>
          <a:solidFill>
            <a:srgbClr val="FDE0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r>
              <a:rPr lang="en-US" altLang="en-US"/>
              <a:t>The i</a:t>
            </a:r>
            <a:r>
              <a:rPr lang="en-US" altLang="en-US" baseline="30000"/>
              <a:t>th</a:t>
            </a:r>
            <a:r>
              <a:rPr lang="en-US" altLang="en-US"/>
              <a:t> value</a:t>
            </a:r>
          </a:p>
        </p:txBody>
      </p:sp>
      <p:sp>
        <p:nvSpPr>
          <p:cNvPr id="1037" name="Line 11"/>
          <p:cNvSpPr>
            <a:spLocks noChangeShapeType="1"/>
          </p:cNvSpPr>
          <p:nvPr/>
        </p:nvSpPr>
        <p:spPr bwMode="auto">
          <a:xfrm flipV="1">
            <a:off x="2743200" y="5486400"/>
            <a:ext cx="533400" cy="22860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38" name="Text Box 12"/>
          <p:cNvSpPr txBox="1">
            <a:spLocks noChangeArrowheads="1"/>
          </p:cNvSpPr>
          <p:nvPr/>
        </p:nvSpPr>
        <p:spPr bwMode="auto">
          <a:xfrm>
            <a:off x="228600" y="3124200"/>
            <a:ext cx="2286000" cy="376238"/>
          </a:xfrm>
          <a:prstGeom prst="rect">
            <a:avLst/>
          </a:prstGeom>
          <a:solidFill>
            <a:srgbClr val="FDE0BD"/>
          </a:solidFill>
          <a:ln w="9525">
            <a:solidFill>
              <a:schemeClr val="tx1"/>
            </a:solidFill>
            <a:miter lim="800000"/>
            <a:headEnd/>
            <a:tailEnd/>
          </a:ln>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spcBef>
                <a:spcPct val="50000"/>
              </a:spcBef>
            </a:pPr>
            <a:r>
              <a:rPr lang="en-US" altLang="en-US" sz="1800"/>
              <a:t>Pronounced x-bar</a:t>
            </a:r>
          </a:p>
        </p:txBody>
      </p:sp>
      <p:sp>
        <p:nvSpPr>
          <p:cNvPr id="1039" name="Line 13"/>
          <p:cNvSpPr>
            <a:spLocks noChangeShapeType="1"/>
          </p:cNvSpPr>
          <p:nvPr/>
        </p:nvSpPr>
        <p:spPr bwMode="auto">
          <a:xfrm>
            <a:off x="1143000" y="3581400"/>
            <a:ext cx="1143000" cy="106680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 name="Slide Number Placeholder 3"/>
          <p:cNvSpPr>
            <a:spLocks noGrp="1"/>
          </p:cNvSpPr>
          <p:nvPr>
            <p:ph type="sldNum" sz="quarter" idx="12"/>
          </p:nvPr>
        </p:nvSpPr>
        <p:spPr/>
        <p:txBody>
          <a:bodyPr/>
          <a:lstStyle/>
          <a:p>
            <a:fld id="{44B214BB-661D-4F56-B225-34CBD1A6709D}" type="slidenum">
              <a:rPr lang="en-IN" smtClean="0"/>
              <a:t>197</a:t>
            </a:fld>
            <a:endParaRPr lang="en-IN"/>
          </a:p>
        </p:txBody>
      </p:sp>
    </p:spTree>
    <p:extLst>
      <p:ext uri="{BB962C8B-B14F-4D97-AF65-F5344CB8AC3E}">
        <p14:creationId xmlns:p14="http://schemas.microsoft.com/office/powerpoint/2010/main" val="353746012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p:txBody>
          <a:bodyPr>
            <a:normAutofit fontScale="90000"/>
          </a:bodyPr>
          <a:lstStyle/>
          <a:p>
            <a:pPr algn="ctr" eaLnBrk="1" hangingPunct="1"/>
            <a:r>
              <a:rPr lang="en-US" altLang="en-US" smtClean="0">
                <a:cs typeface="Arial" pitchFamily="34" charset="0"/>
              </a:rPr>
              <a:t>Measures of Central Tendency:</a:t>
            </a:r>
            <a:br>
              <a:rPr lang="en-US" altLang="en-US" smtClean="0">
                <a:cs typeface="Arial" pitchFamily="34" charset="0"/>
              </a:rPr>
            </a:br>
            <a:r>
              <a:rPr lang="en-US" altLang="en-US" smtClean="0">
                <a:cs typeface="Arial" pitchFamily="34" charset="0"/>
              </a:rPr>
              <a:t>The Mean</a:t>
            </a:r>
          </a:p>
        </p:txBody>
      </p:sp>
      <p:sp>
        <p:nvSpPr>
          <p:cNvPr id="2055" name="Rectangle 3"/>
          <p:cNvSpPr>
            <a:spLocks noGrp="1" noChangeArrowheads="1"/>
          </p:cNvSpPr>
          <p:nvPr>
            <p:ph type="body" idx="1"/>
          </p:nvPr>
        </p:nvSpPr>
        <p:spPr>
          <a:xfrm>
            <a:off x="762000" y="1828800"/>
            <a:ext cx="8077200" cy="4114800"/>
          </a:xfrm>
        </p:spPr>
        <p:txBody>
          <a:bodyPr/>
          <a:lstStyle/>
          <a:p>
            <a:pPr eaLnBrk="1" hangingPunct="1"/>
            <a:r>
              <a:rPr lang="en-US" altLang="en-US" sz="2400" smtClean="0">
                <a:cs typeface="Arial" pitchFamily="34" charset="0"/>
              </a:rPr>
              <a:t>The most common measure of central tendency</a:t>
            </a:r>
          </a:p>
          <a:p>
            <a:pPr eaLnBrk="1" hangingPunct="1"/>
            <a:r>
              <a:rPr lang="en-US" altLang="en-US" sz="2400" smtClean="0">
                <a:cs typeface="Arial" pitchFamily="34" charset="0"/>
              </a:rPr>
              <a:t>Mean = sum of values divided by the number of values</a:t>
            </a:r>
          </a:p>
          <a:p>
            <a:pPr eaLnBrk="1" hangingPunct="1"/>
            <a:r>
              <a:rPr lang="en-US" altLang="en-US" sz="2400" smtClean="0">
                <a:cs typeface="Arial" pitchFamily="34" charset="0"/>
              </a:rPr>
              <a:t>Affected by extreme values (outliers)</a:t>
            </a:r>
          </a:p>
          <a:p>
            <a:pPr eaLnBrk="1" hangingPunct="1">
              <a:buFont typeface="Wingdings" pitchFamily="2" charset="2"/>
              <a:buNone/>
            </a:pPr>
            <a:endParaRPr lang="en-US" altLang="en-US" sz="2400" smtClean="0"/>
          </a:p>
        </p:txBody>
      </p:sp>
      <p:sp>
        <p:nvSpPr>
          <p:cNvPr id="2057" name="AutoShape 5"/>
          <p:cNvSpPr>
            <a:spLocks noChangeArrowheads="1"/>
          </p:cNvSpPr>
          <p:nvPr/>
        </p:nvSpPr>
        <p:spPr bwMode="auto">
          <a:xfrm rot="-5400000">
            <a:off x="5905500" y="4305300"/>
            <a:ext cx="609600" cy="228600"/>
          </a:xfrm>
          <a:prstGeom prst="rightArrow">
            <a:avLst>
              <a:gd name="adj1" fmla="val 50000"/>
              <a:gd name="adj2" fmla="val 67160"/>
            </a:avLst>
          </a:prstGeom>
          <a:solidFill>
            <a:srgbClr val="FF0000"/>
          </a:solidFill>
          <a:ln w="12700">
            <a:solidFill>
              <a:schemeClr val="tx1"/>
            </a:solidFill>
            <a:miter lim="800000"/>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58" name="Line 6"/>
          <p:cNvSpPr>
            <a:spLocks noChangeShapeType="1"/>
          </p:cNvSpPr>
          <p:nvPr/>
        </p:nvSpPr>
        <p:spPr bwMode="auto">
          <a:xfrm>
            <a:off x="703263" y="3886200"/>
            <a:ext cx="33543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9" name="Rectangle 7"/>
          <p:cNvSpPr>
            <a:spLocks noChangeArrowheads="1"/>
          </p:cNvSpPr>
          <p:nvPr/>
        </p:nvSpPr>
        <p:spPr bwMode="auto">
          <a:xfrm>
            <a:off x="522288" y="3798888"/>
            <a:ext cx="39846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spcBef>
                <a:spcPct val="50000"/>
              </a:spcBef>
            </a:pPr>
            <a:r>
              <a:rPr lang="en-US" altLang="en-US" sz="1800" b="1"/>
              <a:t>0  1   2   3   4   5   6   7   8   9   10</a:t>
            </a:r>
          </a:p>
        </p:txBody>
      </p:sp>
      <p:sp>
        <p:nvSpPr>
          <p:cNvPr id="2060" name="Rectangle 8"/>
          <p:cNvSpPr>
            <a:spLocks noChangeArrowheads="1"/>
          </p:cNvSpPr>
          <p:nvPr/>
        </p:nvSpPr>
        <p:spPr bwMode="auto">
          <a:xfrm>
            <a:off x="609600" y="3657600"/>
            <a:ext cx="314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1" hangingPunct="1"/>
            <a:endParaRPr lang="en-GB" altLang="en-US"/>
          </a:p>
        </p:txBody>
      </p:sp>
      <p:sp>
        <p:nvSpPr>
          <p:cNvPr id="2061" name="Oval 9"/>
          <p:cNvSpPr>
            <a:spLocks noChangeArrowheads="1"/>
          </p:cNvSpPr>
          <p:nvPr/>
        </p:nvSpPr>
        <p:spPr bwMode="auto">
          <a:xfrm>
            <a:off x="8382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62" name="Oval 10"/>
          <p:cNvSpPr>
            <a:spLocks noChangeArrowheads="1"/>
          </p:cNvSpPr>
          <p:nvPr/>
        </p:nvSpPr>
        <p:spPr bwMode="auto">
          <a:xfrm>
            <a:off x="11430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63" name="Oval 11"/>
          <p:cNvSpPr>
            <a:spLocks noChangeArrowheads="1"/>
          </p:cNvSpPr>
          <p:nvPr/>
        </p:nvSpPr>
        <p:spPr bwMode="auto">
          <a:xfrm>
            <a:off x="14478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64" name="Oval 12"/>
          <p:cNvSpPr>
            <a:spLocks noChangeArrowheads="1"/>
          </p:cNvSpPr>
          <p:nvPr/>
        </p:nvSpPr>
        <p:spPr bwMode="auto">
          <a:xfrm>
            <a:off x="17526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65" name="Oval 13"/>
          <p:cNvSpPr>
            <a:spLocks noChangeArrowheads="1"/>
          </p:cNvSpPr>
          <p:nvPr/>
        </p:nvSpPr>
        <p:spPr bwMode="auto">
          <a:xfrm>
            <a:off x="20574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66" name="AutoShape 14"/>
          <p:cNvSpPr>
            <a:spLocks noChangeArrowheads="1"/>
          </p:cNvSpPr>
          <p:nvPr/>
        </p:nvSpPr>
        <p:spPr bwMode="auto">
          <a:xfrm rot="-5400000">
            <a:off x="1257300" y="4305300"/>
            <a:ext cx="609600" cy="228600"/>
          </a:xfrm>
          <a:prstGeom prst="rightArrow">
            <a:avLst>
              <a:gd name="adj1" fmla="val 50000"/>
              <a:gd name="adj2" fmla="val 67160"/>
            </a:avLst>
          </a:prstGeom>
          <a:solidFill>
            <a:srgbClr val="FF0000"/>
          </a:solidFill>
          <a:ln w="12700">
            <a:solidFill>
              <a:schemeClr val="tx1"/>
            </a:solidFill>
            <a:miter lim="800000"/>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67" name="Rectangle 15"/>
          <p:cNvSpPr>
            <a:spLocks noChangeArrowheads="1"/>
          </p:cNvSpPr>
          <p:nvPr/>
        </p:nvSpPr>
        <p:spPr bwMode="auto">
          <a:xfrm>
            <a:off x="1447800" y="4800600"/>
            <a:ext cx="1524000" cy="466725"/>
          </a:xfrm>
          <a:prstGeom prst="rect">
            <a:avLst/>
          </a:prstGeom>
          <a:solidFill>
            <a:srgbClr val="FDE0BD"/>
          </a:solidFill>
          <a:ln w="12700">
            <a:solidFill>
              <a:schemeClr val="tx1"/>
            </a:solidFill>
            <a:miter lim="800000"/>
            <a:headEnd/>
            <a:tailEnd/>
          </a:ln>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spcBef>
                <a:spcPct val="50000"/>
              </a:spcBef>
            </a:pPr>
            <a:r>
              <a:rPr lang="en-US" altLang="en-US" b="1"/>
              <a:t>Mean = 3</a:t>
            </a:r>
          </a:p>
        </p:txBody>
      </p:sp>
      <p:sp>
        <p:nvSpPr>
          <p:cNvPr id="2068" name="Line 16"/>
          <p:cNvSpPr>
            <a:spLocks noChangeShapeType="1"/>
          </p:cNvSpPr>
          <p:nvPr/>
        </p:nvSpPr>
        <p:spPr bwMode="auto">
          <a:xfrm>
            <a:off x="5046663" y="3886200"/>
            <a:ext cx="33543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9" name="Rectangle 17"/>
          <p:cNvSpPr>
            <a:spLocks noChangeArrowheads="1"/>
          </p:cNvSpPr>
          <p:nvPr/>
        </p:nvSpPr>
        <p:spPr bwMode="auto">
          <a:xfrm>
            <a:off x="4724400" y="3810000"/>
            <a:ext cx="39846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spcBef>
                <a:spcPct val="50000"/>
              </a:spcBef>
            </a:pPr>
            <a:r>
              <a:rPr lang="en-US" altLang="en-US" sz="1800" b="1"/>
              <a:t>  0  1   2   3   4   5   6   7   8   9   10</a:t>
            </a:r>
          </a:p>
        </p:txBody>
      </p:sp>
      <p:sp>
        <p:nvSpPr>
          <p:cNvPr id="2070" name="Rectangle 18"/>
          <p:cNvSpPr>
            <a:spLocks noChangeArrowheads="1"/>
          </p:cNvSpPr>
          <p:nvPr/>
        </p:nvSpPr>
        <p:spPr bwMode="auto">
          <a:xfrm>
            <a:off x="4953000" y="3657600"/>
            <a:ext cx="314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1" hangingPunct="1"/>
            <a:endParaRPr lang="en-GB" altLang="en-US"/>
          </a:p>
        </p:txBody>
      </p:sp>
      <p:sp>
        <p:nvSpPr>
          <p:cNvPr id="2071" name="Oval 19"/>
          <p:cNvSpPr>
            <a:spLocks noChangeArrowheads="1"/>
          </p:cNvSpPr>
          <p:nvPr/>
        </p:nvSpPr>
        <p:spPr bwMode="auto">
          <a:xfrm>
            <a:off x="51816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72" name="Oval 20"/>
          <p:cNvSpPr>
            <a:spLocks noChangeArrowheads="1"/>
          </p:cNvSpPr>
          <p:nvPr/>
        </p:nvSpPr>
        <p:spPr bwMode="auto">
          <a:xfrm>
            <a:off x="54864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73" name="Oval 21"/>
          <p:cNvSpPr>
            <a:spLocks noChangeArrowheads="1"/>
          </p:cNvSpPr>
          <p:nvPr/>
        </p:nvSpPr>
        <p:spPr bwMode="auto">
          <a:xfrm>
            <a:off x="57912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74" name="Oval 22"/>
          <p:cNvSpPr>
            <a:spLocks noChangeArrowheads="1"/>
          </p:cNvSpPr>
          <p:nvPr/>
        </p:nvSpPr>
        <p:spPr bwMode="auto">
          <a:xfrm>
            <a:off x="60960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75" name="Oval 23"/>
          <p:cNvSpPr>
            <a:spLocks noChangeArrowheads="1"/>
          </p:cNvSpPr>
          <p:nvPr/>
        </p:nvSpPr>
        <p:spPr bwMode="auto">
          <a:xfrm>
            <a:off x="8077200" y="36576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2076" name="Rectangle 24"/>
          <p:cNvSpPr>
            <a:spLocks noChangeArrowheads="1"/>
          </p:cNvSpPr>
          <p:nvPr/>
        </p:nvSpPr>
        <p:spPr bwMode="auto">
          <a:xfrm>
            <a:off x="6096000" y="4800600"/>
            <a:ext cx="1524000" cy="466725"/>
          </a:xfrm>
          <a:prstGeom prst="rect">
            <a:avLst/>
          </a:prstGeom>
          <a:solidFill>
            <a:srgbClr val="FDE0BD"/>
          </a:solidFill>
          <a:ln w="12700">
            <a:solidFill>
              <a:schemeClr val="tx1"/>
            </a:solidFill>
            <a:miter lim="800000"/>
            <a:headEnd/>
            <a:tailEnd/>
          </a:ln>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spcBef>
                <a:spcPct val="50000"/>
              </a:spcBef>
            </a:pPr>
            <a:r>
              <a:rPr lang="en-US" altLang="en-US" b="1"/>
              <a:t>Mean = 4</a:t>
            </a:r>
          </a:p>
        </p:txBody>
      </p:sp>
      <p:graphicFrame>
        <p:nvGraphicFramePr>
          <p:cNvPr id="2050" name="Object 25"/>
          <p:cNvGraphicFramePr>
            <a:graphicFrameLocks noChangeAspect="1"/>
          </p:cNvGraphicFramePr>
          <p:nvPr/>
        </p:nvGraphicFramePr>
        <p:xfrm>
          <a:off x="838200" y="5410200"/>
          <a:ext cx="3022600" cy="731838"/>
        </p:xfrm>
        <a:graphic>
          <a:graphicData uri="http://schemas.openxmlformats.org/presentationml/2006/ole">
            <mc:AlternateContent xmlns:mc="http://schemas.openxmlformats.org/markup-compatibility/2006">
              <mc:Choice xmlns:v="urn:schemas-microsoft-com:vml" Requires="v">
                <p:oleObj spid="_x0000_s9220" name="Equation" r:id="rId3" imgW="1625600" imgH="393700" progId="">
                  <p:embed/>
                </p:oleObj>
              </mc:Choice>
              <mc:Fallback>
                <p:oleObj name="Equation" r:id="rId3" imgW="1625600" imgH="3937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410200"/>
                        <a:ext cx="3022600"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26"/>
          <p:cNvGraphicFramePr>
            <a:graphicFrameLocks noChangeAspect="1"/>
          </p:cNvGraphicFramePr>
          <p:nvPr/>
        </p:nvGraphicFramePr>
        <p:xfrm>
          <a:off x="5276850" y="5410200"/>
          <a:ext cx="3187700" cy="731838"/>
        </p:xfrm>
        <a:graphic>
          <a:graphicData uri="http://schemas.openxmlformats.org/presentationml/2006/ole">
            <mc:AlternateContent xmlns:mc="http://schemas.openxmlformats.org/markup-compatibility/2006">
              <mc:Choice xmlns:v="urn:schemas-microsoft-com:vml" Requires="v">
                <p:oleObj spid="_x0000_s9221" name="Equation" r:id="rId5" imgW="1714500" imgH="393700" progId="Equation.3">
                  <p:embed/>
                </p:oleObj>
              </mc:Choice>
              <mc:Fallback>
                <p:oleObj name="Equation" r:id="rId5" imgW="17145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6850" y="5410200"/>
                        <a:ext cx="3187700"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44B214BB-661D-4F56-B225-34CBD1A6709D}" type="slidenum">
              <a:rPr lang="en-IN" smtClean="0"/>
              <a:t>198</a:t>
            </a:fld>
            <a:endParaRPr lang="en-IN"/>
          </a:p>
        </p:txBody>
      </p:sp>
    </p:spTree>
    <p:extLst>
      <p:ext uri="{BB962C8B-B14F-4D97-AF65-F5344CB8AC3E}">
        <p14:creationId xmlns:p14="http://schemas.microsoft.com/office/powerpoint/2010/main" val="302007799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4648200" y="4724400"/>
            <a:ext cx="4114800" cy="1679575"/>
          </a:xfrm>
          <a:prstGeom prst="rect">
            <a:avLst/>
          </a:prstGeom>
          <a:noFill/>
          <a:ln w="9525">
            <a:noFill/>
            <a:miter lim="800000"/>
            <a:headEnd/>
            <a:tailEnd/>
          </a:ln>
          <a:effectLst/>
        </p:spPr>
        <p:txBody>
          <a:bodyPr>
            <a:spAutoFit/>
          </a:bodyPr>
          <a:lstStyle/>
          <a:p>
            <a:pPr>
              <a:spcBef>
                <a:spcPct val="50000"/>
              </a:spcBef>
            </a:pPr>
            <a:r>
              <a:rPr lang="en-US" sz="2600" dirty="0">
                <a:solidFill>
                  <a:srgbClr val="000099"/>
                </a:solidFill>
              </a:rPr>
              <a:t>The “average” or mean price for this sample of 10 houses in </a:t>
            </a:r>
            <a:r>
              <a:rPr lang="en-US" sz="2600" dirty="0" err="1">
                <a:solidFill>
                  <a:srgbClr val="000099"/>
                </a:solidFill>
              </a:rPr>
              <a:t>Fancytown</a:t>
            </a:r>
            <a:r>
              <a:rPr lang="en-US" sz="2600" dirty="0">
                <a:solidFill>
                  <a:srgbClr val="000099"/>
                </a:solidFill>
              </a:rPr>
              <a:t> is $295,000</a:t>
            </a:r>
          </a:p>
        </p:txBody>
      </p:sp>
      <p:pic>
        <p:nvPicPr>
          <p:cNvPr id="10" name="Picture 8"/>
          <p:cNvPicPr>
            <a:picLocks noChangeAspect="1" noChangeArrowheads="1"/>
          </p:cNvPicPr>
          <p:nvPr/>
        </p:nvPicPr>
        <p:blipFill>
          <a:blip r:embed="rId3" cstate="print"/>
          <a:srcRect/>
          <a:stretch>
            <a:fillRect/>
          </a:stretch>
        </p:blipFill>
        <p:spPr bwMode="auto">
          <a:xfrm>
            <a:off x="1295400" y="1600200"/>
            <a:ext cx="2151063" cy="4419600"/>
          </a:xfrm>
          <a:prstGeom prst="rect">
            <a:avLst/>
          </a:prstGeom>
          <a:noFill/>
          <a:ln w="9525">
            <a:noFill/>
            <a:miter lim="800000"/>
            <a:headEnd/>
            <a:tailEnd/>
          </a:ln>
          <a:effectLst/>
        </p:spPr>
      </p:pic>
      <p:graphicFrame>
        <p:nvGraphicFramePr>
          <p:cNvPr id="2049" name="Object 1"/>
          <p:cNvGraphicFramePr>
            <a:graphicFrameLocks noChangeAspect="1"/>
          </p:cNvGraphicFramePr>
          <p:nvPr/>
        </p:nvGraphicFramePr>
        <p:xfrm>
          <a:off x="5029200" y="2514600"/>
          <a:ext cx="3135313" cy="1885950"/>
        </p:xfrm>
        <a:graphic>
          <a:graphicData uri="http://schemas.openxmlformats.org/presentationml/2006/ole">
            <mc:AlternateContent xmlns:mc="http://schemas.openxmlformats.org/markup-compatibility/2006">
              <mc:Choice xmlns:v="urn:schemas-microsoft-com:vml" Requires="v">
                <p:oleObj spid="_x0000_s10243" name="Equation" r:id="rId4" imgW="1396800" imgH="838080" progId="Equation.3">
                  <p:embed/>
                </p:oleObj>
              </mc:Choice>
              <mc:Fallback>
                <p:oleObj name="Equation" r:id="rId4" imgW="1396800" imgH="838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514600"/>
                        <a:ext cx="3135313"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4"/>
          <p:cNvSpPr txBox="1">
            <a:spLocks noChangeArrowheads="1"/>
          </p:cNvSpPr>
          <p:nvPr/>
        </p:nvSpPr>
        <p:spPr>
          <a:xfrm>
            <a:off x="1219200" y="228600"/>
            <a:ext cx="7772400" cy="1066800"/>
          </a:xfrm>
          <a:prstGeom prst="rect">
            <a:avLst/>
          </a:prstGeom>
        </p:spPr>
        <p:txBody>
          <a:bodyPr/>
          <a:lstStyle/>
          <a:p>
            <a:pPr marL="342900" marR="0" lvl="0" indent="-615950" algn="l" defTabSz="914400" rtl="0" eaLnBrk="0" fontAlgn="base" latinLnBrk="0" hangingPunct="0">
              <a:lnSpc>
                <a:spcPct val="100000"/>
              </a:lnSpc>
              <a:spcBef>
                <a:spcPct val="20000"/>
              </a:spcBef>
              <a:spcAft>
                <a:spcPct val="0"/>
              </a:spcAft>
              <a:buClr>
                <a:schemeClr val="accent1"/>
              </a:buClr>
              <a:buSzPct val="80000"/>
              <a:tabLst/>
              <a:defRPr/>
            </a:pPr>
            <a:r>
              <a:rPr kumimoji="0" lang="en-US" sz="2800" b="0" i="0" u="none" strike="noStrike" kern="0" cap="none" spc="0" normalizeH="0" baseline="0" noProof="0" dirty="0" smtClean="0">
                <a:ln>
                  <a:noFill/>
                </a:ln>
                <a:solidFill>
                  <a:srgbClr val="0070C0"/>
                </a:solidFill>
                <a:effectLst/>
                <a:uLnTx/>
                <a:uFillTx/>
                <a:latin typeface="+mn-lt"/>
                <a:ea typeface="+mn-lt"/>
                <a:cs typeface="+mn-lt"/>
              </a:rPr>
              <a:t>Example: </a:t>
            </a:r>
            <a:r>
              <a:rPr lang="en-US" sz="2400" dirty="0" smtClean="0"/>
              <a:t>During a two week period </a:t>
            </a:r>
            <a:r>
              <a:rPr lang="en-US" sz="2400" dirty="0" smtClean="0">
                <a:latin typeface="Arial" pitchFamily="34" charset="0"/>
                <a:cs typeface="Arial" pitchFamily="34" charset="0"/>
              </a:rPr>
              <a:t>1</a:t>
            </a:r>
            <a:r>
              <a:rPr lang="en-US" sz="2400" dirty="0" smtClean="0"/>
              <a:t>0 houses were sold(in $) in </a:t>
            </a:r>
            <a:r>
              <a:rPr lang="en-US" sz="2400" dirty="0" err="1" smtClean="0">
                <a:solidFill>
                  <a:srgbClr val="00CC00"/>
                </a:solidFill>
              </a:rPr>
              <a:t>Fancytown</a:t>
            </a:r>
            <a:r>
              <a:rPr lang="en-US" sz="2400" dirty="0" smtClean="0">
                <a:solidFill>
                  <a:srgbClr val="00CC00"/>
                </a:solidFill>
              </a:rPr>
              <a:t>.</a:t>
            </a:r>
            <a:endParaRPr lang="en-US" sz="2400" dirty="0">
              <a:solidFill>
                <a:srgbClr val="00CC00"/>
              </a:solidFill>
            </a:endParaRPr>
          </a:p>
        </p:txBody>
      </p:sp>
      <p:sp>
        <p:nvSpPr>
          <p:cNvPr id="3" name="Slide Number Placeholder 2"/>
          <p:cNvSpPr>
            <a:spLocks noGrp="1"/>
          </p:cNvSpPr>
          <p:nvPr>
            <p:ph type="sldNum" sz="quarter" idx="12"/>
          </p:nvPr>
        </p:nvSpPr>
        <p:spPr/>
        <p:txBody>
          <a:bodyPr/>
          <a:lstStyle/>
          <a:p>
            <a:fld id="{44B214BB-661D-4F56-B225-34CBD1A6709D}" type="slidenum">
              <a:rPr lang="en-IN" smtClean="0"/>
              <a:t>199</a:t>
            </a:fld>
            <a:endParaRPr lang="en-IN"/>
          </a:p>
        </p:txBody>
      </p:sp>
    </p:spTree>
    <p:extLst>
      <p:ext uri="{BB962C8B-B14F-4D97-AF65-F5344CB8AC3E}">
        <p14:creationId xmlns:p14="http://schemas.microsoft.com/office/powerpoint/2010/main" val="15597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25524"/>
          </a:xfrm>
        </p:spPr>
        <p:txBody>
          <a:bodyPr>
            <a:normAutofit fontScale="90000"/>
          </a:bodyPr>
          <a:lstStyle/>
          <a:p>
            <a:r>
              <a:rPr lang="en-US" dirty="0" smtClean="0"/>
              <a:t>Statistics</a:t>
            </a:r>
            <a:endParaRPr lang="en-US" dirty="0"/>
          </a:p>
        </p:txBody>
      </p:sp>
      <p:sp>
        <p:nvSpPr>
          <p:cNvPr id="3" name="Content Placeholder 2"/>
          <p:cNvSpPr>
            <a:spLocks noGrp="1"/>
          </p:cNvSpPr>
          <p:nvPr>
            <p:ph idx="1"/>
          </p:nvPr>
        </p:nvSpPr>
        <p:spPr>
          <a:xfrm>
            <a:off x="628650" y="1021279"/>
            <a:ext cx="7886700" cy="5510151"/>
          </a:xfrm>
        </p:spPr>
        <p:txBody>
          <a:bodyPr>
            <a:normAutofit fontScale="70000" lnSpcReduction="20000"/>
          </a:bodyPr>
          <a:lstStyle/>
          <a:p>
            <a:r>
              <a:rPr lang="en-US" dirty="0" smtClean="0"/>
              <a:t>Every minute of the working day, decisions are made by businesses around the world that determine whether companies will be profitable and growing or whether they will stagnate and die. </a:t>
            </a:r>
          </a:p>
          <a:p>
            <a:r>
              <a:rPr lang="en-US" dirty="0" smtClean="0"/>
              <a:t>Most of these decisions are made with the assistance of information gathered about the market place, the economic and financial environment, the workforce, the competition and other factors.</a:t>
            </a:r>
          </a:p>
          <a:p>
            <a:r>
              <a:rPr lang="en-US" dirty="0" smtClean="0"/>
              <a:t>Such information comes usually in the form of data or is accompanied by data.</a:t>
            </a:r>
          </a:p>
          <a:p>
            <a:r>
              <a:rPr lang="en-US" dirty="0" smtClean="0"/>
              <a:t>Statistics provides the tool through which such data are collected, analyzed and summarized and presented to facilitate the decision making process.</a:t>
            </a:r>
          </a:p>
          <a:p>
            <a:r>
              <a:rPr lang="en-US" dirty="0" smtClean="0"/>
              <a:t>For </a:t>
            </a:r>
            <a:r>
              <a:rPr lang="en-US" dirty="0" err="1" smtClean="0"/>
              <a:t>eg</a:t>
            </a:r>
            <a:r>
              <a:rPr lang="en-US" dirty="0" smtClean="0"/>
              <a:t>. a survey of 477 executives by The Association of Executive Search Consultants determined that 48% of the men and 67% of the women say they are more likely to negotiate for less business travel compared with five years ago.</a:t>
            </a:r>
          </a:p>
          <a:p>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2</a:t>
            </a:fld>
            <a:endParaRPr lang="en-IN"/>
          </a:p>
        </p:txBody>
      </p:sp>
    </p:spTree>
    <p:extLst>
      <p:ext uri="{BB962C8B-B14F-4D97-AF65-F5344CB8AC3E}">
        <p14:creationId xmlns:p14="http://schemas.microsoft.com/office/powerpoint/2010/main" val="5989427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600200"/>
            <a:ext cx="8229600" cy="4724400"/>
          </a:xfrm>
        </p:spPr>
        <p:txBody>
          <a:bodyPr>
            <a:normAutofit/>
          </a:bodyPr>
          <a:lstStyle/>
          <a:p>
            <a:r>
              <a:rPr lang="en-US" sz="2400" dirty="0" smtClean="0"/>
              <a:t>Before collection of data for a given statistical enquiry,  we should examine the following points.</a:t>
            </a:r>
          </a:p>
          <a:p>
            <a:r>
              <a:rPr lang="en-US" sz="2400" dirty="0" smtClean="0"/>
              <a:t>Objective and scope of enquiry</a:t>
            </a:r>
          </a:p>
          <a:p>
            <a:r>
              <a:rPr lang="en-US" sz="2400" dirty="0" smtClean="0"/>
              <a:t>Statistical units to be used</a:t>
            </a:r>
          </a:p>
          <a:p>
            <a:r>
              <a:rPr lang="en-US" sz="2400" dirty="0" smtClean="0"/>
              <a:t>Sources of information</a:t>
            </a:r>
          </a:p>
          <a:p>
            <a:r>
              <a:rPr lang="en-US" sz="2400" dirty="0" smtClean="0"/>
              <a:t>Method of data collection</a:t>
            </a:r>
          </a:p>
          <a:p>
            <a:r>
              <a:rPr lang="en-US" sz="2400" dirty="0" smtClean="0"/>
              <a:t>Degree of accuracy aimed at the final results</a:t>
            </a:r>
          </a:p>
          <a:p>
            <a:r>
              <a:rPr lang="en-US" sz="2400" dirty="0"/>
              <a:t>Types of enquiry</a:t>
            </a:r>
            <a:endParaRPr lang="en-US" sz="2400" dirty="0" smtClean="0"/>
          </a:p>
          <a:p>
            <a:pPr marL="0" indent="0">
              <a:buNone/>
            </a:pPr>
            <a:endParaRPr lang="en-US" sz="2400" dirty="0"/>
          </a:p>
        </p:txBody>
      </p:sp>
      <p:sp>
        <p:nvSpPr>
          <p:cNvPr id="6" name="Slide Number Placeholder 5"/>
          <p:cNvSpPr>
            <a:spLocks noGrp="1"/>
          </p:cNvSpPr>
          <p:nvPr>
            <p:ph type="sldNum" sz="quarter" idx="12"/>
          </p:nvPr>
        </p:nvSpPr>
        <p:spPr/>
        <p:txBody>
          <a:bodyPr/>
          <a:lstStyle/>
          <a:p>
            <a:fld id="{44B214BB-661D-4F56-B225-34CBD1A6709D}" type="slidenum">
              <a:rPr lang="en-IN" smtClean="0"/>
              <a:t>20</a:t>
            </a:fld>
            <a:endParaRPr lang="en-IN"/>
          </a:p>
        </p:txBody>
      </p:sp>
    </p:spTree>
    <p:extLst>
      <p:ext uri="{BB962C8B-B14F-4D97-AF65-F5344CB8AC3E}">
        <p14:creationId xmlns:p14="http://schemas.microsoft.com/office/powerpoint/2010/main" val="3976416440"/>
      </p:ext>
    </p:extLst>
  </p:cSld>
  <p:clrMapOvr>
    <a:masterClrMapping/>
  </p:clrMapOvr>
  <mc:AlternateContent xmlns:mc="http://schemas.openxmlformats.org/markup-compatibility/2006" xmlns:p14="http://schemas.microsoft.com/office/powerpoint/2010/main">
    <mc:Choice Requires="p14">
      <p:transition spd="slow" p14:dur="2000" advTm="33231"/>
    </mc:Choice>
    <mc:Fallback xmlns="">
      <p:transition spd="slow" advTm="33231"/>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a:xfrm>
            <a:off x="1219200" y="228600"/>
            <a:ext cx="7772400" cy="1066800"/>
          </a:xfrm>
          <a:prstGeom prst="rect">
            <a:avLst/>
          </a:prstGeom>
        </p:spPr>
        <p:txBody>
          <a:bodyPr/>
          <a:lstStyle/>
          <a:p>
            <a:pPr marL="342900" marR="0" lvl="0" indent="-615950" algn="l" defTabSz="914400" rtl="0" eaLnBrk="0" fontAlgn="base" latinLnBrk="0" hangingPunct="0">
              <a:lnSpc>
                <a:spcPct val="100000"/>
              </a:lnSpc>
              <a:spcBef>
                <a:spcPct val="20000"/>
              </a:spcBef>
              <a:spcAft>
                <a:spcPct val="0"/>
              </a:spcAft>
              <a:buClr>
                <a:schemeClr val="accent1"/>
              </a:buClr>
              <a:buSzPct val="80000"/>
              <a:tabLst/>
              <a:defRPr/>
            </a:pPr>
            <a:r>
              <a:rPr kumimoji="0" lang="en-US" sz="2800" b="0" i="0" u="none" strike="noStrike" kern="0" cap="none" spc="0" normalizeH="0" baseline="0" noProof="0" dirty="0" smtClean="0">
                <a:ln>
                  <a:noFill/>
                </a:ln>
                <a:solidFill>
                  <a:srgbClr val="0070C0"/>
                </a:solidFill>
                <a:effectLst/>
                <a:uLnTx/>
                <a:uFillTx/>
                <a:latin typeface="+mn-lt"/>
                <a:ea typeface="+mn-lt"/>
                <a:cs typeface="+mn-lt"/>
              </a:rPr>
              <a:t>Example: </a:t>
            </a:r>
            <a:r>
              <a:rPr lang="en-US" sz="2400" dirty="0" smtClean="0"/>
              <a:t>During a two week period 10 houses were sold in      </a:t>
            </a:r>
          </a:p>
          <a:p>
            <a:pPr marL="342900" marR="0" lvl="0" indent="-615950" algn="l" defTabSz="914400" rtl="0" eaLnBrk="0" fontAlgn="base" latinLnBrk="0" hangingPunct="0">
              <a:lnSpc>
                <a:spcPct val="100000"/>
              </a:lnSpc>
              <a:spcBef>
                <a:spcPct val="20000"/>
              </a:spcBef>
              <a:spcAft>
                <a:spcPct val="0"/>
              </a:spcAft>
              <a:buClr>
                <a:schemeClr val="accent1"/>
              </a:buClr>
              <a:buSzPct val="80000"/>
              <a:tabLst/>
              <a:defRPr/>
            </a:pPr>
            <a:r>
              <a:rPr lang="en-US" sz="2400" dirty="0" smtClean="0"/>
              <a:t>                </a:t>
            </a:r>
            <a:r>
              <a:rPr lang="en-US" sz="2400" dirty="0" smtClean="0">
                <a:solidFill>
                  <a:srgbClr val="00CC00"/>
                </a:solidFill>
              </a:rPr>
              <a:t> (in $)</a:t>
            </a:r>
            <a:r>
              <a:rPr lang="en-US" sz="2400" dirty="0" err="1" smtClean="0">
                <a:solidFill>
                  <a:srgbClr val="00CC00"/>
                </a:solidFill>
              </a:rPr>
              <a:t>Lowtown</a:t>
            </a:r>
            <a:r>
              <a:rPr lang="en-US" sz="2400" dirty="0" smtClean="0"/>
              <a:t>.</a:t>
            </a:r>
            <a:endParaRPr lang="en-US" sz="2400" dirty="0"/>
          </a:p>
        </p:txBody>
      </p:sp>
      <p:sp>
        <p:nvSpPr>
          <p:cNvPr id="8" name="Text Box 6"/>
          <p:cNvSpPr txBox="1">
            <a:spLocks noChangeArrowheads="1"/>
          </p:cNvSpPr>
          <p:nvPr/>
        </p:nvSpPr>
        <p:spPr bwMode="auto">
          <a:xfrm>
            <a:off x="4876800" y="4191000"/>
            <a:ext cx="4114800" cy="1679575"/>
          </a:xfrm>
          <a:prstGeom prst="rect">
            <a:avLst/>
          </a:prstGeom>
          <a:noFill/>
          <a:ln w="9525">
            <a:noFill/>
            <a:miter lim="800000"/>
            <a:headEnd/>
            <a:tailEnd/>
          </a:ln>
          <a:effectLst/>
        </p:spPr>
        <p:txBody>
          <a:bodyPr>
            <a:spAutoFit/>
          </a:bodyPr>
          <a:lstStyle/>
          <a:p>
            <a:pPr>
              <a:spcBef>
                <a:spcPct val="50000"/>
              </a:spcBef>
            </a:pPr>
            <a:r>
              <a:rPr lang="en-US" sz="2600" dirty="0">
                <a:solidFill>
                  <a:srgbClr val="000099"/>
                </a:solidFill>
              </a:rPr>
              <a:t>The “average” or mean price for this sample of 10 houses in </a:t>
            </a:r>
            <a:r>
              <a:rPr lang="en-US" sz="2600" dirty="0" err="1">
                <a:solidFill>
                  <a:srgbClr val="000099"/>
                </a:solidFill>
              </a:rPr>
              <a:t>Lowtown</a:t>
            </a:r>
            <a:r>
              <a:rPr lang="en-US" sz="2600" dirty="0">
                <a:solidFill>
                  <a:srgbClr val="000099"/>
                </a:solidFill>
              </a:rPr>
              <a:t> is $295,000</a:t>
            </a:r>
          </a:p>
        </p:txBody>
      </p:sp>
      <p:pic>
        <p:nvPicPr>
          <p:cNvPr id="9" name="Picture 10"/>
          <p:cNvPicPr>
            <a:picLocks noChangeAspect="1" noChangeArrowheads="1"/>
          </p:cNvPicPr>
          <p:nvPr/>
        </p:nvPicPr>
        <p:blipFill>
          <a:blip r:embed="rId3" cstate="print"/>
          <a:srcRect/>
          <a:stretch>
            <a:fillRect/>
          </a:stretch>
        </p:blipFill>
        <p:spPr bwMode="auto">
          <a:xfrm>
            <a:off x="1176337" y="1905000"/>
            <a:ext cx="2178050" cy="4429125"/>
          </a:xfrm>
          <a:prstGeom prst="rect">
            <a:avLst/>
          </a:prstGeom>
          <a:noFill/>
          <a:ln w="9525">
            <a:noFill/>
            <a:miter lim="800000"/>
            <a:headEnd/>
            <a:tailEnd/>
          </a:ln>
          <a:effectLst/>
        </p:spPr>
      </p:pic>
      <p:sp>
        <p:nvSpPr>
          <p:cNvPr id="11" name="Line 8"/>
          <p:cNvSpPr>
            <a:spLocks noChangeShapeType="1"/>
          </p:cNvSpPr>
          <p:nvPr/>
        </p:nvSpPr>
        <p:spPr bwMode="auto">
          <a:xfrm>
            <a:off x="3276600" y="5867400"/>
            <a:ext cx="838200" cy="304800"/>
          </a:xfrm>
          <a:prstGeom prst="line">
            <a:avLst/>
          </a:prstGeom>
          <a:noFill/>
          <a:ln w="28575">
            <a:solidFill>
              <a:srgbClr val="CC3300"/>
            </a:solidFill>
            <a:round/>
            <a:headEnd type="arrow" w="med" len="med"/>
            <a:tailEnd/>
          </a:ln>
          <a:effectLst/>
        </p:spPr>
        <p:txBody>
          <a:bodyPr/>
          <a:lstStyle/>
          <a:p>
            <a:endParaRPr lang="en-US"/>
          </a:p>
        </p:txBody>
      </p:sp>
      <p:sp>
        <p:nvSpPr>
          <p:cNvPr id="13" name="Text Box 9"/>
          <p:cNvSpPr txBox="1">
            <a:spLocks noChangeArrowheads="1"/>
          </p:cNvSpPr>
          <p:nvPr/>
        </p:nvSpPr>
        <p:spPr bwMode="auto">
          <a:xfrm>
            <a:off x="4146550" y="5943600"/>
            <a:ext cx="1111250" cy="485775"/>
          </a:xfrm>
          <a:prstGeom prst="rect">
            <a:avLst/>
          </a:prstGeom>
          <a:noFill/>
          <a:ln w="28575">
            <a:solidFill>
              <a:srgbClr val="CC3300"/>
            </a:solidFill>
            <a:miter lim="800000"/>
            <a:headEnd/>
            <a:tailEnd/>
          </a:ln>
          <a:effectLst/>
        </p:spPr>
        <p:txBody>
          <a:bodyPr wrap="none">
            <a:spAutoFit/>
          </a:bodyPr>
          <a:lstStyle/>
          <a:p>
            <a:pPr algn="r">
              <a:spcBef>
                <a:spcPct val="50000"/>
              </a:spcBef>
            </a:pPr>
            <a:r>
              <a:rPr lang="en-US" dirty="0">
                <a:solidFill>
                  <a:srgbClr val="993300"/>
                </a:solidFill>
              </a:rPr>
              <a:t>Outlier</a:t>
            </a:r>
          </a:p>
        </p:txBody>
      </p:sp>
      <p:graphicFrame>
        <p:nvGraphicFramePr>
          <p:cNvPr id="1028" name="Object 4"/>
          <p:cNvGraphicFramePr>
            <a:graphicFrameLocks noChangeAspect="1"/>
          </p:cNvGraphicFramePr>
          <p:nvPr/>
        </p:nvGraphicFramePr>
        <p:xfrm>
          <a:off x="5029200" y="2133600"/>
          <a:ext cx="3135313" cy="1885950"/>
        </p:xfrm>
        <a:graphic>
          <a:graphicData uri="http://schemas.openxmlformats.org/presentationml/2006/ole">
            <mc:AlternateContent xmlns:mc="http://schemas.openxmlformats.org/markup-compatibility/2006">
              <mc:Choice xmlns:v="urn:schemas-microsoft-com:vml" Requires="v">
                <p:oleObj spid="_x0000_s11267" name="Equation" r:id="rId4" imgW="1396800" imgH="838080" progId="Equation.3">
                  <p:embed/>
                </p:oleObj>
              </mc:Choice>
              <mc:Fallback>
                <p:oleObj name="Equation" r:id="rId4" imgW="1396800" imgH="838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133600"/>
                        <a:ext cx="3135313"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44B214BB-661D-4F56-B225-34CBD1A6709D}" type="slidenum">
              <a:rPr lang="en-IN" smtClean="0"/>
              <a:t>200</a:t>
            </a:fld>
            <a:endParaRPr lang="en-IN"/>
          </a:p>
        </p:txBody>
      </p:sp>
    </p:spTree>
    <p:extLst>
      <p:ext uri="{BB962C8B-B14F-4D97-AF65-F5344CB8AC3E}">
        <p14:creationId xmlns:p14="http://schemas.microsoft.com/office/powerpoint/2010/main" val="317401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par>
                          <p:cTn id="8" fill="hold">
                            <p:stCondLst>
                              <p:cond delay="30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normAutofit fontScale="90000"/>
          </a:bodyPr>
          <a:lstStyle/>
          <a:p>
            <a:pPr algn="ctr" eaLnBrk="1" hangingPunct="1"/>
            <a:r>
              <a:rPr lang="en-US" altLang="en-US" sz="3600" smtClean="0">
                <a:cs typeface="Arial" pitchFamily="34" charset="0"/>
              </a:rPr>
              <a:t>Measures of Central Tendency:</a:t>
            </a:r>
            <a:br>
              <a:rPr lang="en-US" altLang="en-US" sz="3600" smtClean="0">
                <a:cs typeface="Arial" pitchFamily="34" charset="0"/>
              </a:rPr>
            </a:br>
            <a:r>
              <a:rPr lang="en-US" altLang="en-US" sz="3600" smtClean="0">
                <a:cs typeface="Arial" pitchFamily="34" charset="0"/>
              </a:rPr>
              <a:t>The </a:t>
            </a:r>
            <a:r>
              <a:rPr lang="en-US" altLang="en-US" smtClean="0">
                <a:cs typeface="Arial" pitchFamily="34" charset="0"/>
              </a:rPr>
              <a:t>Median</a:t>
            </a:r>
          </a:p>
        </p:txBody>
      </p:sp>
      <p:sp>
        <p:nvSpPr>
          <p:cNvPr id="37893" name="Rectangle 3"/>
          <p:cNvSpPr>
            <a:spLocks noGrp="1" noChangeArrowheads="1"/>
          </p:cNvSpPr>
          <p:nvPr>
            <p:ph type="body" idx="1"/>
          </p:nvPr>
        </p:nvSpPr>
        <p:spPr>
          <a:xfrm>
            <a:off x="533400" y="1600200"/>
            <a:ext cx="8382000" cy="5029200"/>
          </a:xfrm>
        </p:spPr>
        <p:txBody>
          <a:bodyPr/>
          <a:lstStyle/>
          <a:p>
            <a:pPr eaLnBrk="1" hangingPunct="1"/>
            <a:endParaRPr lang="en-US" altLang="en-US" smtClean="0">
              <a:solidFill>
                <a:schemeClr val="folHlink"/>
              </a:solidFill>
            </a:endParaRPr>
          </a:p>
          <a:p>
            <a:pPr eaLnBrk="1" hangingPunct="1"/>
            <a:r>
              <a:rPr lang="en-US" altLang="en-US" sz="2400" smtClean="0">
                <a:cs typeface="Arial" pitchFamily="34" charset="0"/>
              </a:rPr>
              <a:t>In an ordered array, the median is the “middle” number (50% above, 50% below)</a:t>
            </a:r>
          </a:p>
          <a:p>
            <a:pPr eaLnBrk="1" hangingPunct="1"/>
            <a:endParaRPr lang="en-US" altLang="en-US" sz="2400" smtClean="0"/>
          </a:p>
          <a:p>
            <a:pPr eaLnBrk="1" hangingPunct="1">
              <a:buFont typeface="Wingdings" pitchFamily="2" charset="2"/>
              <a:buNone/>
            </a:pPr>
            <a:r>
              <a:rPr lang="en-US" altLang="en-US" smtClean="0"/>
              <a:t> </a:t>
            </a:r>
          </a:p>
          <a:p>
            <a:pPr eaLnBrk="1" hangingPunct="1">
              <a:buFont typeface="Wingdings" pitchFamily="2" charset="2"/>
              <a:buNone/>
            </a:pPr>
            <a:r>
              <a:rPr lang="en-US" altLang="en-US" smtClean="0"/>
              <a:t> </a:t>
            </a:r>
          </a:p>
          <a:p>
            <a:pPr eaLnBrk="1" hangingPunct="1"/>
            <a:endParaRPr lang="en-US" altLang="en-US" smtClean="0"/>
          </a:p>
          <a:p>
            <a:pPr eaLnBrk="1" hangingPunct="1"/>
            <a:endParaRPr lang="en-US" altLang="en-US" sz="2700" smtClean="0"/>
          </a:p>
          <a:p>
            <a:pPr eaLnBrk="1" hangingPunct="1"/>
            <a:r>
              <a:rPr lang="en-US" altLang="en-US" sz="2400" smtClean="0">
                <a:cs typeface="Arial" pitchFamily="34" charset="0"/>
              </a:rPr>
              <a:t>Not affected by extreme values</a:t>
            </a:r>
          </a:p>
        </p:txBody>
      </p:sp>
      <p:sp>
        <p:nvSpPr>
          <p:cNvPr id="37894" name="AutoShape 4"/>
          <p:cNvSpPr>
            <a:spLocks noChangeArrowheads="1"/>
          </p:cNvSpPr>
          <p:nvPr/>
        </p:nvSpPr>
        <p:spPr bwMode="auto">
          <a:xfrm rot="-5400000">
            <a:off x="5676900" y="4305300"/>
            <a:ext cx="457200" cy="228600"/>
          </a:xfrm>
          <a:prstGeom prst="rightArrow">
            <a:avLst>
              <a:gd name="adj1" fmla="val 50000"/>
              <a:gd name="adj2" fmla="val 50370"/>
            </a:avLst>
          </a:prstGeom>
          <a:solidFill>
            <a:srgbClr val="FF0000"/>
          </a:solidFill>
          <a:ln w="12700">
            <a:solidFill>
              <a:schemeClr val="tx1"/>
            </a:solidFill>
            <a:miter lim="800000"/>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895" name="Line 5"/>
          <p:cNvSpPr>
            <a:spLocks noChangeShapeType="1"/>
          </p:cNvSpPr>
          <p:nvPr/>
        </p:nvSpPr>
        <p:spPr bwMode="auto">
          <a:xfrm>
            <a:off x="703263" y="3962400"/>
            <a:ext cx="33543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6" name="Rectangle 6"/>
          <p:cNvSpPr>
            <a:spLocks noChangeArrowheads="1"/>
          </p:cNvSpPr>
          <p:nvPr/>
        </p:nvSpPr>
        <p:spPr bwMode="auto">
          <a:xfrm>
            <a:off x="522288" y="3875088"/>
            <a:ext cx="39846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spcBef>
                <a:spcPct val="50000"/>
              </a:spcBef>
            </a:pPr>
            <a:r>
              <a:rPr lang="en-US" altLang="en-US" sz="1800" b="1"/>
              <a:t>0  1   2   3   4   5   6   7   8   9   10</a:t>
            </a:r>
          </a:p>
        </p:txBody>
      </p:sp>
      <p:sp>
        <p:nvSpPr>
          <p:cNvPr id="37897" name="Rectangle 7"/>
          <p:cNvSpPr>
            <a:spLocks noChangeArrowheads="1"/>
          </p:cNvSpPr>
          <p:nvPr/>
        </p:nvSpPr>
        <p:spPr bwMode="auto">
          <a:xfrm>
            <a:off x="609600" y="3733800"/>
            <a:ext cx="314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1" hangingPunct="1"/>
            <a:endParaRPr lang="en-GB" altLang="en-US"/>
          </a:p>
        </p:txBody>
      </p:sp>
      <p:sp>
        <p:nvSpPr>
          <p:cNvPr id="37898" name="Oval 8"/>
          <p:cNvSpPr>
            <a:spLocks noChangeArrowheads="1"/>
          </p:cNvSpPr>
          <p:nvPr/>
        </p:nvSpPr>
        <p:spPr bwMode="auto">
          <a:xfrm>
            <a:off x="8382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899" name="Oval 9"/>
          <p:cNvSpPr>
            <a:spLocks noChangeArrowheads="1"/>
          </p:cNvSpPr>
          <p:nvPr/>
        </p:nvSpPr>
        <p:spPr bwMode="auto">
          <a:xfrm>
            <a:off x="11430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00" name="Oval 10"/>
          <p:cNvSpPr>
            <a:spLocks noChangeArrowheads="1"/>
          </p:cNvSpPr>
          <p:nvPr/>
        </p:nvSpPr>
        <p:spPr bwMode="auto">
          <a:xfrm>
            <a:off x="14478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01" name="Oval 11"/>
          <p:cNvSpPr>
            <a:spLocks noChangeArrowheads="1"/>
          </p:cNvSpPr>
          <p:nvPr/>
        </p:nvSpPr>
        <p:spPr bwMode="auto">
          <a:xfrm>
            <a:off x="17526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02" name="Oval 12"/>
          <p:cNvSpPr>
            <a:spLocks noChangeArrowheads="1"/>
          </p:cNvSpPr>
          <p:nvPr/>
        </p:nvSpPr>
        <p:spPr bwMode="auto">
          <a:xfrm>
            <a:off x="20574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03" name="AutoShape 13"/>
          <p:cNvSpPr>
            <a:spLocks noChangeArrowheads="1"/>
          </p:cNvSpPr>
          <p:nvPr/>
        </p:nvSpPr>
        <p:spPr bwMode="auto">
          <a:xfrm rot="-5400000">
            <a:off x="1333500" y="4305300"/>
            <a:ext cx="457200" cy="228600"/>
          </a:xfrm>
          <a:prstGeom prst="rightArrow">
            <a:avLst>
              <a:gd name="adj1" fmla="val 50000"/>
              <a:gd name="adj2" fmla="val 50370"/>
            </a:avLst>
          </a:prstGeom>
          <a:solidFill>
            <a:srgbClr val="FF0000"/>
          </a:solidFill>
          <a:ln w="12700">
            <a:solidFill>
              <a:schemeClr val="tx1"/>
            </a:solidFill>
            <a:miter lim="800000"/>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04" name="Rectangle 14"/>
          <p:cNvSpPr>
            <a:spLocks noChangeArrowheads="1"/>
          </p:cNvSpPr>
          <p:nvPr/>
        </p:nvSpPr>
        <p:spPr bwMode="auto">
          <a:xfrm>
            <a:off x="1447800" y="4724400"/>
            <a:ext cx="1828800" cy="466725"/>
          </a:xfrm>
          <a:prstGeom prst="rect">
            <a:avLst/>
          </a:prstGeom>
          <a:solidFill>
            <a:srgbClr val="FDE0BD"/>
          </a:solidFill>
          <a:ln w="12700">
            <a:solidFill>
              <a:schemeClr val="tx1"/>
            </a:solidFill>
            <a:miter lim="800000"/>
            <a:headEnd/>
            <a:tailEnd/>
          </a:ln>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spcBef>
                <a:spcPct val="50000"/>
              </a:spcBef>
            </a:pPr>
            <a:r>
              <a:rPr lang="en-US" altLang="en-US" b="1"/>
              <a:t>Median = 3</a:t>
            </a:r>
          </a:p>
        </p:txBody>
      </p:sp>
      <p:sp>
        <p:nvSpPr>
          <p:cNvPr id="37905" name="Line 15"/>
          <p:cNvSpPr>
            <a:spLocks noChangeShapeType="1"/>
          </p:cNvSpPr>
          <p:nvPr/>
        </p:nvSpPr>
        <p:spPr bwMode="auto">
          <a:xfrm>
            <a:off x="5046663" y="3962400"/>
            <a:ext cx="33543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6" name="Rectangle 16"/>
          <p:cNvSpPr>
            <a:spLocks noChangeArrowheads="1"/>
          </p:cNvSpPr>
          <p:nvPr/>
        </p:nvSpPr>
        <p:spPr bwMode="auto">
          <a:xfrm>
            <a:off x="4800600" y="3886200"/>
            <a:ext cx="39846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spcBef>
                <a:spcPct val="50000"/>
              </a:spcBef>
            </a:pPr>
            <a:r>
              <a:rPr lang="en-US" altLang="en-US" sz="1800" b="1"/>
              <a:t>  0  1   2   3   4   5   6   7   8   9   10</a:t>
            </a:r>
          </a:p>
        </p:txBody>
      </p:sp>
      <p:sp>
        <p:nvSpPr>
          <p:cNvPr id="37907" name="Rectangle 17"/>
          <p:cNvSpPr>
            <a:spLocks noChangeArrowheads="1"/>
          </p:cNvSpPr>
          <p:nvPr/>
        </p:nvSpPr>
        <p:spPr bwMode="auto">
          <a:xfrm>
            <a:off x="4953000" y="3581400"/>
            <a:ext cx="314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1" hangingPunct="1"/>
            <a:endParaRPr lang="en-GB" altLang="en-US"/>
          </a:p>
        </p:txBody>
      </p:sp>
      <p:sp>
        <p:nvSpPr>
          <p:cNvPr id="37908" name="Oval 18"/>
          <p:cNvSpPr>
            <a:spLocks noChangeArrowheads="1"/>
          </p:cNvSpPr>
          <p:nvPr/>
        </p:nvSpPr>
        <p:spPr bwMode="auto">
          <a:xfrm>
            <a:off x="51816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09" name="Oval 19"/>
          <p:cNvSpPr>
            <a:spLocks noChangeArrowheads="1"/>
          </p:cNvSpPr>
          <p:nvPr/>
        </p:nvSpPr>
        <p:spPr bwMode="auto">
          <a:xfrm>
            <a:off x="54864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10" name="Oval 20"/>
          <p:cNvSpPr>
            <a:spLocks noChangeArrowheads="1"/>
          </p:cNvSpPr>
          <p:nvPr/>
        </p:nvSpPr>
        <p:spPr bwMode="auto">
          <a:xfrm>
            <a:off x="57912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11" name="Oval 21"/>
          <p:cNvSpPr>
            <a:spLocks noChangeArrowheads="1"/>
          </p:cNvSpPr>
          <p:nvPr/>
        </p:nvSpPr>
        <p:spPr bwMode="auto">
          <a:xfrm>
            <a:off x="60960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12" name="Oval 22"/>
          <p:cNvSpPr>
            <a:spLocks noChangeArrowheads="1"/>
          </p:cNvSpPr>
          <p:nvPr/>
        </p:nvSpPr>
        <p:spPr bwMode="auto">
          <a:xfrm>
            <a:off x="8077200" y="3733800"/>
            <a:ext cx="228600" cy="2286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7913" name="Rectangle 23"/>
          <p:cNvSpPr>
            <a:spLocks noChangeArrowheads="1"/>
          </p:cNvSpPr>
          <p:nvPr/>
        </p:nvSpPr>
        <p:spPr bwMode="auto">
          <a:xfrm>
            <a:off x="5791200" y="4724400"/>
            <a:ext cx="1828800" cy="466725"/>
          </a:xfrm>
          <a:prstGeom prst="rect">
            <a:avLst/>
          </a:prstGeom>
          <a:solidFill>
            <a:srgbClr val="FDE0BD"/>
          </a:solidFill>
          <a:ln w="12700">
            <a:solidFill>
              <a:schemeClr val="tx1"/>
            </a:solidFill>
            <a:miter lim="800000"/>
            <a:headEnd/>
            <a:tailEnd/>
          </a:ln>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spcBef>
                <a:spcPct val="50000"/>
              </a:spcBef>
            </a:pPr>
            <a:r>
              <a:rPr lang="en-US" altLang="en-US" b="1"/>
              <a:t>Median = 3</a:t>
            </a:r>
          </a:p>
        </p:txBody>
      </p:sp>
      <p:sp>
        <p:nvSpPr>
          <p:cNvPr id="4" name="Slide Number Placeholder 3"/>
          <p:cNvSpPr>
            <a:spLocks noGrp="1"/>
          </p:cNvSpPr>
          <p:nvPr>
            <p:ph type="sldNum" sz="quarter" idx="12"/>
          </p:nvPr>
        </p:nvSpPr>
        <p:spPr/>
        <p:txBody>
          <a:bodyPr/>
          <a:lstStyle/>
          <a:p>
            <a:fld id="{44B214BB-661D-4F56-B225-34CBD1A6709D}" type="slidenum">
              <a:rPr lang="en-IN" smtClean="0"/>
              <a:t>201</a:t>
            </a:fld>
            <a:endParaRPr lang="en-IN"/>
          </a:p>
        </p:txBody>
      </p:sp>
    </p:spTree>
    <p:extLst>
      <p:ext uri="{BB962C8B-B14F-4D97-AF65-F5344CB8AC3E}">
        <p14:creationId xmlns:p14="http://schemas.microsoft.com/office/powerpoint/2010/main" val="309898690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normAutofit fontScale="90000"/>
          </a:bodyPr>
          <a:lstStyle/>
          <a:p>
            <a:pPr algn="ctr" eaLnBrk="1" hangingPunct="1"/>
            <a:r>
              <a:rPr lang="en-US" altLang="en-US" smtClean="0">
                <a:cs typeface="Arial" pitchFamily="34" charset="0"/>
              </a:rPr>
              <a:t>Measures of Central Tendency:</a:t>
            </a:r>
            <a:br>
              <a:rPr lang="en-US" altLang="en-US" smtClean="0">
                <a:cs typeface="Arial" pitchFamily="34" charset="0"/>
              </a:rPr>
            </a:br>
            <a:r>
              <a:rPr lang="en-US" altLang="en-US" smtClean="0">
                <a:cs typeface="Arial" pitchFamily="34" charset="0"/>
              </a:rPr>
              <a:t>Locating the Median</a:t>
            </a:r>
          </a:p>
        </p:txBody>
      </p:sp>
      <p:sp>
        <p:nvSpPr>
          <p:cNvPr id="3079" name="Rectangle 3"/>
          <p:cNvSpPr>
            <a:spLocks noGrp="1" noChangeArrowheads="1"/>
          </p:cNvSpPr>
          <p:nvPr>
            <p:ph type="body" idx="1"/>
          </p:nvPr>
        </p:nvSpPr>
        <p:spPr/>
        <p:txBody>
          <a:bodyPr/>
          <a:lstStyle/>
          <a:p>
            <a:pPr eaLnBrk="1" hangingPunct="1">
              <a:lnSpc>
                <a:spcPct val="90000"/>
              </a:lnSpc>
            </a:pPr>
            <a:r>
              <a:rPr lang="en-US" altLang="en-US" sz="2000" dirty="0" smtClean="0">
                <a:cs typeface="Arial" pitchFamily="34" charset="0"/>
              </a:rPr>
              <a:t>The location of the median when the values are in numerical order (smallest to largest):</a:t>
            </a:r>
          </a:p>
          <a:p>
            <a:pPr eaLnBrk="1" hangingPunct="1">
              <a:lnSpc>
                <a:spcPct val="90000"/>
              </a:lnSpc>
            </a:pPr>
            <a:endParaRPr lang="en-US" altLang="en-US" sz="2000" dirty="0" smtClean="0"/>
          </a:p>
          <a:p>
            <a:pPr eaLnBrk="1" hangingPunct="1">
              <a:lnSpc>
                <a:spcPct val="90000"/>
              </a:lnSpc>
            </a:pPr>
            <a:endParaRPr lang="en-US" altLang="en-US" sz="2000" dirty="0" smtClean="0"/>
          </a:p>
          <a:p>
            <a:pPr eaLnBrk="1" hangingPunct="1">
              <a:lnSpc>
                <a:spcPct val="90000"/>
              </a:lnSpc>
            </a:pPr>
            <a:endParaRPr lang="en-US" altLang="en-US" sz="2000" dirty="0" smtClean="0"/>
          </a:p>
          <a:p>
            <a:pPr eaLnBrk="1" hangingPunct="1">
              <a:lnSpc>
                <a:spcPct val="90000"/>
              </a:lnSpc>
            </a:pPr>
            <a:r>
              <a:rPr lang="en-US" altLang="en-US" sz="2000" dirty="0" smtClean="0">
                <a:cs typeface="Arial" pitchFamily="34" charset="0"/>
              </a:rPr>
              <a:t>If the number of values is odd, the median is the middle number</a:t>
            </a:r>
          </a:p>
          <a:p>
            <a:pPr eaLnBrk="1" hangingPunct="1">
              <a:lnSpc>
                <a:spcPct val="90000"/>
              </a:lnSpc>
            </a:pPr>
            <a:endParaRPr lang="en-US" altLang="en-US" sz="2000" dirty="0" smtClean="0"/>
          </a:p>
          <a:p>
            <a:pPr eaLnBrk="1" hangingPunct="1">
              <a:lnSpc>
                <a:spcPct val="90000"/>
              </a:lnSpc>
            </a:pPr>
            <a:r>
              <a:rPr lang="en-US" altLang="en-US" sz="2000" dirty="0" smtClean="0">
                <a:cs typeface="Arial" pitchFamily="34" charset="0"/>
              </a:rPr>
              <a:t>If the number of values is even, the median is the average of the two middle numbers</a:t>
            </a:r>
          </a:p>
          <a:p>
            <a:pPr marL="512763" lvl="1" indent="-77788" eaLnBrk="1" hangingPunct="1">
              <a:lnSpc>
                <a:spcPct val="90000"/>
              </a:lnSpc>
            </a:pPr>
            <a:endParaRPr lang="en-US" altLang="en-US" sz="2000" dirty="0" smtClean="0"/>
          </a:p>
          <a:p>
            <a:pPr eaLnBrk="1" hangingPunct="1">
              <a:lnSpc>
                <a:spcPct val="150000"/>
              </a:lnSpc>
              <a:buFont typeface="Wingdings" pitchFamily="2" charset="2"/>
              <a:buNone/>
            </a:pPr>
            <a:r>
              <a:rPr lang="en-US" altLang="en-US" sz="2000" dirty="0" smtClean="0"/>
              <a:t>	</a:t>
            </a:r>
            <a:r>
              <a:rPr lang="en-US" altLang="en-US" sz="2000" dirty="0" smtClean="0">
                <a:cs typeface="Arial" pitchFamily="34" charset="0"/>
              </a:rPr>
              <a:t>Note that           is not the </a:t>
            </a:r>
            <a:r>
              <a:rPr lang="en-US" altLang="en-US" sz="2000" i="1" dirty="0" smtClean="0">
                <a:solidFill>
                  <a:schemeClr val="folHlink"/>
                </a:solidFill>
                <a:cs typeface="Arial" pitchFamily="34" charset="0"/>
              </a:rPr>
              <a:t>value</a:t>
            </a:r>
            <a:r>
              <a:rPr lang="en-US" altLang="en-US" sz="2000" dirty="0" smtClean="0">
                <a:cs typeface="Arial" pitchFamily="34" charset="0"/>
              </a:rPr>
              <a:t> of the median, only the </a:t>
            </a:r>
            <a:r>
              <a:rPr lang="en-US" altLang="en-US" sz="2000" i="1" dirty="0" smtClean="0">
                <a:solidFill>
                  <a:schemeClr val="folHlink"/>
                </a:solidFill>
                <a:cs typeface="Arial" pitchFamily="34" charset="0"/>
              </a:rPr>
              <a:t>position</a:t>
            </a:r>
            <a:r>
              <a:rPr lang="en-US" altLang="en-US" sz="2000" dirty="0" smtClean="0">
                <a:cs typeface="Arial" pitchFamily="34" charset="0"/>
              </a:rPr>
              <a:t> of </a:t>
            </a:r>
          </a:p>
          <a:p>
            <a:pPr eaLnBrk="1" hangingPunct="1">
              <a:lnSpc>
                <a:spcPct val="150000"/>
              </a:lnSpc>
              <a:buFont typeface="Wingdings" pitchFamily="2" charset="2"/>
              <a:buNone/>
            </a:pPr>
            <a:r>
              <a:rPr lang="en-US" altLang="en-US" sz="2000" dirty="0" smtClean="0">
                <a:cs typeface="Arial" pitchFamily="34" charset="0"/>
              </a:rPr>
              <a:t>     the median in the ranked data</a:t>
            </a:r>
          </a:p>
          <a:p>
            <a:pPr eaLnBrk="1" hangingPunct="1">
              <a:lnSpc>
                <a:spcPct val="90000"/>
              </a:lnSpc>
              <a:buFont typeface="Wingdings" pitchFamily="2" charset="2"/>
              <a:buNone/>
            </a:pPr>
            <a:endParaRPr lang="en-US" altLang="en-US" sz="2000" dirty="0" smtClean="0"/>
          </a:p>
        </p:txBody>
      </p:sp>
      <p:graphicFrame>
        <p:nvGraphicFramePr>
          <p:cNvPr id="3074" name="Object 4"/>
          <p:cNvGraphicFramePr>
            <a:graphicFrameLocks noChangeAspect="1"/>
          </p:cNvGraphicFramePr>
          <p:nvPr>
            <p:extLst/>
          </p:nvPr>
        </p:nvGraphicFramePr>
        <p:xfrm>
          <a:off x="1219200" y="2362200"/>
          <a:ext cx="7086600" cy="787400"/>
        </p:xfrm>
        <a:graphic>
          <a:graphicData uri="http://schemas.openxmlformats.org/presentationml/2006/ole">
            <mc:AlternateContent xmlns:mc="http://schemas.openxmlformats.org/markup-compatibility/2006">
              <mc:Choice xmlns:v="urn:schemas-microsoft-com:vml" Requires="v">
                <p:oleObj spid="_x0000_s12292" name="Equation" r:id="rId3" imgW="3543300" imgH="393700" progId="">
                  <p:embed/>
                </p:oleObj>
              </mc:Choice>
              <mc:Fallback>
                <p:oleObj name="Equation" r:id="rId3" imgW="3543300" imgH="3937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362200"/>
                        <a:ext cx="7086600" cy="787400"/>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3075" name="Object 5"/>
          <p:cNvGraphicFramePr>
            <a:graphicFrameLocks noChangeAspect="1"/>
          </p:cNvGraphicFramePr>
          <p:nvPr>
            <p:extLst/>
          </p:nvPr>
        </p:nvGraphicFramePr>
        <p:xfrm>
          <a:off x="1905000" y="4868779"/>
          <a:ext cx="685800" cy="787400"/>
        </p:xfrm>
        <a:graphic>
          <a:graphicData uri="http://schemas.openxmlformats.org/presentationml/2006/ole">
            <mc:AlternateContent xmlns:mc="http://schemas.openxmlformats.org/markup-compatibility/2006">
              <mc:Choice xmlns:v="urn:schemas-microsoft-com:vml" Requires="v">
                <p:oleObj spid="_x0000_s12293" name="Equation" r:id="rId5" imgW="342751" imgH="393529" progId="Equation.3">
                  <p:embed/>
                </p:oleObj>
              </mc:Choice>
              <mc:Fallback>
                <p:oleObj name="Equation" r:id="rId5" imgW="342751"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868779"/>
                        <a:ext cx="685800" cy="787400"/>
                      </a:xfrm>
                      <a:prstGeom prst="rect">
                        <a:avLst/>
                      </a:prstGeom>
                      <a:noFill/>
                      <a:ln>
                        <a:noFill/>
                      </a:ln>
                      <a:extLst>
                        <a:ext uri="{909E8E84-426E-40DD-AFC4-6F175D3DCCD1}">
                          <a14:hiddenFill xmlns:a14="http://schemas.microsoft.com/office/drawing/2010/main">
                            <a:solidFill>
                              <a:srgbClr val="FDE0BD"/>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80" name="Rectangle 6"/>
          <p:cNvSpPr>
            <a:spLocks noChangeArrowheads="1"/>
          </p:cNvSpPr>
          <p:nvPr/>
        </p:nvSpPr>
        <p:spPr bwMode="auto">
          <a:xfrm>
            <a:off x="762000" y="4876800"/>
            <a:ext cx="8077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4" name="Slide Number Placeholder 3"/>
          <p:cNvSpPr>
            <a:spLocks noGrp="1"/>
          </p:cNvSpPr>
          <p:nvPr>
            <p:ph type="sldNum" sz="quarter" idx="12"/>
          </p:nvPr>
        </p:nvSpPr>
        <p:spPr/>
        <p:txBody>
          <a:bodyPr/>
          <a:lstStyle/>
          <a:p>
            <a:fld id="{44B214BB-661D-4F56-B225-34CBD1A6709D}" type="slidenum">
              <a:rPr lang="en-IN" smtClean="0"/>
              <a:t>202</a:t>
            </a:fld>
            <a:endParaRPr lang="en-IN"/>
          </a:p>
        </p:txBody>
      </p:sp>
    </p:spTree>
    <p:extLst>
      <p:ext uri="{BB962C8B-B14F-4D97-AF65-F5344CB8AC3E}">
        <p14:creationId xmlns:p14="http://schemas.microsoft.com/office/powerpoint/2010/main" val="16762778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1143000" y="838200"/>
            <a:ext cx="7696200" cy="3207032"/>
          </a:xfrm>
          <a:prstGeom prst="rect">
            <a:avLst/>
          </a:prstGeom>
          <a:noFill/>
          <a:ln w="9525">
            <a:noFill/>
            <a:miter lim="800000"/>
            <a:headEnd/>
            <a:tailEnd/>
          </a:ln>
          <a:effectLst/>
        </p:spPr>
        <p:txBody>
          <a:bodyPr wrap="square">
            <a:spAutoFit/>
          </a:bodyPr>
          <a:lstStyle/>
          <a:p>
            <a:pPr>
              <a:spcBef>
                <a:spcPct val="20000"/>
              </a:spcBef>
              <a:buClr>
                <a:schemeClr val="accent1"/>
              </a:buClr>
              <a:buSzPct val="80000"/>
              <a:buFont typeface="Wingdings" pitchFamily="2" charset="2"/>
              <a:buNone/>
            </a:pPr>
            <a:r>
              <a:rPr lang="en-US" sz="2400" kern="0" dirty="0" smtClean="0">
                <a:solidFill>
                  <a:srgbClr val="0070C0"/>
                </a:solidFill>
                <a:ea typeface="+mn-lt"/>
                <a:cs typeface="+mn-lt"/>
              </a:rPr>
              <a:t>Example:  </a:t>
            </a:r>
            <a:r>
              <a:rPr lang="en-US" sz="2400" dirty="0" smtClean="0"/>
              <a:t>Consider </a:t>
            </a:r>
            <a:r>
              <a:rPr lang="en-US" sz="2400" dirty="0"/>
              <a:t>the </a:t>
            </a:r>
            <a:r>
              <a:rPr lang="en-US" sz="2400" dirty="0" err="1">
                <a:solidFill>
                  <a:srgbClr val="00B050"/>
                </a:solidFill>
              </a:rPr>
              <a:t>Fancytown</a:t>
            </a:r>
            <a:r>
              <a:rPr lang="en-US" sz="2400" dirty="0"/>
              <a:t> data. First, we put the data in numerical increasing order to </a:t>
            </a:r>
            <a:r>
              <a:rPr lang="en-US" sz="2400" dirty="0" smtClean="0"/>
              <a:t>get</a:t>
            </a:r>
          </a:p>
          <a:p>
            <a:pPr>
              <a:spcBef>
                <a:spcPct val="20000"/>
              </a:spcBef>
              <a:buClr>
                <a:schemeClr val="accent1"/>
              </a:buClr>
              <a:buSzPct val="80000"/>
              <a:buFont typeface="Wingdings" pitchFamily="2" charset="2"/>
              <a:buNone/>
            </a:pPr>
            <a:r>
              <a:rPr lang="en-US" sz="2400" dirty="0" smtClean="0"/>
              <a:t> </a:t>
            </a:r>
          </a:p>
          <a:p>
            <a:pPr>
              <a:spcBef>
                <a:spcPct val="20000"/>
              </a:spcBef>
              <a:buClr>
                <a:schemeClr val="accent1"/>
              </a:buClr>
              <a:buSzPct val="80000"/>
              <a:buFont typeface="Wingdings" pitchFamily="2" charset="2"/>
              <a:buNone/>
            </a:pPr>
            <a:r>
              <a:rPr lang="en-US" sz="2400" dirty="0" smtClean="0"/>
              <a:t>           231,000   285,000   287,000   294,000   297,000</a:t>
            </a:r>
          </a:p>
          <a:p>
            <a:pPr algn="ctr"/>
            <a:r>
              <a:rPr lang="en-US" sz="2400" dirty="0" smtClean="0"/>
              <a:t>   299,000   </a:t>
            </a:r>
            <a:r>
              <a:rPr lang="en-US" sz="2400" dirty="0"/>
              <a:t>312,000   </a:t>
            </a:r>
            <a:r>
              <a:rPr lang="en-US" sz="2400" dirty="0" smtClean="0"/>
              <a:t>313,000   </a:t>
            </a:r>
            <a:r>
              <a:rPr lang="en-US" sz="2400" dirty="0"/>
              <a:t>315,000   317,000</a:t>
            </a:r>
          </a:p>
          <a:p>
            <a:pPr>
              <a:buClr>
                <a:schemeClr val="accent1"/>
              </a:buClr>
              <a:buSzPct val="80000"/>
              <a:buFont typeface="Wingdings" pitchFamily="2" charset="2"/>
              <a:buNone/>
            </a:pPr>
            <a:endParaRPr lang="en-US" sz="2400" dirty="0" smtClean="0"/>
          </a:p>
          <a:p>
            <a:pPr>
              <a:buClr>
                <a:schemeClr val="accent1"/>
              </a:buClr>
              <a:buSzPct val="80000"/>
              <a:buFont typeface="Wingdings" pitchFamily="2" charset="2"/>
              <a:buNone/>
            </a:pPr>
            <a:r>
              <a:rPr lang="en-US" sz="2400" dirty="0" smtClean="0"/>
              <a:t>Since </a:t>
            </a:r>
            <a:r>
              <a:rPr lang="en-US" sz="2400" dirty="0"/>
              <a:t>there are </a:t>
            </a:r>
            <a:r>
              <a:rPr lang="en-US" sz="2400" dirty="0">
                <a:latin typeface="Arial" pitchFamily="34" charset="0"/>
                <a:cs typeface="Arial" pitchFamily="34" charset="0"/>
              </a:rPr>
              <a:t>1</a:t>
            </a:r>
            <a:r>
              <a:rPr lang="en-US" sz="2400" dirty="0"/>
              <a:t>0 (even) data values, the median is the mean of the two values in the middle.</a:t>
            </a:r>
          </a:p>
        </p:txBody>
      </p:sp>
      <p:graphicFrame>
        <p:nvGraphicFramePr>
          <p:cNvPr id="53250" name="Object 2"/>
          <p:cNvGraphicFramePr>
            <a:graphicFrameLocks noChangeAspect="1"/>
          </p:cNvGraphicFramePr>
          <p:nvPr/>
        </p:nvGraphicFramePr>
        <p:xfrm>
          <a:off x="1524000" y="4648200"/>
          <a:ext cx="6468206" cy="914400"/>
        </p:xfrm>
        <a:graphic>
          <a:graphicData uri="http://schemas.openxmlformats.org/presentationml/2006/ole">
            <mc:AlternateContent xmlns:mc="http://schemas.openxmlformats.org/markup-compatibility/2006">
              <mc:Choice xmlns:v="urn:schemas-microsoft-com:vml" Requires="v">
                <p:oleObj spid="_x0000_s13315" name="Equation" r:id="rId3" imgW="2755800" imgH="393480" progId="Equation.3">
                  <p:embed/>
                </p:oleObj>
              </mc:Choice>
              <mc:Fallback>
                <p:oleObj name="Equation" r:id="rId3" imgW="27558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648200"/>
                        <a:ext cx="6468206"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44B214BB-661D-4F56-B225-34CBD1A6709D}" type="slidenum">
              <a:rPr lang="en-IN" smtClean="0"/>
              <a:t>203</a:t>
            </a:fld>
            <a:endParaRPr lang="en-IN"/>
          </a:p>
        </p:txBody>
      </p:sp>
    </p:spTree>
    <p:extLst>
      <p:ext uri="{BB962C8B-B14F-4D97-AF65-F5344CB8AC3E}">
        <p14:creationId xmlns:p14="http://schemas.microsoft.com/office/powerpoint/2010/main" val="249955454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1219200" y="762000"/>
            <a:ext cx="7466013" cy="3416320"/>
          </a:xfrm>
          <a:prstGeom prst="rect">
            <a:avLst/>
          </a:prstGeom>
          <a:noFill/>
          <a:ln w="9525">
            <a:noFill/>
            <a:miter lim="800000"/>
            <a:headEnd/>
            <a:tailEnd/>
          </a:ln>
          <a:effectLst/>
        </p:spPr>
        <p:txBody>
          <a:bodyPr wrap="square">
            <a:spAutoFit/>
          </a:bodyPr>
          <a:lstStyle/>
          <a:p>
            <a:pPr>
              <a:spcBef>
                <a:spcPct val="20000"/>
              </a:spcBef>
              <a:buClr>
                <a:schemeClr val="accent1"/>
              </a:buClr>
              <a:buSzPct val="80000"/>
              <a:buFont typeface="Wingdings" pitchFamily="2" charset="2"/>
              <a:buNone/>
              <a:tabLst>
                <a:tab pos="1482725" algn="l"/>
                <a:tab pos="2967038" algn="l"/>
                <a:tab pos="4462463" algn="l"/>
                <a:tab pos="5946775" algn="l"/>
              </a:tabLst>
            </a:pPr>
            <a:r>
              <a:rPr lang="en-US" sz="2400" kern="0" dirty="0" smtClean="0">
                <a:solidFill>
                  <a:srgbClr val="0070C0"/>
                </a:solidFill>
                <a:ea typeface="+mn-lt"/>
                <a:cs typeface="+mn-lt"/>
              </a:rPr>
              <a:t>Example:  </a:t>
            </a:r>
            <a:r>
              <a:rPr lang="en-US" sz="2400" dirty="0" smtClean="0"/>
              <a:t>Consider </a:t>
            </a:r>
            <a:r>
              <a:rPr lang="en-US" sz="2400" dirty="0"/>
              <a:t>the </a:t>
            </a:r>
            <a:r>
              <a:rPr lang="en-US" sz="2400" dirty="0" err="1">
                <a:solidFill>
                  <a:srgbClr val="00B050"/>
                </a:solidFill>
              </a:rPr>
              <a:t>Lowtown</a:t>
            </a:r>
            <a:r>
              <a:rPr lang="en-US" sz="2400" dirty="0">
                <a:solidFill>
                  <a:srgbClr val="00B050"/>
                </a:solidFill>
              </a:rPr>
              <a:t> </a:t>
            </a:r>
            <a:r>
              <a:rPr lang="en-US" sz="2400" dirty="0"/>
              <a:t>data. We put the data in numerical increasing order to get </a:t>
            </a:r>
          </a:p>
          <a:p>
            <a:pPr>
              <a:spcBef>
                <a:spcPct val="20000"/>
              </a:spcBef>
              <a:buClr>
                <a:schemeClr val="accent1"/>
              </a:buClr>
              <a:buSzPct val="80000"/>
              <a:buFont typeface="Wingdings" pitchFamily="2" charset="2"/>
              <a:buNone/>
              <a:tabLst>
                <a:tab pos="1482725" algn="l"/>
                <a:tab pos="2967038" algn="l"/>
                <a:tab pos="4462463" algn="l"/>
                <a:tab pos="5946775" algn="l"/>
              </a:tabLst>
            </a:pPr>
            <a:r>
              <a:rPr lang="en-US" sz="2400" dirty="0">
                <a:cs typeface="Arial" charset="0"/>
              </a:rPr>
              <a:t>     93,000     95,000     97,000     </a:t>
            </a:r>
            <a:r>
              <a:rPr lang="en-US" sz="2400" dirty="0" smtClean="0">
                <a:cs typeface="Arial" charset="0"/>
              </a:rPr>
              <a:t>99,000   100,000 </a:t>
            </a:r>
            <a:endParaRPr lang="en-US" sz="2400" dirty="0">
              <a:cs typeface="Arial" charset="0"/>
            </a:endParaRPr>
          </a:p>
          <a:p>
            <a:pPr>
              <a:spcBef>
                <a:spcPct val="20000"/>
              </a:spcBef>
              <a:buClr>
                <a:schemeClr val="accent1"/>
              </a:buClr>
              <a:buSzPct val="80000"/>
              <a:buFont typeface="Wingdings" pitchFamily="2" charset="2"/>
              <a:buNone/>
              <a:tabLst>
                <a:tab pos="1482725" algn="l"/>
                <a:tab pos="2967038" algn="l"/>
                <a:tab pos="4462463" algn="l"/>
                <a:tab pos="5946775" algn="l"/>
              </a:tabLst>
            </a:pPr>
            <a:r>
              <a:rPr lang="en-US" sz="2400" dirty="0" smtClean="0">
                <a:cs typeface="Arial" charset="0"/>
              </a:rPr>
              <a:t>    110,000   </a:t>
            </a:r>
            <a:r>
              <a:rPr lang="en-US" sz="2400" dirty="0">
                <a:cs typeface="Arial" charset="0"/>
              </a:rPr>
              <a:t>113,000   </a:t>
            </a:r>
            <a:r>
              <a:rPr lang="en-US" sz="2400" dirty="0" smtClean="0">
                <a:cs typeface="Arial" charset="0"/>
              </a:rPr>
              <a:t>121,000   122,000,  </a:t>
            </a:r>
            <a:r>
              <a:rPr lang="en-US" sz="2400" dirty="0">
                <a:cs typeface="Arial" charset="0"/>
              </a:rPr>
              <a:t>2,000,000</a:t>
            </a:r>
            <a:endParaRPr lang="en-US" sz="2400" dirty="0"/>
          </a:p>
          <a:p>
            <a:pPr>
              <a:spcBef>
                <a:spcPct val="20000"/>
              </a:spcBef>
              <a:buClr>
                <a:schemeClr val="accent1"/>
              </a:buClr>
              <a:buSzPct val="80000"/>
              <a:buFont typeface="Wingdings" pitchFamily="2" charset="2"/>
              <a:buNone/>
              <a:tabLst>
                <a:tab pos="1482725" algn="l"/>
                <a:tab pos="2967038" algn="l"/>
                <a:tab pos="4462463" algn="l"/>
                <a:tab pos="5946775" algn="l"/>
              </a:tabLst>
            </a:pPr>
            <a:endParaRPr lang="en-US" sz="2400" dirty="0" smtClean="0"/>
          </a:p>
          <a:p>
            <a:pPr>
              <a:spcBef>
                <a:spcPct val="20000"/>
              </a:spcBef>
              <a:buClr>
                <a:schemeClr val="accent1"/>
              </a:buClr>
              <a:buSzPct val="80000"/>
              <a:buFont typeface="Wingdings" pitchFamily="2" charset="2"/>
              <a:buNone/>
              <a:tabLst>
                <a:tab pos="1482725" algn="l"/>
                <a:tab pos="2967038" algn="l"/>
                <a:tab pos="4462463" algn="l"/>
                <a:tab pos="5946775" algn="l"/>
              </a:tabLst>
            </a:pPr>
            <a:r>
              <a:rPr lang="en-US" sz="2400" dirty="0" smtClean="0"/>
              <a:t>Since </a:t>
            </a:r>
            <a:r>
              <a:rPr lang="en-US" sz="2400" dirty="0"/>
              <a:t>there are </a:t>
            </a:r>
            <a:r>
              <a:rPr lang="en-US" sz="2400" dirty="0">
                <a:latin typeface="Arial" pitchFamily="34" charset="0"/>
                <a:cs typeface="Arial" pitchFamily="34" charset="0"/>
              </a:rPr>
              <a:t>1</a:t>
            </a:r>
            <a:r>
              <a:rPr lang="en-US" sz="2400" dirty="0"/>
              <a:t>0 (even) data values, the median is the mean of the two values in the middle.</a:t>
            </a:r>
          </a:p>
          <a:p>
            <a:pPr>
              <a:spcBef>
                <a:spcPct val="20000"/>
              </a:spcBef>
              <a:buClr>
                <a:schemeClr val="accent1"/>
              </a:buClr>
              <a:buSzPct val="80000"/>
              <a:buFont typeface="Wingdings" pitchFamily="2" charset="2"/>
              <a:buNone/>
              <a:tabLst>
                <a:tab pos="1482725" algn="l"/>
                <a:tab pos="2967038" algn="l"/>
                <a:tab pos="4462463" algn="l"/>
                <a:tab pos="5946775" algn="l"/>
              </a:tabLst>
            </a:pPr>
            <a:r>
              <a:rPr lang="en-US" sz="2400" dirty="0"/>
              <a:t>               </a:t>
            </a:r>
          </a:p>
        </p:txBody>
      </p:sp>
      <p:graphicFrame>
        <p:nvGraphicFramePr>
          <p:cNvPr id="6" name="Object 1"/>
          <p:cNvGraphicFramePr>
            <a:graphicFrameLocks noChangeAspect="1"/>
          </p:cNvGraphicFramePr>
          <p:nvPr/>
        </p:nvGraphicFramePr>
        <p:xfrm>
          <a:off x="1600200" y="4343400"/>
          <a:ext cx="6684962" cy="990600"/>
        </p:xfrm>
        <a:graphic>
          <a:graphicData uri="http://schemas.openxmlformats.org/presentationml/2006/ole">
            <mc:AlternateContent xmlns:mc="http://schemas.openxmlformats.org/markup-compatibility/2006">
              <mc:Choice xmlns:v="urn:schemas-microsoft-com:vml" Requires="v">
                <p:oleObj spid="_x0000_s14339" name="Equation" r:id="rId3" imgW="2628720" imgH="393480" progId="Equation.3">
                  <p:embed/>
                </p:oleObj>
              </mc:Choice>
              <mc:Fallback>
                <p:oleObj name="Equation" r:id="rId3" imgW="262872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343400"/>
                        <a:ext cx="6684962"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44B214BB-661D-4F56-B225-34CBD1A6709D}" type="slidenum">
              <a:rPr lang="en-IN" smtClean="0"/>
              <a:t>204</a:t>
            </a:fld>
            <a:endParaRPr lang="en-IN"/>
          </a:p>
        </p:txBody>
      </p:sp>
    </p:spTree>
    <p:extLst>
      <p:ext uri="{BB962C8B-B14F-4D97-AF65-F5344CB8AC3E}">
        <p14:creationId xmlns:p14="http://schemas.microsoft.com/office/powerpoint/2010/main" val="36117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914400" y="228600"/>
            <a:ext cx="7793038" cy="990600"/>
          </a:xfrm>
        </p:spPr>
        <p:txBody>
          <a:bodyPr>
            <a:normAutofit fontScale="90000"/>
          </a:bodyPr>
          <a:lstStyle/>
          <a:p>
            <a:pPr algn="ctr" eaLnBrk="1" hangingPunct="1"/>
            <a:r>
              <a:rPr lang="en-US" altLang="en-US" smtClean="0">
                <a:cs typeface="Arial" pitchFamily="34" charset="0"/>
              </a:rPr>
              <a:t>Measures of Central Tendency:</a:t>
            </a:r>
            <a:br>
              <a:rPr lang="en-US" altLang="en-US" smtClean="0">
                <a:cs typeface="Arial" pitchFamily="34" charset="0"/>
              </a:rPr>
            </a:br>
            <a:r>
              <a:rPr lang="en-US" altLang="en-US" smtClean="0">
                <a:cs typeface="Arial" pitchFamily="34" charset="0"/>
              </a:rPr>
              <a:t>The Mode</a:t>
            </a:r>
          </a:p>
        </p:txBody>
      </p:sp>
      <p:sp>
        <p:nvSpPr>
          <p:cNvPr id="38917" name="Rectangle 3"/>
          <p:cNvSpPr>
            <a:spLocks noGrp="1" noChangeArrowheads="1"/>
          </p:cNvSpPr>
          <p:nvPr>
            <p:ph type="body" idx="1"/>
          </p:nvPr>
        </p:nvSpPr>
        <p:spPr>
          <a:xfrm>
            <a:off x="762000" y="1524000"/>
            <a:ext cx="8077200" cy="4532313"/>
          </a:xfrm>
        </p:spPr>
        <p:txBody>
          <a:bodyPr/>
          <a:lstStyle/>
          <a:p>
            <a:pPr eaLnBrk="1" hangingPunct="1">
              <a:spcBef>
                <a:spcPct val="10000"/>
              </a:spcBef>
            </a:pPr>
            <a:r>
              <a:rPr lang="en-US" altLang="en-US" smtClean="0">
                <a:cs typeface="Arial" pitchFamily="34" charset="0"/>
              </a:rPr>
              <a:t>Value that occurs most often</a:t>
            </a:r>
          </a:p>
          <a:p>
            <a:pPr eaLnBrk="1" hangingPunct="1">
              <a:spcBef>
                <a:spcPct val="10000"/>
              </a:spcBef>
            </a:pPr>
            <a:r>
              <a:rPr lang="en-US" altLang="en-US" smtClean="0">
                <a:cs typeface="Arial" pitchFamily="34" charset="0"/>
              </a:rPr>
              <a:t>Not affected by extreme values</a:t>
            </a:r>
          </a:p>
          <a:p>
            <a:pPr eaLnBrk="1" hangingPunct="1">
              <a:spcBef>
                <a:spcPct val="10000"/>
              </a:spcBef>
            </a:pPr>
            <a:r>
              <a:rPr lang="en-US" altLang="en-US" smtClean="0">
                <a:cs typeface="Arial" pitchFamily="34" charset="0"/>
              </a:rPr>
              <a:t>Used for either numerical or categorical data</a:t>
            </a:r>
          </a:p>
          <a:p>
            <a:pPr eaLnBrk="1" hangingPunct="1">
              <a:spcBef>
                <a:spcPct val="10000"/>
              </a:spcBef>
            </a:pPr>
            <a:r>
              <a:rPr lang="en-US" altLang="en-US" smtClean="0">
                <a:cs typeface="Arial" pitchFamily="34" charset="0"/>
              </a:rPr>
              <a:t>There may be no mode</a:t>
            </a:r>
          </a:p>
          <a:p>
            <a:pPr eaLnBrk="1" hangingPunct="1">
              <a:spcBef>
                <a:spcPct val="10000"/>
              </a:spcBef>
            </a:pPr>
            <a:r>
              <a:rPr lang="en-US" altLang="en-US" smtClean="0">
                <a:cs typeface="Arial" pitchFamily="34" charset="0"/>
              </a:rPr>
              <a:t>There may be several modes</a:t>
            </a:r>
          </a:p>
          <a:p>
            <a:pPr eaLnBrk="1" hangingPunct="1"/>
            <a:endParaRPr lang="en-US" altLang="en-US" smtClean="0"/>
          </a:p>
        </p:txBody>
      </p:sp>
      <p:sp>
        <p:nvSpPr>
          <p:cNvPr id="38918" name="Line 4"/>
          <p:cNvSpPr>
            <a:spLocks noChangeShapeType="1"/>
          </p:cNvSpPr>
          <p:nvPr/>
        </p:nvSpPr>
        <p:spPr bwMode="auto">
          <a:xfrm>
            <a:off x="768350" y="5576888"/>
            <a:ext cx="33543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9" name="Rectangle 5"/>
          <p:cNvSpPr>
            <a:spLocks noChangeArrowheads="1"/>
          </p:cNvSpPr>
          <p:nvPr/>
        </p:nvSpPr>
        <p:spPr bwMode="auto">
          <a:xfrm>
            <a:off x="609600" y="5570538"/>
            <a:ext cx="54102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spcBef>
                <a:spcPct val="50000"/>
              </a:spcBef>
            </a:pPr>
            <a:r>
              <a:rPr lang="en-US" altLang="en-US" sz="1600" b="1"/>
              <a:t>0   1   2   3   4   5   6   7   8   9   10   11   12   13   14</a:t>
            </a:r>
            <a:r>
              <a:rPr lang="en-US" altLang="en-US" sz="1800" b="1"/>
              <a:t>   </a:t>
            </a:r>
          </a:p>
        </p:txBody>
      </p:sp>
      <p:sp>
        <p:nvSpPr>
          <p:cNvPr id="38920" name="Oval 6"/>
          <p:cNvSpPr>
            <a:spLocks noChangeArrowheads="1"/>
          </p:cNvSpPr>
          <p:nvPr/>
        </p:nvSpPr>
        <p:spPr bwMode="auto">
          <a:xfrm>
            <a:off x="914400"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21" name="Oval 7"/>
          <p:cNvSpPr>
            <a:spLocks noChangeArrowheads="1"/>
          </p:cNvSpPr>
          <p:nvPr/>
        </p:nvSpPr>
        <p:spPr bwMode="auto">
          <a:xfrm>
            <a:off x="15128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22" name="Oval 8"/>
          <p:cNvSpPr>
            <a:spLocks noChangeArrowheads="1"/>
          </p:cNvSpPr>
          <p:nvPr/>
        </p:nvSpPr>
        <p:spPr bwMode="auto">
          <a:xfrm>
            <a:off x="20462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23" name="Oval 9"/>
          <p:cNvSpPr>
            <a:spLocks noChangeArrowheads="1"/>
          </p:cNvSpPr>
          <p:nvPr/>
        </p:nvSpPr>
        <p:spPr bwMode="auto">
          <a:xfrm>
            <a:off x="26558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24" name="Oval 10"/>
          <p:cNvSpPr>
            <a:spLocks noChangeArrowheads="1"/>
          </p:cNvSpPr>
          <p:nvPr/>
        </p:nvSpPr>
        <p:spPr bwMode="auto">
          <a:xfrm>
            <a:off x="2046288" y="51196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25" name="Oval 11"/>
          <p:cNvSpPr>
            <a:spLocks noChangeArrowheads="1"/>
          </p:cNvSpPr>
          <p:nvPr/>
        </p:nvSpPr>
        <p:spPr bwMode="auto">
          <a:xfrm>
            <a:off x="31892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26" name="Oval 12"/>
          <p:cNvSpPr>
            <a:spLocks noChangeArrowheads="1"/>
          </p:cNvSpPr>
          <p:nvPr/>
        </p:nvSpPr>
        <p:spPr bwMode="auto">
          <a:xfrm>
            <a:off x="3189288" y="51196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27" name="Oval 13"/>
          <p:cNvSpPr>
            <a:spLocks noChangeArrowheads="1"/>
          </p:cNvSpPr>
          <p:nvPr/>
        </p:nvSpPr>
        <p:spPr bwMode="auto">
          <a:xfrm>
            <a:off x="3189288" y="48910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28" name="Rectangle 14"/>
          <p:cNvSpPr>
            <a:spLocks noChangeArrowheads="1"/>
          </p:cNvSpPr>
          <p:nvPr/>
        </p:nvSpPr>
        <p:spPr bwMode="auto">
          <a:xfrm>
            <a:off x="3482975" y="6175375"/>
            <a:ext cx="1698625" cy="466725"/>
          </a:xfrm>
          <a:prstGeom prst="rect">
            <a:avLst/>
          </a:prstGeom>
          <a:solidFill>
            <a:srgbClr val="FDE0BD"/>
          </a:solidFill>
          <a:ln w="12700">
            <a:solidFill>
              <a:schemeClr val="tx1"/>
            </a:solidFill>
            <a:miter lim="800000"/>
            <a:headEnd/>
            <a:tailEnd/>
          </a:ln>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spcBef>
                <a:spcPct val="50000"/>
              </a:spcBef>
            </a:pPr>
            <a:r>
              <a:rPr lang="en-US" altLang="en-US" b="1"/>
              <a:t>Mode = 9</a:t>
            </a:r>
          </a:p>
        </p:txBody>
      </p:sp>
      <p:sp>
        <p:nvSpPr>
          <p:cNvPr id="38929" name="Oval 15"/>
          <p:cNvSpPr>
            <a:spLocks noChangeArrowheads="1"/>
          </p:cNvSpPr>
          <p:nvPr/>
        </p:nvSpPr>
        <p:spPr bwMode="auto">
          <a:xfrm>
            <a:off x="35702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30" name="AutoShape 16"/>
          <p:cNvSpPr>
            <a:spLocks noChangeArrowheads="1"/>
          </p:cNvSpPr>
          <p:nvPr/>
        </p:nvSpPr>
        <p:spPr bwMode="auto">
          <a:xfrm rot="-5400000">
            <a:off x="3018632" y="5972968"/>
            <a:ext cx="609600" cy="398463"/>
          </a:xfrm>
          <a:prstGeom prst="rightArrow">
            <a:avLst>
              <a:gd name="adj1" fmla="val 31481"/>
              <a:gd name="adj2" fmla="val 38651"/>
            </a:avLst>
          </a:prstGeom>
          <a:solidFill>
            <a:schemeClr val="hlink"/>
          </a:solidFill>
          <a:ln w="12700">
            <a:solidFill>
              <a:schemeClr val="tx1"/>
            </a:solidFill>
            <a:miter lim="800000"/>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31" name="Line 17"/>
          <p:cNvSpPr>
            <a:spLocks noChangeShapeType="1"/>
          </p:cNvSpPr>
          <p:nvPr/>
        </p:nvSpPr>
        <p:spPr bwMode="auto">
          <a:xfrm>
            <a:off x="3968750" y="5576888"/>
            <a:ext cx="12969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2" name="Oval 18"/>
          <p:cNvSpPr>
            <a:spLocks noChangeArrowheads="1"/>
          </p:cNvSpPr>
          <p:nvPr/>
        </p:nvSpPr>
        <p:spPr bwMode="auto">
          <a:xfrm>
            <a:off x="43322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33" name="Oval 19"/>
          <p:cNvSpPr>
            <a:spLocks noChangeArrowheads="1"/>
          </p:cNvSpPr>
          <p:nvPr/>
        </p:nvSpPr>
        <p:spPr bwMode="auto">
          <a:xfrm>
            <a:off x="4332288" y="51196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34" name="Oval 20"/>
          <p:cNvSpPr>
            <a:spLocks noChangeArrowheads="1"/>
          </p:cNvSpPr>
          <p:nvPr/>
        </p:nvSpPr>
        <p:spPr bwMode="auto">
          <a:xfrm>
            <a:off x="47894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35" name="Oval 21"/>
          <p:cNvSpPr>
            <a:spLocks noChangeArrowheads="1"/>
          </p:cNvSpPr>
          <p:nvPr/>
        </p:nvSpPr>
        <p:spPr bwMode="auto">
          <a:xfrm>
            <a:off x="51704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36" name="Line 22"/>
          <p:cNvSpPr>
            <a:spLocks noChangeShapeType="1"/>
          </p:cNvSpPr>
          <p:nvPr/>
        </p:nvSpPr>
        <p:spPr bwMode="auto">
          <a:xfrm flipV="1">
            <a:off x="6477000" y="5576888"/>
            <a:ext cx="2209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7" name="Rectangle 23"/>
          <p:cNvSpPr>
            <a:spLocks noChangeArrowheads="1"/>
          </p:cNvSpPr>
          <p:nvPr/>
        </p:nvSpPr>
        <p:spPr bwMode="auto">
          <a:xfrm>
            <a:off x="6477000" y="5503863"/>
            <a:ext cx="25368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spcBef>
                <a:spcPct val="50000"/>
              </a:spcBef>
            </a:pPr>
            <a:r>
              <a:rPr lang="en-US" altLang="en-US" sz="1800" b="1"/>
              <a:t>0   1   2   3   4   5   6</a:t>
            </a:r>
          </a:p>
        </p:txBody>
      </p:sp>
      <p:sp>
        <p:nvSpPr>
          <p:cNvPr id="38938" name="Oval 24"/>
          <p:cNvSpPr>
            <a:spLocks noChangeArrowheads="1"/>
          </p:cNvSpPr>
          <p:nvPr/>
        </p:nvSpPr>
        <p:spPr bwMode="auto">
          <a:xfrm>
            <a:off x="6553200"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39" name="Oval 25"/>
          <p:cNvSpPr>
            <a:spLocks noChangeArrowheads="1"/>
          </p:cNvSpPr>
          <p:nvPr/>
        </p:nvSpPr>
        <p:spPr bwMode="auto">
          <a:xfrm>
            <a:off x="6858000"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40" name="Oval 26"/>
          <p:cNvSpPr>
            <a:spLocks noChangeArrowheads="1"/>
          </p:cNvSpPr>
          <p:nvPr/>
        </p:nvSpPr>
        <p:spPr bwMode="auto">
          <a:xfrm>
            <a:off x="7162800"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41" name="Oval 27"/>
          <p:cNvSpPr>
            <a:spLocks noChangeArrowheads="1"/>
          </p:cNvSpPr>
          <p:nvPr/>
        </p:nvSpPr>
        <p:spPr bwMode="auto">
          <a:xfrm>
            <a:off x="7467600"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42" name="Oval 28"/>
          <p:cNvSpPr>
            <a:spLocks noChangeArrowheads="1"/>
          </p:cNvSpPr>
          <p:nvPr/>
        </p:nvSpPr>
        <p:spPr bwMode="auto">
          <a:xfrm>
            <a:off x="80660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43" name="Oval 29"/>
          <p:cNvSpPr>
            <a:spLocks noChangeArrowheads="1"/>
          </p:cNvSpPr>
          <p:nvPr/>
        </p:nvSpPr>
        <p:spPr bwMode="auto">
          <a:xfrm>
            <a:off x="8370888" y="5348288"/>
            <a:ext cx="228600" cy="228600"/>
          </a:xfrm>
          <a:prstGeom prst="ellipse">
            <a:avLst/>
          </a:prstGeom>
          <a:solidFill>
            <a:schemeClr val="folHlink"/>
          </a:solidFill>
          <a:ln w="12700">
            <a:solidFill>
              <a:schemeClr val="tx1"/>
            </a:solidFill>
            <a:round/>
            <a:headEnd/>
            <a:tailEnd/>
          </a:ln>
        </p:spPr>
        <p:txBody>
          <a:bodyPr wrap="none" anchor="ct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endParaRPr lang="en-GB" altLang="en-US"/>
          </a:p>
        </p:txBody>
      </p:sp>
      <p:sp>
        <p:nvSpPr>
          <p:cNvPr id="38944" name="Rectangle 30"/>
          <p:cNvSpPr>
            <a:spLocks noChangeArrowheads="1"/>
          </p:cNvSpPr>
          <p:nvPr/>
        </p:nvSpPr>
        <p:spPr bwMode="auto">
          <a:xfrm>
            <a:off x="6858000" y="6010275"/>
            <a:ext cx="1622425" cy="466725"/>
          </a:xfrm>
          <a:prstGeom prst="rect">
            <a:avLst/>
          </a:prstGeom>
          <a:solidFill>
            <a:srgbClr val="FDE0BD"/>
          </a:solidFill>
          <a:ln w="12700">
            <a:solidFill>
              <a:schemeClr val="tx1"/>
            </a:solidFill>
            <a:miter lim="800000"/>
            <a:headEnd/>
            <a:tailEnd/>
          </a:ln>
        </p:spPr>
        <p:txBody>
          <a:bodyPr lIns="90488" tIns="44450" rIns="90488" bIns="4445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spcBef>
                <a:spcPct val="50000"/>
              </a:spcBef>
            </a:pPr>
            <a:r>
              <a:rPr lang="en-US" altLang="en-US" b="1"/>
              <a:t>No Mode</a:t>
            </a:r>
          </a:p>
        </p:txBody>
      </p:sp>
      <p:sp>
        <p:nvSpPr>
          <p:cNvPr id="4" name="Slide Number Placeholder 3"/>
          <p:cNvSpPr>
            <a:spLocks noGrp="1"/>
          </p:cNvSpPr>
          <p:nvPr>
            <p:ph type="sldNum" sz="quarter" idx="12"/>
          </p:nvPr>
        </p:nvSpPr>
        <p:spPr/>
        <p:txBody>
          <a:bodyPr/>
          <a:lstStyle/>
          <a:p>
            <a:fld id="{44B214BB-661D-4F56-B225-34CBD1A6709D}" type="slidenum">
              <a:rPr lang="en-IN" smtClean="0"/>
              <a:t>205</a:t>
            </a:fld>
            <a:endParaRPr lang="en-IN"/>
          </a:p>
        </p:txBody>
      </p:sp>
    </p:spTree>
    <p:extLst>
      <p:ext uri="{BB962C8B-B14F-4D97-AF65-F5344CB8AC3E}">
        <p14:creationId xmlns:p14="http://schemas.microsoft.com/office/powerpoint/2010/main" val="338763174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body" idx="4294967295"/>
          </p:nvPr>
        </p:nvSpPr>
        <p:spPr>
          <a:xfrm>
            <a:off x="914400" y="1676400"/>
            <a:ext cx="7772400" cy="1090613"/>
          </a:xfrm>
        </p:spPr>
        <p:txBody>
          <a:bodyPr/>
          <a:lstStyle/>
          <a:p>
            <a:pPr marL="342900" indent="-342900" defTabSz="914400"/>
            <a:r>
              <a:rPr lang="en-US" altLang="en-US" sz="2700" dirty="0"/>
              <a:t>Five houses on a hill by the beach</a:t>
            </a:r>
          </a:p>
        </p:txBody>
      </p:sp>
      <p:sp>
        <p:nvSpPr>
          <p:cNvPr id="104451" name="Rectangle 3"/>
          <p:cNvSpPr>
            <a:spLocks noGrp="1" noChangeArrowheads="1"/>
          </p:cNvSpPr>
          <p:nvPr>
            <p:ph type="title"/>
          </p:nvPr>
        </p:nvSpPr>
        <p:spPr>
          <a:xfrm>
            <a:off x="1752600" y="304800"/>
            <a:ext cx="6096000" cy="892175"/>
          </a:xfrm>
        </p:spPr>
        <p:txBody>
          <a:bodyPr/>
          <a:lstStyle/>
          <a:p>
            <a:pPr defTabSz="914400"/>
            <a:r>
              <a:rPr lang="en-US" altLang="en-US" sz="3600"/>
              <a:t> </a:t>
            </a:r>
            <a:r>
              <a:rPr lang="en-US" altLang="en-US"/>
              <a:t>Review Example</a:t>
            </a:r>
          </a:p>
        </p:txBody>
      </p:sp>
      <p:graphicFrame>
        <p:nvGraphicFramePr>
          <p:cNvPr id="104452" name="Object 4"/>
          <p:cNvGraphicFramePr>
            <a:graphicFrameLocks noChangeAspect="1"/>
          </p:cNvGraphicFramePr>
          <p:nvPr/>
        </p:nvGraphicFramePr>
        <p:xfrm>
          <a:off x="3043238" y="2286000"/>
          <a:ext cx="6100762" cy="4148138"/>
        </p:xfrm>
        <a:graphic>
          <a:graphicData uri="http://schemas.openxmlformats.org/presentationml/2006/ole">
            <mc:AlternateContent xmlns:mc="http://schemas.openxmlformats.org/markup-compatibility/2006">
              <mc:Choice xmlns:v="urn:schemas-microsoft-com:vml" Requires="v">
                <p:oleObj spid="_x0000_s15363" name="Drawing" r:id="rId3" imgW="8070840" imgH="5558760" progId="">
                  <p:embed/>
                </p:oleObj>
              </mc:Choice>
              <mc:Fallback>
                <p:oleObj name="Drawing" r:id="rId3" imgW="8070840" imgH="55587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238" y="2286000"/>
                        <a:ext cx="6100762" cy="4148138"/>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53" name="Text Box 5"/>
          <p:cNvSpPr txBox="1">
            <a:spLocks noChangeArrowheads="1"/>
          </p:cNvSpPr>
          <p:nvPr/>
        </p:nvSpPr>
        <p:spPr bwMode="auto">
          <a:xfrm>
            <a:off x="533400" y="2743200"/>
            <a:ext cx="2286000"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a:t>House Prices: </a:t>
            </a:r>
            <a:br>
              <a:rPr lang="en-US" altLang="en-US" sz="2000"/>
            </a:br>
            <a:r>
              <a:rPr lang="en-US" altLang="en-US" sz="2000"/>
              <a:t/>
            </a:r>
            <a:br>
              <a:rPr lang="en-US" altLang="en-US" sz="2000"/>
            </a:br>
            <a:r>
              <a:rPr lang="en-US" altLang="en-US" sz="2000"/>
              <a:t>  $2,000,000</a:t>
            </a:r>
            <a:br>
              <a:rPr lang="en-US" altLang="en-US" sz="2000"/>
            </a:br>
            <a:r>
              <a:rPr lang="en-US" altLang="en-US" sz="2000"/>
              <a:t>       500,000</a:t>
            </a:r>
            <a:br>
              <a:rPr lang="en-US" altLang="en-US" sz="2000"/>
            </a:br>
            <a:r>
              <a:rPr lang="en-US" altLang="en-US" sz="2000"/>
              <a:t>       300,000</a:t>
            </a:r>
            <a:br>
              <a:rPr lang="en-US" altLang="en-US" sz="2000"/>
            </a:br>
            <a:r>
              <a:rPr lang="en-US" altLang="en-US" sz="2000"/>
              <a:t>       100,000</a:t>
            </a:r>
            <a:br>
              <a:rPr lang="en-US" altLang="en-US" sz="2000"/>
            </a:br>
            <a:r>
              <a:rPr lang="en-US" altLang="en-US" sz="2000"/>
              <a:t>       100,000</a:t>
            </a:r>
            <a:endParaRPr lang="en-US" altLang="en-US" sz="1800"/>
          </a:p>
          <a:p>
            <a:pPr eaLnBrk="0" hangingPunct="0">
              <a:spcBef>
                <a:spcPct val="50000"/>
              </a:spcBef>
            </a:pPr>
            <a:endParaRPr lang="en-US" altLang="en-US" b="0"/>
          </a:p>
        </p:txBody>
      </p:sp>
      <p:sp>
        <p:nvSpPr>
          <p:cNvPr id="104454" name="Rectangle 6"/>
          <p:cNvSpPr>
            <a:spLocks noChangeArrowheads="1"/>
          </p:cNvSpPr>
          <p:nvPr/>
        </p:nvSpPr>
        <p:spPr bwMode="auto">
          <a:xfrm>
            <a:off x="7696200" y="4876800"/>
            <a:ext cx="1066800" cy="1143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4455" name="Picture 7" descr="j023739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0" y="4876800"/>
            <a:ext cx="10922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04456" name="Freeform 8"/>
          <p:cNvSpPr>
            <a:spLocks/>
          </p:cNvSpPr>
          <p:nvPr/>
        </p:nvSpPr>
        <p:spPr bwMode="auto">
          <a:xfrm>
            <a:off x="7239000" y="5867400"/>
            <a:ext cx="1676400" cy="76200"/>
          </a:xfrm>
          <a:custGeom>
            <a:avLst/>
            <a:gdLst>
              <a:gd name="T0" fmla="*/ 0 w 1536"/>
              <a:gd name="T1" fmla="*/ 144 h 144"/>
              <a:gd name="T2" fmla="*/ 384 w 1536"/>
              <a:gd name="T3" fmla="*/ 0 h 144"/>
              <a:gd name="T4" fmla="*/ 768 w 1536"/>
              <a:gd name="T5" fmla="*/ 144 h 144"/>
              <a:gd name="T6" fmla="*/ 1152 w 1536"/>
              <a:gd name="T7" fmla="*/ 0 h 144"/>
              <a:gd name="T8" fmla="*/ 1536 w 1536"/>
              <a:gd name="T9" fmla="*/ 144 h 144"/>
            </a:gdLst>
            <a:ahLst/>
            <a:cxnLst>
              <a:cxn ang="0">
                <a:pos x="T0" y="T1"/>
              </a:cxn>
              <a:cxn ang="0">
                <a:pos x="T2" y="T3"/>
              </a:cxn>
              <a:cxn ang="0">
                <a:pos x="T4" y="T5"/>
              </a:cxn>
              <a:cxn ang="0">
                <a:pos x="T6" y="T7"/>
              </a:cxn>
              <a:cxn ang="0">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4457" name="Freeform 9"/>
          <p:cNvSpPr>
            <a:spLocks/>
          </p:cNvSpPr>
          <p:nvPr/>
        </p:nvSpPr>
        <p:spPr bwMode="auto">
          <a:xfrm>
            <a:off x="7162800" y="5943600"/>
            <a:ext cx="1676400" cy="76200"/>
          </a:xfrm>
          <a:custGeom>
            <a:avLst/>
            <a:gdLst>
              <a:gd name="T0" fmla="*/ 0 w 1536"/>
              <a:gd name="T1" fmla="*/ 144 h 144"/>
              <a:gd name="T2" fmla="*/ 384 w 1536"/>
              <a:gd name="T3" fmla="*/ 0 h 144"/>
              <a:gd name="T4" fmla="*/ 768 w 1536"/>
              <a:gd name="T5" fmla="*/ 144 h 144"/>
              <a:gd name="T6" fmla="*/ 1152 w 1536"/>
              <a:gd name="T7" fmla="*/ 0 h 144"/>
              <a:gd name="T8" fmla="*/ 1536 w 1536"/>
              <a:gd name="T9" fmla="*/ 144 h 144"/>
            </a:gdLst>
            <a:ahLst/>
            <a:cxnLst>
              <a:cxn ang="0">
                <a:pos x="T0" y="T1"/>
              </a:cxn>
              <a:cxn ang="0">
                <a:pos x="T2" y="T3"/>
              </a:cxn>
              <a:cxn ang="0">
                <a:pos x="T4" y="T5"/>
              </a:cxn>
              <a:cxn ang="0">
                <a:pos x="T6" y="T7"/>
              </a:cxn>
              <a:cxn ang="0">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4458" name="Freeform 10"/>
          <p:cNvSpPr>
            <a:spLocks/>
          </p:cNvSpPr>
          <p:nvPr/>
        </p:nvSpPr>
        <p:spPr bwMode="auto">
          <a:xfrm>
            <a:off x="7086600" y="6019800"/>
            <a:ext cx="1676400" cy="76200"/>
          </a:xfrm>
          <a:custGeom>
            <a:avLst/>
            <a:gdLst>
              <a:gd name="T0" fmla="*/ 0 w 1536"/>
              <a:gd name="T1" fmla="*/ 144 h 144"/>
              <a:gd name="T2" fmla="*/ 384 w 1536"/>
              <a:gd name="T3" fmla="*/ 0 h 144"/>
              <a:gd name="T4" fmla="*/ 768 w 1536"/>
              <a:gd name="T5" fmla="*/ 144 h 144"/>
              <a:gd name="T6" fmla="*/ 1152 w 1536"/>
              <a:gd name="T7" fmla="*/ 0 h 144"/>
              <a:gd name="T8" fmla="*/ 1536 w 1536"/>
              <a:gd name="T9" fmla="*/ 144 h 144"/>
            </a:gdLst>
            <a:ahLst/>
            <a:cxnLst>
              <a:cxn ang="0">
                <a:pos x="T0" y="T1"/>
              </a:cxn>
              <a:cxn ang="0">
                <a:pos x="T2" y="T3"/>
              </a:cxn>
              <a:cxn ang="0">
                <a:pos x="T4" y="T5"/>
              </a:cxn>
              <a:cxn ang="0">
                <a:pos x="T6" y="T7"/>
              </a:cxn>
              <a:cxn ang="0">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4459" name="Freeform 11"/>
          <p:cNvSpPr>
            <a:spLocks/>
          </p:cNvSpPr>
          <p:nvPr/>
        </p:nvSpPr>
        <p:spPr bwMode="auto">
          <a:xfrm>
            <a:off x="6858000" y="6172200"/>
            <a:ext cx="1676400" cy="76200"/>
          </a:xfrm>
          <a:custGeom>
            <a:avLst/>
            <a:gdLst>
              <a:gd name="T0" fmla="*/ 0 w 1536"/>
              <a:gd name="T1" fmla="*/ 144 h 144"/>
              <a:gd name="T2" fmla="*/ 384 w 1536"/>
              <a:gd name="T3" fmla="*/ 0 h 144"/>
              <a:gd name="T4" fmla="*/ 768 w 1536"/>
              <a:gd name="T5" fmla="*/ 144 h 144"/>
              <a:gd name="T6" fmla="*/ 1152 w 1536"/>
              <a:gd name="T7" fmla="*/ 0 h 144"/>
              <a:gd name="T8" fmla="*/ 1536 w 1536"/>
              <a:gd name="T9" fmla="*/ 144 h 144"/>
            </a:gdLst>
            <a:ahLst/>
            <a:cxnLst>
              <a:cxn ang="0">
                <a:pos x="T0" y="T1"/>
              </a:cxn>
              <a:cxn ang="0">
                <a:pos x="T2" y="T3"/>
              </a:cxn>
              <a:cxn ang="0">
                <a:pos x="T4" y="T5"/>
              </a:cxn>
              <a:cxn ang="0">
                <a:pos x="T6" y="T7"/>
              </a:cxn>
              <a:cxn ang="0">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4460" name="Freeform 12"/>
          <p:cNvSpPr>
            <a:spLocks/>
          </p:cNvSpPr>
          <p:nvPr/>
        </p:nvSpPr>
        <p:spPr bwMode="auto">
          <a:xfrm>
            <a:off x="6781800" y="6248400"/>
            <a:ext cx="1676400" cy="76200"/>
          </a:xfrm>
          <a:custGeom>
            <a:avLst/>
            <a:gdLst>
              <a:gd name="T0" fmla="*/ 0 w 1536"/>
              <a:gd name="T1" fmla="*/ 144 h 144"/>
              <a:gd name="T2" fmla="*/ 384 w 1536"/>
              <a:gd name="T3" fmla="*/ 0 h 144"/>
              <a:gd name="T4" fmla="*/ 768 w 1536"/>
              <a:gd name="T5" fmla="*/ 144 h 144"/>
              <a:gd name="T6" fmla="*/ 1152 w 1536"/>
              <a:gd name="T7" fmla="*/ 0 h 144"/>
              <a:gd name="T8" fmla="*/ 1536 w 1536"/>
              <a:gd name="T9" fmla="*/ 144 h 144"/>
            </a:gdLst>
            <a:ahLst/>
            <a:cxnLst>
              <a:cxn ang="0">
                <a:pos x="T0" y="T1"/>
              </a:cxn>
              <a:cxn ang="0">
                <a:pos x="T2" y="T3"/>
              </a:cxn>
              <a:cxn ang="0">
                <a:pos x="T4" y="T5"/>
              </a:cxn>
              <a:cxn ang="0">
                <a:pos x="T6" y="T7"/>
              </a:cxn>
              <a:cxn ang="0">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4461" name="Freeform 13"/>
          <p:cNvSpPr>
            <a:spLocks/>
          </p:cNvSpPr>
          <p:nvPr/>
        </p:nvSpPr>
        <p:spPr bwMode="auto">
          <a:xfrm>
            <a:off x="6705600" y="6324600"/>
            <a:ext cx="1676400" cy="76200"/>
          </a:xfrm>
          <a:custGeom>
            <a:avLst/>
            <a:gdLst>
              <a:gd name="T0" fmla="*/ 0 w 1536"/>
              <a:gd name="T1" fmla="*/ 144 h 144"/>
              <a:gd name="T2" fmla="*/ 384 w 1536"/>
              <a:gd name="T3" fmla="*/ 0 h 144"/>
              <a:gd name="T4" fmla="*/ 768 w 1536"/>
              <a:gd name="T5" fmla="*/ 144 h 144"/>
              <a:gd name="T6" fmla="*/ 1152 w 1536"/>
              <a:gd name="T7" fmla="*/ 0 h 144"/>
              <a:gd name="T8" fmla="*/ 1536 w 1536"/>
              <a:gd name="T9" fmla="*/ 144 h 144"/>
            </a:gdLst>
            <a:ahLst/>
            <a:cxnLst>
              <a:cxn ang="0">
                <a:pos x="T0" y="T1"/>
              </a:cxn>
              <a:cxn ang="0">
                <a:pos x="T2" y="T3"/>
              </a:cxn>
              <a:cxn ang="0">
                <a:pos x="T4" y="T5"/>
              </a:cxn>
              <a:cxn ang="0">
                <a:pos x="T6" y="T7"/>
              </a:cxn>
              <a:cxn ang="0">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 name="Slide Number Placeholder 3"/>
          <p:cNvSpPr>
            <a:spLocks noGrp="1"/>
          </p:cNvSpPr>
          <p:nvPr>
            <p:ph type="sldNum" sz="quarter" idx="12"/>
          </p:nvPr>
        </p:nvSpPr>
        <p:spPr/>
        <p:txBody>
          <a:bodyPr/>
          <a:lstStyle/>
          <a:p>
            <a:fld id="{44B214BB-661D-4F56-B225-34CBD1A6709D}" type="slidenum">
              <a:rPr lang="en-IN" smtClean="0"/>
              <a:t>206</a:t>
            </a:fld>
            <a:endParaRPr lang="en-IN"/>
          </a:p>
        </p:txBody>
      </p:sp>
    </p:spTree>
    <p:extLst>
      <p:ext uri="{BB962C8B-B14F-4D97-AF65-F5344CB8AC3E}">
        <p14:creationId xmlns:p14="http://schemas.microsoft.com/office/powerpoint/2010/main" val="2094947595"/>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normAutofit fontScale="90000"/>
          </a:bodyPr>
          <a:lstStyle/>
          <a:p>
            <a:pPr algn="ctr" eaLnBrk="1" hangingPunct="1"/>
            <a:r>
              <a:rPr lang="en-US" altLang="en-US" smtClean="0">
                <a:cs typeface="Arial" pitchFamily="34" charset="0"/>
              </a:rPr>
              <a:t>Measures of Central Tendency:</a:t>
            </a:r>
            <a:br>
              <a:rPr lang="en-US" altLang="en-US" smtClean="0">
                <a:cs typeface="Arial" pitchFamily="34" charset="0"/>
              </a:rPr>
            </a:br>
            <a:r>
              <a:rPr lang="en-US" altLang="en-US" smtClean="0">
                <a:cs typeface="Arial" pitchFamily="34" charset="0"/>
              </a:rPr>
              <a:t>Review Example</a:t>
            </a:r>
          </a:p>
        </p:txBody>
      </p:sp>
      <p:sp>
        <p:nvSpPr>
          <p:cNvPr id="39941" name="Text Box 3"/>
          <p:cNvSpPr txBox="1">
            <a:spLocks noChangeArrowheads="1"/>
          </p:cNvSpPr>
          <p:nvPr/>
        </p:nvSpPr>
        <p:spPr bwMode="auto">
          <a:xfrm>
            <a:off x="533400" y="1981200"/>
            <a:ext cx="2209800" cy="2708275"/>
          </a:xfrm>
          <a:prstGeom prst="rect">
            <a:avLst/>
          </a:prstGeom>
          <a:solidFill>
            <a:srgbClr val="FDE0BD"/>
          </a:solidFill>
          <a:ln w="25400">
            <a:solidFill>
              <a:schemeClr val="tx1"/>
            </a:solidFill>
            <a:miter lim="800000"/>
            <a:headEnd/>
            <a:tailEnd/>
          </a:ln>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altLang="en-US" sz="2000" b="1">
                <a:cs typeface="Arial" pitchFamily="34" charset="0"/>
              </a:rPr>
              <a:t>House Prices: </a:t>
            </a:r>
            <a:br>
              <a:rPr lang="en-US" altLang="en-US" sz="2000" b="1">
                <a:cs typeface="Arial" pitchFamily="34" charset="0"/>
              </a:rPr>
            </a:br>
            <a:r>
              <a:rPr lang="en-US" altLang="en-US" sz="2000" b="1">
                <a:cs typeface="Arial" pitchFamily="34" charset="0"/>
              </a:rPr>
              <a:t/>
            </a:r>
            <a:br>
              <a:rPr lang="en-US" altLang="en-US" sz="2000" b="1">
                <a:cs typeface="Arial" pitchFamily="34" charset="0"/>
              </a:rPr>
            </a:br>
            <a:r>
              <a:rPr lang="en-US" altLang="en-US" sz="2000" b="1">
                <a:cs typeface="Arial" pitchFamily="34" charset="0"/>
              </a:rPr>
              <a:t>        $2,000,000</a:t>
            </a:r>
          </a:p>
          <a:p>
            <a:r>
              <a:rPr lang="en-US" altLang="en-US" sz="2000" b="1">
                <a:cs typeface="Arial" pitchFamily="34" charset="0"/>
              </a:rPr>
              <a:t>           $500,000</a:t>
            </a:r>
            <a:br>
              <a:rPr lang="en-US" altLang="en-US" sz="2000" b="1">
                <a:cs typeface="Arial" pitchFamily="34" charset="0"/>
              </a:rPr>
            </a:br>
            <a:r>
              <a:rPr lang="en-US" altLang="en-US" sz="2000" b="1">
                <a:cs typeface="Arial" pitchFamily="34" charset="0"/>
              </a:rPr>
              <a:t>           $300,000</a:t>
            </a:r>
            <a:br>
              <a:rPr lang="en-US" altLang="en-US" sz="2000" b="1">
                <a:cs typeface="Arial" pitchFamily="34" charset="0"/>
              </a:rPr>
            </a:br>
            <a:r>
              <a:rPr lang="en-US" altLang="en-US" sz="2000" b="1">
                <a:cs typeface="Arial" pitchFamily="34" charset="0"/>
              </a:rPr>
              <a:t>           $100,000</a:t>
            </a:r>
            <a:br>
              <a:rPr lang="en-US" altLang="en-US" sz="2000" b="1">
                <a:cs typeface="Arial" pitchFamily="34" charset="0"/>
              </a:rPr>
            </a:br>
            <a:r>
              <a:rPr lang="en-US" altLang="en-US" sz="2000" b="1">
                <a:cs typeface="Arial" pitchFamily="34" charset="0"/>
              </a:rPr>
              <a:t>         </a:t>
            </a:r>
            <a:r>
              <a:rPr lang="en-US" altLang="en-US" sz="2000" b="1" u="sng">
                <a:cs typeface="Arial" pitchFamily="34" charset="0"/>
              </a:rPr>
              <a:t>  $100,000</a:t>
            </a:r>
          </a:p>
          <a:p>
            <a:pPr>
              <a:spcBef>
                <a:spcPct val="50000"/>
              </a:spcBef>
            </a:pPr>
            <a:r>
              <a:rPr lang="en-US" altLang="en-US" sz="2000">
                <a:cs typeface="Arial" pitchFamily="34" charset="0"/>
              </a:rPr>
              <a:t>Sum  $</a:t>
            </a:r>
            <a:r>
              <a:rPr lang="en-US" altLang="en-US" sz="2000" b="1">
                <a:cs typeface="Arial" pitchFamily="34" charset="0"/>
              </a:rPr>
              <a:t>3,000,000</a:t>
            </a:r>
          </a:p>
        </p:txBody>
      </p:sp>
      <p:sp>
        <p:nvSpPr>
          <p:cNvPr id="39942" name="Rectangle 4"/>
          <p:cNvSpPr>
            <a:spLocks noChangeArrowheads="1"/>
          </p:cNvSpPr>
          <p:nvPr/>
        </p:nvSpPr>
        <p:spPr bwMode="auto">
          <a:xfrm>
            <a:off x="3124200" y="1981200"/>
            <a:ext cx="5638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42" tIns="42672" rIns="85342" bIns="42672"/>
          <a:lstStyle>
            <a:lvl1pPr marL="320675" indent="-320675" defTabSz="852488" eaLnBrk="0" hangingPunct="0">
              <a:defRPr sz="2400">
                <a:solidFill>
                  <a:schemeClr val="tx1"/>
                </a:solidFill>
                <a:latin typeface="Arial" pitchFamily="34" charset="0"/>
              </a:defRPr>
            </a:lvl1pPr>
            <a:lvl2pPr marL="742950" indent="-285750" defTabSz="852488" eaLnBrk="0" hangingPunct="0">
              <a:defRPr sz="2400">
                <a:solidFill>
                  <a:schemeClr val="tx1"/>
                </a:solidFill>
                <a:latin typeface="Arial" pitchFamily="34" charset="0"/>
              </a:defRPr>
            </a:lvl2pPr>
            <a:lvl3pPr marL="1143000" indent="-228600" defTabSz="852488" eaLnBrk="0" hangingPunct="0">
              <a:defRPr sz="2400">
                <a:solidFill>
                  <a:schemeClr val="tx1"/>
                </a:solidFill>
                <a:latin typeface="Arial" pitchFamily="34" charset="0"/>
              </a:defRPr>
            </a:lvl3pPr>
            <a:lvl4pPr marL="1600200" indent="-228600" defTabSz="852488" eaLnBrk="0" hangingPunct="0">
              <a:defRPr sz="2400">
                <a:solidFill>
                  <a:schemeClr val="tx1"/>
                </a:solidFill>
                <a:latin typeface="Arial" pitchFamily="34" charset="0"/>
              </a:defRPr>
            </a:lvl4pPr>
            <a:lvl5pPr marL="2057400" indent="-228600" defTabSz="852488" eaLnBrk="0" hangingPunct="0">
              <a:defRPr sz="2400">
                <a:solidFill>
                  <a:schemeClr val="tx1"/>
                </a:solidFill>
                <a:latin typeface="Arial" pitchFamily="34" charset="0"/>
              </a:defRPr>
            </a:lvl5pPr>
            <a:lvl6pPr marL="2514600" indent="-228600" defTabSz="852488" eaLnBrk="0" fontAlgn="base" hangingPunct="0">
              <a:spcBef>
                <a:spcPct val="0"/>
              </a:spcBef>
              <a:spcAft>
                <a:spcPct val="0"/>
              </a:spcAft>
              <a:defRPr sz="2400">
                <a:solidFill>
                  <a:schemeClr val="tx1"/>
                </a:solidFill>
                <a:latin typeface="Arial" pitchFamily="34" charset="0"/>
              </a:defRPr>
            </a:lvl6pPr>
            <a:lvl7pPr marL="2971800" indent="-228600" defTabSz="852488" eaLnBrk="0" fontAlgn="base" hangingPunct="0">
              <a:spcBef>
                <a:spcPct val="0"/>
              </a:spcBef>
              <a:spcAft>
                <a:spcPct val="0"/>
              </a:spcAft>
              <a:defRPr sz="2400">
                <a:solidFill>
                  <a:schemeClr val="tx1"/>
                </a:solidFill>
                <a:latin typeface="Arial" pitchFamily="34" charset="0"/>
              </a:defRPr>
            </a:lvl7pPr>
            <a:lvl8pPr marL="3429000" indent="-228600" defTabSz="852488" eaLnBrk="0" fontAlgn="base" hangingPunct="0">
              <a:spcBef>
                <a:spcPct val="0"/>
              </a:spcBef>
              <a:spcAft>
                <a:spcPct val="0"/>
              </a:spcAft>
              <a:defRPr sz="2400">
                <a:solidFill>
                  <a:schemeClr val="tx1"/>
                </a:solidFill>
                <a:latin typeface="Arial" pitchFamily="34" charset="0"/>
              </a:defRPr>
            </a:lvl8pPr>
            <a:lvl9pPr marL="3886200" indent="-228600" defTabSz="852488" eaLnBrk="0" fontAlgn="base" hangingPunct="0">
              <a:spcBef>
                <a:spcPct val="0"/>
              </a:spcBef>
              <a:spcAft>
                <a:spcPct val="0"/>
              </a:spcAft>
              <a:defRPr sz="2400">
                <a:solidFill>
                  <a:schemeClr val="tx1"/>
                </a:solidFill>
                <a:latin typeface="Arial" pitchFamily="34" charset="0"/>
              </a:defRPr>
            </a:lvl9pPr>
          </a:lstStyle>
          <a:p>
            <a:pPr eaLnBrk="1" hangingPunct="1">
              <a:spcBef>
                <a:spcPct val="20000"/>
              </a:spcBef>
              <a:buClr>
                <a:schemeClr val="tx2"/>
              </a:buClr>
              <a:buSzPct val="60000"/>
              <a:buFont typeface="Wingdings" pitchFamily="2" charset="2"/>
              <a:buChar char=""/>
            </a:pPr>
            <a:r>
              <a:rPr lang="en-US" altLang="en-US" sz="2800" b="1" dirty="0">
                <a:cs typeface="Arial" pitchFamily="34" charset="0"/>
              </a:rPr>
              <a:t>Mean:</a:t>
            </a:r>
            <a:r>
              <a:rPr lang="en-US" altLang="en-US" sz="2700" dirty="0">
                <a:cs typeface="Arial" pitchFamily="34" charset="0"/>
              </a:rPr>
              <a:t>    ($3,000,000/5)  </a:t>
            </a:r>
          </a:p>
          <a:p>
            <a:pPr eaLnBrk="1" hangingPunct="1">
              <a:spcBef>
                <a:spcPct val="20000"/>
              </a:spcBef>
              <a:buClr>
                <a:schemeClr val="tx1"/>
              </a:buClr>
              <a:buSzPct val="60000"/>
              <a:buFont typeface="Wingdings" pitchFamily="2" charset="2"/>
              <a:buNone/>
            </a:pPr>
            <a:r>
              <a:rPr lang="en-US" altLang="en-US" sz="2700" dirty="0">
                <a:cs typeface="Arial" pitchFamily="34" charset="0"/>
              </a:rPr>
              <a:t>			 =  </a:t>
            </a:r>
            <a:r>
              <a:rPr lang="en-US" altLang="en-US" sz="2700" b="1" dirty="0">
                <a:solidFill>
                  <a:srgbClr val="C00000"/>
                </a:solidFill>
                <a:cs typeface="Arial" pitchFamily="34" charset="0"/>
              </a:rPr>
              <a:t>$600,000</a:t>
            </a:r>
          </a:p>
          <a:p>
            <a:pPr eaLnBrk="1" hangingPunct="1">
              <a:spcBef>
                <a:spcPct val="20000"/>
              </a:spcBef>
              <a:buClr>
                <a:schemeClr val="tx2"/>
              </a:buClr>
              <a:buSzPct val="60000"/>
              <a:buFont typeface="Wingdings" pitchFamily="2" charset="2"/>
              <a:buChar char=""/>
            </a:pPr>
            <a:r>
              <a:rPr lang="en-US" altLang="en-US" sz="2800" b="1" dirty="0">
                <a:cs typeface="Arial" pitchFamily="34" charset="0"/>
              </a:rPr>
              <a:t>Median:</a:t>
            </a:r>
            <a:r>
              <a:rPr lang="en-US" altLang="en-US" sz="2700" dirty="0">
                <a:cs typeface="Arial" pitchFamily="34" charset="0"/>
              </a:rPr>
              <a:t>  </a:t>
            </a:r>
            <a:r>
              <a:rPr lang="en-US" altLang="en-US" dirty="0">
                <a:cs typeface="Arial" pitchFamily="34" charset="0"/>
              </a:rPr>
              <a:t>middle value of ranked</a:t>
            </a:r>
            <a:r>
              <a:rPr lang="en-US" altLang="en-US" sz="2700" dirty="0">
                <a:cs typeface="Arial" pitchFamily="34" charset="0"/>
              </a:rPr>
              <a:t> </a:t>
            </a:r>
            <a:r>
              <a:rPr lang="en-US" altLang="en-US" dirty="0">
                <a:cs typeface="Arial" pitchFamily="34" charset="0"/>
              </a:rPr>
              <a:t>data</a:t>
            </a:r>
            <a:r>
              <a:rPr lang="en-US" altLang="en-US" sz="2800" dirty="0">
                <a:cs typeface="Arial" pitchFamily="34" charset="0"/>
              </a:rPr>
              <a:t> </a:t>
            </a:r>
            <a:r>
              <a:rPr lang="en-US" altLang="en-US" sz="2700" dirty="0">
                <a:cs typeface="Arial" pitchFamily="34" charset="0"/>
              </a:rPr>
              <a:t/>
            </a:r>
            <a:br>
              <a:rPr lang="en-US" altLang="en-US" sz="2700" dirty="0">
                <a:cs typeface="Arial" pitchFamily="34" charset="0"/>
              </a:rPr>
            </a:br>
            <a:r>
              <a:rPr lang="en-US" altLang="en-US" sz="2700" dirty="0">
                <a:cs typeface="Arial" pitchFamily="34" charset="0"/>
              </a:rPr>
              <a:t>                   = </a:t>
            </a:r>
            <a:r>
              <a:rPr lang="en-US" altLang="en-US" sz="2700" b="1" dirty="0">
                <a:solidFill>
                  <a:srgbClr val="C00000"/>
                </a:solidFill>
                <a:cs typeface="Arial" pitchFamily="34" charset="0"/>
              </a:rPr>
              <a:t>$300,000</a:t>
            </a:r>
          </a:p>
          <a:p>
            <a:pPr eaLnBrk="1" hangingPunct="1">
              <a:spcBef>
                <a:spcPct val="20000"/>
              </a:spcBef>
              <a:buClr>
                <a:schemeClr val="tx2"/>
              </a:buClr>
              <a:buSzPct val="60000"/>
              <a:buFont typeface="Wingdings" pitchFamily="2" charset="2"/>
              <a:buChar char=""/>
            </a:pPr>
            <a:r>
              <a:rPr lang="en-US" altLang="en-US" sz="2800" b="1" dirty="0">
                <a:cs typeface="Arial" pitchFamily="34" charset="0"/>
              </a:rPr>
              <a:t>Mode</a:t>
            </a:r>
            <a:r>
              <a:rPr lang="en-US" altLang="en-US" sz="2700" b="1" dirty="0">
                <a:cs typeface="Arial" pitchFamily="34" charset="0"/>
              </a:rPr>
              <a:t>:</a:t>
            </a:r>
            <a:r>
              <a:rPr lang="en-US" altLang="en-US" sz="2700" dirty="0">
                <a:cs typeface="Arial" pitchFamily="34" charset="0"/>
              </a:rPr>
              <a:t>  </a:t>
            </a:r>
            <a:r>
              <a:rPr lang="en-US" altLang="en-US" dirty="0">
                <a:cs typeface="Arial" pitchFamily="34" charset="0"/>
              </a:rPr>
              <a:t>most frequent value</a:t>
            </a:r>
            <a:r>
              <a:rPr lang="en-US" altLang="en-US" sz="2700" dirty="0">
                <a:cs typeface="Arial" pitchFamily="34" charset="0"/>
              </a:rPr>
              <a:t> </a:t>
            </a:r>
            <a:br>
              <a:rPr lang="en-US" altLang="en-US" sz="2700" dirty="0">
                <a:cs typeface="Arial" pitchFamily="34" charset="0"/>
              </a:rPr>
            </a:br>
            <a:r>
              <a:rPr lang="en-US" altLang="en-US" sz="2700" dirty="0">
                <a:cs typeface="Arial" pitchFamily="34" charset="0"/>
              </a:rPr>
              <a:t>                   = </a:t>
            </a:r>
            <a:r>
              <a:rPr lang="en-US" altLang="en-US" sz="2700" b="1" dirty="0">
                <a:solidFill>
                  <a:srgbClr val="C00000"/>
                </a:solidFill>
                <a:cs typeface="Arial" pitchFamily="34" charset="0"/>
              </a:rPr>
              <a:t>$100,000</a:t>
            </a:r>
          </a:p>
        </p:txBody>
      </p:sp>
      <p:sp>
        <p:nvSpPr>
          <p:cNvPr id="4" name="Slide Number Placeholder 3"/>
          <p:cNvSpPr>
            <a:spLocks noGrp="1"/>
          </p:cNvSpPr>
          <p:nvPr>
            <p:ph type="sldNum" sz="quarter" idx="12"/>
          </p:nvPr>
        </p:nvSpPr>
        <p:spPr/>
        <p:txBody>
          <a:bodyPr/>
          <a:lstStyle/>
          <a:p>
            <a:fld id="{44B214BB-661D-4F56-B225-34CBD1A6709D}" type="slidenum">
              <a:rPr lang="en-IN" smtClean="0"/>
              <a:t>207</a:t>
            </a:fld>
            <a:endParaRPr lang="en-IN"/>
          </a:p>
        </p:txBody>
      </p:sp>
    </p:spTree>
    <p:extLst>
      <p:ext uri="{BB962C8B-B14F-4D97-AF65-F5344CB8AC3E}">
        <p14:creationId xmlns:p14="http://schemas.microsoft.com/office/powerpoint/2010/main" val="194908751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normAutofit fontScale="90000"/>
          </a:bodyPr>
          <a:lstStyle/>
          <a:p>
            <a:pPr algn="ctr" eaLnBrk="1" hangingPunct="1"/>
            <a:r>
              <a:rPr lang="en-US" altLang="en-US" smtClean="0">
                <a:cs typeface="Arial" pitchFamily="34" charset="0"/>
              </a:rPr>
              <a:t>Measures of Central Tendency:</a:t>
            </a:r>
            <a:br>
              <a:rPr lang="en-US" altLang="en-US" smtClean="0">
                <a:cs typeface="Arial" pitchFamily="34" charset="0"/>
              </a:rPr>
            </a:br>
            <a:r>
              <a:rPr lang="en-US" altLang="en-US" smtClean="0">
                <a:cs typeface="Arial" pitchFamily="34" charset="0"/>
              </a:rPr>
              <a:t>Which Measure to Choose?</a:t>
            </a:r>
          </a:p>
        </p:txBody>
      </p:sp>
      <p:sp>
        <p:nvSpPr>
          <p:cNvPr id="40965" name="Rectangle 3"/>
          <p:cNvSpPr>
            <a:spLocks noGrp="1" noChangeArrowheads="1"/>
          </p:cNvSpPr>
          <p:nvPr>
            <p:ph type="body" idx="1"/>
          </p:nvPr>
        </p:nvSpPr>
        <p:spPr>
          <a:xfrm>
            <a:off x="609600" y="2081213"/>
            <a:ext cx="8077200" cy="3944937"/>
          </a:xfrm>
          <a:noFill/>
        </p:spPr>
        <p:txBody>
          <a:bodyPr>
            <a:normAutofit lnSpcReduction="10000"/>
          </a:bodyPr>
          <a:lstStyle/>
          <a:p>
            <a:pPr eaLnBrk="1" hangingPunct="1">
              <a:lnSpc>
                <a:spcPct val="90000"/>
              </a:lnSpc>
              <a:buClr>
                <a:schemeClr val="tx2"/>
              </a:buClr>
              <a:buFont typeface="Wingdings" pitchFamily="2" charset="2"/>
              <a:buChar char=""/>
            </a:pPr>
            <a:r>
              <a:rPr lang="en-US" altLang="en-US" smtClean="0">
                <a:cs typeface="Arial" pitchFamily="34" charset="0"/>
              </a:rPr>
              <a:t>The</a:t>
            </a:r>
            <a:r>
              <a:rPr lang="en-US" altLang="en-US" b="1" smtClean="0">
                <a:cs typeface="Arial" pitchFamily="34" charset="0"/>
              </a:rPr>
              <a:t> mean</a:t>
            </a:r>
            <a:r>
              <a:rPr lang="en-US" altLang="en-US" smtClean="0">
                <a:cs typeface="Arial" pitchFamily="34" charset="0"/>
              </a:rPr>
              <a:t> is generally used, unless extreme values (outliers) exist.</a:t>
            </a:r>
          </a:p>
          <a:p>
            <a:pPr eaLnBrk="1" hangingPunct="1">
              <a:lnSpc>
                <a:spcPct val="90000"/>
              </a:lnSpc>
              <a:spcBef>
                <a:spcPct val="55000"/>
              </a:spcBef>
              <a:buClr>
                <a:schemeClr val="tx2"/>
              </a:buClr>
              <a:buFont typeface="Wingdings" pitchFamily="2" charset="2"/>
              <a:buChar char=""/>
            </a:pPr>
            <a:r>
              <a:rPr lang="en-US" altLang="en-US" smtClean="0">
                <a:cs typeface="Arial" pitchFamily="34" charset="0"/>
              </a:rPr>
              <a:t>The </a:t>
            </a:r>
            <a:r>
              <a:rPr lang="en-US" altLang="en-US" b="1" smtClean="0">
                <a:cs typeface="Arial" pitchFamily="34" charset="0"/>
              </a:rPr>
              <a:t>median</a:t>
            </a:r>
            <a:r>
              <a:rPr lang="en-US" altLang="en-US" smtClean="0">
                <a:cs typeface="Arial" pitchFamily="34" charset="0"/>
              </a:rPr>
              <a:t> is often used, since the median is not sensitive to extreme values.  For example, median home prices may be reported for a region; it is less sensitive to outliers.</a:t>
            </a:r>
          </a:p>
          <a:p>
            <a:pPr eaLnBrk="1" hangingPunct="1">
              <a:lnSpc>
                <a:spcPct val="90000"/>
              </a:lnSpc>
              <a:spcBef>
                <a:spcPct val="55000"/>
              </a:spcBef>
              <a:buClr>
                <a:schemeClr val="tx2"/>
              </a:buClr>
              <a:buFont typeface="Wingdings" pitchFamily="2" charset="2"/>
              <a:buChar char=""/>
            </a:pPr>
            <a:r>
              <a:rPr lang="en-US" altLang="en-US" smtClean="0">
                <a:cs typeface="Arial" pitchFamily="34" charset="0"/>
              </a:rPr>
              <a:t>In some situations it makes sense to report both the </a:t>
            </a:r>
            <a:r>
              <a:rPr lang="en-US" altLang="en-US" b="1" smtClean="0">
                <a:cs typeface="Arial" pitchFamily="34" charset="0"/>
              </a:rPr>
              <a:t>mean</a:t>
            </a:r>
            <a:r>
              <a:rPr lang="en-US" altLang="en-US" smtClean="0">
                <a:cs typeface="Arial" pitchFamily="34" charset="0"/>
              </a:rPr>
              <a:t> and the </a:t>
            </a:r>
            <a:r>
              <a:rPr lang="en-US" altLang="en-US" b="1" smtClean="0">
                <a:cs typeface="Arial" pitchFamily="34" charset="0"/>
              </a:rPr>
              <a:t>median</a:t>
            </a:r>
            <a:r>
              <a:rPr lang="en-US" altLang="en-US" smtClean="0">
                <a:cs typeface="Arial" pitchFamily="34" charset="0"/>
              </a:rPr>
              <a:t>.</a:t>
            </a:r>
          </a:p>
          <a:p>
            <a:pPr eaLnBrk="1" hangingPunct="1">
              <a:lnSpc>
                <a:spcPct val="90000"/>
              </a:lnSpc>
              <a:buFont typeface="Wingdings" pitchFamily="2" charset="2"/>
              <a:buNone/>
            </a:pPr>
            <a:endParaRPr lang="en-US" altLang="en-US" smtClean="0">
              <a:latin typeface="Times New Roman" pitchFamily="18" charset="0"/>
            </a:endParaRPr>
          </a:p>
        </p:txBody>
      </p:sp>
      <p:sp>
        <p:nvSpPr>
          <p:cNvPr id="4" name="Slide Number Placeholder 3"/>
          <p:cNvSpPr>
            <a:spLocks noGrp="1"/>
          </p:cNvSpPr>
          <p:nvPr>
            <p:ph type="sldNum" sz="quarter" idx="12"/>
          </p:nvPr>
        </p:nvSpPr>
        <p:spPr/>
        <p:txBody>
          <a:bodyPr/>
          <a:lstStyle/>
          <a:p>
            <a:fld id="{44B214BB-661D-4F56-B225-34CBD1A6709D}" type="slidenum">
              <a:rPr lang="en-IN" smtClean="0"/>
              <a:t>208</a:t>
            </a:fld>
            <a:endParaRPr lang="en-IN"/>
          </a:p>
        </p:txBody>
      </p:sp>
    </p:spTree>
    <p:extLst>
      <p:ext uri="{BB962C8B-B14F-4D97-AF65-F5344CB8AC3E}">
        <p14:creationId xmlns:p14="http://schemas.microsoft.com/office/powerpoint/2010/main" val="5780241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and scope of enquiry</a:t>
            </a:r>
          </a:p>
        </p:txBody>
      </p:sp>
      <p:sp>
        <p:nvSpPr>
          <p:cNvPr id="3" name="Content Placeholder 2"/>
          <p:cNvSpPr>
            <a:spLocks noGrp="1"/>
          </p:cNvSpPr>
          <p:nvPr>
            <p:ph idx="1"/>
          </p:nvPr>
        </p:nvSpPr>
        <p:spPr/>
        <p:txBody>
          <a:bodyPr/>
          <a:lstStyle/>
          <a:p>
            <a:pPr algn="just"/>
            <a:r>
              <a:rPr lang="en-US" dirty="0" smtClean="0"/>
              <a:t>The </a:t>
            </a:r>
            <a:r>
              <a:rPr lang="en-US" dirty="0"/>
              <a:t>first and foremost step in organizing any statistical enquiry is to define in clear concrete terms, the objectives of the enquiry. Scope of enquiry relates to the coverage w.r.t. the type of information, subject matter and geographical data.</a:t>
            </a:r>
          </a:p>
          <a:p>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21</a:t>
            </a:fld>
            <a:endParaRPr lang="en-IN"/>
          </a:p>
        </p:txBody>
      </p:sp>
    </p:spTree>
    <p:extLst>
      <p:ext uri="{BB962C8B-B14F-4D97-AF65-F5344CB8AC3E}">
        <p14:creationId xmlns:p14="http://schemas.microsoft.com/office/powerpoint/2010/main" val="297805347"/>
      </p:ext>
    </p:extLst>
  </p:cSld>
  <p:clrMapOvr>
    <a:masterClrMapping/>
  </p:clrMapOvr>
  <mc:AlternateContent xmlns:mc="http://schemas.openxmlformats.org/markup-compatibility/2006" xmlns:p14="http://schemas.microsoft.com/office/powerpoint/2010/main">
    <mc:Choice Requires="p14">
      <p:transition spd="slow" p14:dur="2000" advTm="55133"/>
    </mc:Choice>
    <mc:Fallback xmlns="">
      <p:transition spd="slow" advTm="5513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Statistical units to be used</a:t>
            </a:r>
            <a:br>
              <a:rPr lang="en-US" dirty="0"/>
            </a:br>
            <a:endParaRPr lang="en-US" dirty="0"/>
          </a:p>
        </p:txBody>
      </p:sp>
      <p:sp>
        <p:nvSpPr>
          <p:cNvPr id="3" name="Content Placeholder 2"/>
          <p:cNvSpPr>
            <a:spLocks noGrp="1"/>
          </p:cNvSpPr>
          <p:nvPr>
            <p:ph idx="1"/>
          </p:nvPr>
        </p:nvSpPr>
        <p:spPr/>
        <p:txBody>
          <a:bodyPr>
            <a:normAutofit fontScale="92500"/>
          </a:bodyPr>
          <a:lstStyle/>
          <a:p>
            <a:pPr algn="just"/>
            <a:r>
              <a:rPr lang="en-US" dirty="0"/>
              <a:t>A well defined and identifiable object or a group of objects with which the measurements or counts in any statistical investigation are associated is called Statistical Unit. </a:t>
            </a:r>
            <a:endParaRPr lang="en-US" dirty="0" smtClean="0"/>
          </a:p>
          <a:p>
            <a:pPr algn="just"/>
            <a:r>
              <a:rPr lang="en-US" dirty="0"/>
              <a:t>A </a:t>
            </a:r>
            <a:r>
              <a:rPr lang="en-US" b="1" dirty="0"/>
              <a:t>statistical unit</a:t>
            </a:r>
            <a:r>
              <a:rPr lang="en-US" dirty="0"/>
              <a:t> is a </a:t>
            </a:r>
            <a:r>
              <a:rPr lang="en-US" b="1" dirty="0"/>
              <a:t>unit</a:t>
            </a:r>
            <a:r>
              <a:rPr lang="en-US" dirty="0"/>
              <a:t> of observation or measurement for which data are collected or derived</a:t>
            </a:r>
            <a:endParaRPr lang="en-US" dirty="0" smtClean="0"/>
          </a:p>
          <a:p>
            <a:pPr algn="just"/>
            <a:r>
              <a:rPr lang="en-US" dirty="0" smtClean="0"/>
              <a:t>Common </a:t>
            </a:r>
            <a:r>
              <a:rPr lang="en-US" dirty="0"/>
              <a:t>examples of a unit would be a single person, animal, plant, manufactured </a:t>
            </a:r>
            <a:r>
              <a:rPr lang="en-US" dirty="0" smtClean="0"/>
              <a:t>item.</a:t>
            </a:r>
            <a:endParaRPr lang="en-US" dirty="0"/>
          </a:p>
          <a:p>
            <a:pPr algn="just"/>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22</a:t>
            </a:fld>
            <a:endParaRPr lang="en-IN"/>
          </a:p>
        </p:txBody>
      </p:sp>
    </p:spTree>
    <p:extLst>
      <p:ext uri="{BB962C8B-B14F-4D97-AF65-F5344CB8AC3E}">
        <p14:creationId xmlns:p14="http://schemas.microsoft.com/office/powerpoint/2010/main" val="374288149"/>
      </p:ext>
    </p:extLst>
  </p:cSld>
  <p:clrMapOvr>
    <a:masterClrMapping/>
  </p:clrMapOvr>
  <mc:AlternateContent xmlns:mc="http://schemas.openxmlformats.org/markup-compatibility/2006" xmlns:p14="http://schemas.microsoft.com/office/powerpoint/2010/main">
    <mc:Choice Requires="p14">
      <p:transition spd="slow" p14:dur="2000" advTm="73161"/>
    </mc:Choice>
    <mc:Fallback xmlns="">
      <p:transition spd="slow" advTm="7316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information</a:t>
            </a:r>
          </a:p>
        </p:txBody>
      </p:sp>
      <p:sp>
        <p:nvSpPr>
          <p:cNvPr id="3" name="Content Placeholder 2"/>
          <p:cNvSpPr>
            <a:spLocks noGrp="1"/>
          </p:cNvSpPr>
          <p:nvPr>
            <p:ph idx="1"/>
          </p:nvPr>
        </p:nvSpPr>
        <p:spPr/>
        <p:txBody>
          <a:bodyPr/>
          <a:lstStyle/>
          <a:p>
            <a:r>
              <a:rPr lang="en-US" dirty="0" smtClean="0"/>
              <a:t>For </a:t>
            </a:r>
            <a:r>
              <a:rPr lang="en-US" dirty="0"/>
              <a:t>any statistical enquiry, the investigator may collect the data first hand or he may use the data from other published sources such as publications of the govt. and semi govt. organizations, magazines, Journals etc.</a:t>
            </a:r>
          </a:p>
          <a:p>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23</a:t>
            </a:fld>
            <a:endParaRPr lang="en-IN"/>
          </a:p>
        </p:txBody>
      </p:sp>
    </p:spTree>
    <p:extLst>
      <p:ext uri="{BB962C8B-B14F-4D97-AF65-F5344CB8AC3E}">
        <p14:creationId xmlns:p14="http://schemas.microsoft.com/office/powerpoint/2010/main" val="2477609976"/>
      </p:ext>
    </p:extLst>
  </p:cSld>
  <p:clrMapOvr>
    <a:masterClrMapping/>
  </p:clrMapOvr>
  <mc:AlternateContent xmlns:mc="http://schemas.openxmlformats.org/markup-compatibility/2006" xmlns:p14="http://schemas.microsoft.com/office/powerpoint/2010/main">
    <mc:Choice Requires="p14">
      <p:transition spd="slow" p14:dur="2000" advTm="115210"/>
    </mc:Choice>
    <mc:Fallback xmlns="">
      <p:transition spd="slow" advTm="11521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of data collection</a:t>
            </a:r>
          </a:p>
        </p:txBody>
      </p:sp>
      <p:sp>
        <p:nvSpPr>
          <p:cNvPr id="3" name="Content Placeholder 2"/>
          <p:cNvSpPr>
            <a:spLocks noGrp="1"/>
          </p:cNvSpPr>
          <p:nvPr>
            <p:ph idx="1"/>
          </p:nvPr>
        </p:nvSpPr>
        <p:spPr/>
        <p:txBody>
          <a:bodyPr>
            <a:normAutofit fontScale="85000" lnSpcReduction="20000"/>
          </a:bodyPr>
          <a:lstStyle/>
          <a:p>
            <a:r>
              <a:rPr lang="en-US" dirty="0" smtClean="0"/>
              <a:t>The </a:t>
            </a:r>
            <a:r>
              <a:rPr lang="en-US" dirty="0"/>
              <a:t>problem does not arise if secondary data are used. However, if primary data are to be collected, a decision has to be taken whether  (</a:t>
            </a:r>
            <a:r>
              <a:rPr lang="en-US" dirty="0" err="1"/>
              <a:t>i</a:t>
            </a:r>
            <a:r>
              <a:rPr lang="en-US" dirty="0"/>
              <a:t>) census method or (ii) sample technique</a:t>
            </a:r>
            <a:r>
              <a:rPr lang="en-US" dirty="0" smtClean="0"/>
              <a:t>.</a:t>
            </a:r>
          </a:p>
          <a:p>
            <a:pPr algn="just"/>
            <a:r>
              <a:rPr lang="en-US" dirty="0"/>
              <a:t>The census method can be applied in a situation where the separate data for every unit in the population is to be </a:t>
            </a:r>
            <a:r>
              <a:rPr lang="en-US" dirty="0" smtClean="0"/>
              <a:t>collected. For </a:t>
            </a:r>
            <a:r>
              <a:rPr lang="en-US" dirty="0" err="1" smtClean="0"/>
              <a:t>eg</a:t>
            </a:r>
            <a:r>
              <a:rPr lang="en-US" dirty="0" smtClean="0"/>
              <a:t>. ,the </a:t>
            </a:r>
            <a:r>
              <a:rPr lang="en-US" dirty="0"/>
              <a:t>preparation of the voter’s list for election purposes, income tax assessment, recruitment of personnel, etc. are some of the areas where the census method is adopted. This method can be used where the population is comprised of heterogeneous items, i.e. different characteristics.</a:t>
            </a:r>
          </a:p>
          <a:p>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24</a:t>
            </a:fld>
            <a:endParaRPr lang="en-IN"/>
          </a:p>
        </p:txBody>
      </p:sp>
    </p:spTree>
    <p:extLst>
      <p:ext uri="{BB962C8B-B14F-4D97-AF65-F5344CB8AC3E}">
        <p14:creationId xmlns:p14="http://schemas.microsoft.com/office/powerpoint/2010/main" val="2470728001"/>
      </p:ext>
    </p:extLst>
  </p:cSld>
  <p:clrMapOvr>
    <a:masterClrMapping/>
  </p:clrMapOvr>
  <mc:AlternateContent xmlns:mc="http://schemas.openxmlformats.org/markup-compatibility/2006" xmlns:p14="http://schemas.microsoft.com/office/powerpoint/2010/main">
    <mc:Choice Requires="p14">
      <p:transition spd="slow" p14:dur="2000" advTm="126133"/>
    </mc:Choice>
    <mc:Fallback xmlns="">
      <p:transition spd="slow" advTm="126133"/>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Degree of accuracy aimed at the final results</a:t>
            </a:r>
          </a:p>
        </p:txBody>
      </p:sp>
      <p:sp>
        <p:nvSpPr>
          <p:cNvPr id="3" name="Content Placeholder 2"/>
          <p:cNvSpPr>
            <a:spLocks noGrp="1"/>
          </p:cNvSpPr>
          <p:nvPr>
            <p:ph idx="1"/>
          </p:nvPr>
        </p:nvSpPr>
        <p:spPr/>
        <p:txBody>
          <a:bodyPr/>
          <a:lstStyle/>
          <a:p>
            <a:r>
              <a:rPr lang="en-US" dirty="0"/>
              <a:t>A decision regarding precision of results very much depends upon the objectives and scope of enquiry. In any statistical enquiry, perfect accuracy with the final result is impossible to achieve because of the errors in measurement, collection of data, its analysis and interpretation.</a:t>
            </a:r>
          </a:p>
          <a:p>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25</a:t>
            </a:fld>
            <a:endParaRPr lang="en-IN"/>
          </a:p>
        </p:txBody>
      </p:sp>
    </p:spTree>
    <p:extLst>
      <p:ext uri="{BB962C8B-B14F-4D97-AF65-F5344CB8AC3E}">
        <p14:creationId xmlns:p14="http://schemas.microsoft.com/office/powerpoint/2010/main" val="3998654757"/>
      </p:ext>
    </p:extLst>
  </p:cSld>
  <p:clrMapOvr>
    <a:masterClrMapping/>
  </p:clrMapOvr>
  <mc:AlternateContent xmlns:mc="http://schemas.openxmlformats.org/markup-compatibility/2006" xmlns:p14="http://schemas.microsoft.com/office/powerpoint/2010/main">
    <mc:Choice Requires="p14">
      <p:transition spd="slow" p14:dur="2000" advTm="117674"/>
    </mc:Choice>
    <mc:Fallback xmlns="">
      <p:transition spd="slow" advTm="117674"/>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lstStyle/>
          <a:p>
            <a:r>
              <a:rPr lang="en-US" dirty="0"/>
              <a:t>Types of enquiry</a:t>
            </a:r>
          </a:p>
        </p:txBody>
      </p:sp>
      <p:sp>
        <p:nvSpPr>
          <p:cNvPr id="3" name="Content Placeholder 2"/>
          <p:cNvSpPr>
            <a:spLocks noGrp="1"/>
          </p:cNvSpPr>
          <p:nvPr>
            <p:ph idx="1"/>
          </p:nvPr>
        </p:nvSpPr>
        <p:spPr>
          <a:xfrm>
            <a:off x="628650" y="1371600"/>
            <a:ext cx="7886700" cy="4953000"/>
          </a:xfrm>
        </p:spPr>
        <p:txBody>
          <a:bodyPr>
            <a:normAutofit fontScale="70000" lnSpcReduction="20000"/>
          </a:bodyPr>
          <a:lstStyle/>
          <a:p>
            <a:r>
              <a:rPr lang="en-US" dirty="0"/>
              <a:t>The statistical enquiries may be of different types as given below.</a:t>
            </a:r>
          </a:p>
          <a:p>
            <a:pPr>
              <a:buFont typeface="Wingdings" panose="05000000000000000000" pitchFamily="2" charset="2"/>
              <a:buChar char="Ø"/>
            </a:pPr>
            <a:r>
              <a:rPr lang="en-US" dirty="0"/>
              <a:t>Official, Semi-official or </a:t>
            </a:r>
            <a:r>
              <a:rPr lang="en-US" dirty="0" smtClean="0"/>
              <a:t>Unofficial</a:t>
            </a:r>
            <a:endParaRPr lang="en-US" dirty="0"/>
          </a:p>
          <a:p>
            <a:pPr>
              <a:buFont typeface="Wingdings" panose="05000000000000000000" pitchFamily="2" charset="2"/>
              <a:buChar char="Ø"/>
            </a:pPr>
            <a:r>
              <a:rPr lang="en-US" dirty="0"/>
              <a:t>Initial or </a:t>
            </a:r>
            <a:r>
              <a:rPr lang="en-US" dirty="0" smtClean="0"/>
              <a:t>repetitive(Initial : Original and there </a:t>
            </a:r>
            <a:r>
              <a:rPr lang="en-US" dirty="0"/>
              <a:t>is freedom for adopting any method of data collection </a:t>
            </a:r>
            <a:r>
              <a:rPr lang="en-US" dirty="0" smtClean="0"/>
              <a:t>) </a:t>
            </a:r>
            <a:r>
              <a:rPr lang="en-US" dirty="0"/>
              <a:t>or </a:t>
            </a:r>
            <a:r>
              <a:rPr lang="en-US" dirty="0" smtClean="0"/>
              <a:t>(continuation : </a:t>
            </a:r>
            <a:r>
              <a:rPr lang="en-US" dirty="0"/>
              <a:t>the old method is usually continued. It can only be modified to suit the new situation</a:t>
            </a:r>
            <a:r>
              <a:rPr lang="en-US" dirty="0" smtClean="0"/>
              <a:t>)</a:t>
            </a:r>
            <a:endParaRPr lang="en-US" dirty="0"/>
          </a:p>
          <a:p>
            <a:pPr>
              <a:buFont typeface="Wingdings" panose="05000000000000000000" pitchFamily="2" charset="2"/>
              <a:buChar char="Ø"/>
            </a:pPr>
            <a:r>
              <a:rPr lang="en-US" dirty="0"/>
              <a:t>Confidential or non-confidential</a:t>
            </a:r>
          </a:p>
          <a:p>
            <a:pPr>
              <a:buFont typeface="Wingdings" panose="05000000000000000000" pitchFamily="2" charset="2"/>
              <a:buChar char="Ø"/>
            </a:pPr>
            <a:r>
              <a:rPr lang="en-US" dirty="0" smtClean="0"/>
              <a:t>Regular </a:t>
            </a:r>
            <a:r>
              <a:rPr lang="en-US" dirty="0"/>
              <a:t>or Ad-hoc : If the enquiry is conducted periodically at equal intervals of time(monthly, weekly etc.), it is called regular. On the other hand, if an enquiry is conducted as and when necessary without any regularity or periodicity, it is termed as ad-hoc.</a:t>
            </a:r>
          </a:p>
          <a:p>
            <a:pPr>
              <a:buFont typeface="Wingdings" panose="05000000000000000000" pitchFamily="2" charset="2"/>
              <a:buChar char="Ø"/>
            </a:pPr>
            <a:r>
              <a:rPr lang="en-US" dirty="0"/>
              <a:t>Census or Sample</a:t>
            </a:r>
          </a:p>
          <a:p>
            <a:pPr>
              <a:buFont typeface="Wingdings" panose="05000000000000000000" pitchFamily="2" charset="2"/>
              <a:buChar char="Ø"/>
            </a:pPr>
            <a:r>
              <a:rPr lang="en-US" dirty="0"/>
              <a:t>Primary or Secondary</a:t>
            </a:r>
          </a:p>
          <a:p>
            <a:pPr>
              <a:buFont typeface="Wingdings" panose="05000000000000000000" pitchFamily="2" charset="2"/>
              <a:buChar char="Ø"/>
            </a:pPr>
            <a:endParaRPr lang="en-US" dirty="0"/>
          </a:p>
          <a:p>
            <a:pPr marL="0" indent="0">
              <a:buNone/>
            </a:pPr>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26</a:t>
            </a:fld>
            <a:endParaRPr lang="en-IN"/>
          </a:p>
        </p:txBody>
      </p:sp>
    </p:spTree>
    <p:extLst>
      <p:ext uri="{BB962C8B-B14F-4D97-AF65-F5344CB8AC3E}">
        <p14:creationId xmlns:p14="http://schemas.microsoft.com/office/powerpoint/2010/main" val="3564205721"/>
      </p:ext>
    </p:extLst>
  </p:cSld>
  <p:clrMapOvr>
    <a:masterClrMapping/>
  </p:clrMapOvr>
  <mc:AlternateContent xmlns:mc="http://schemas.openxmlformats.org/markup-compatibility/2006" xmlns:p14="http://schemas.microsoft.com/office/powerpoint/2010/main">
    <mc:Choice Requires="p14">
      <p:transition spd="slow" p14:dur="2000" advTm="235907"/>
    </mc:Choice>
    <mc:Fallback xmlns="">
      <p:transition spd="slow" advTm="23590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pPr algn="just"/>
            <a:r>
              <a:rPr lang="en-US" sz="2800" dirty="0" smtClean="0"/>
              <a:t>1) Primary and Secondary data</a:t>
            </a:r>
          </a:p>
          <a:p>
            <a:pPr algn="just"/>
            <a:r>
              <a:rPr lang="en-US" sz="2800" dirty="0" smtClean="0"/>
              <a:t>2) Internal and external data : Internal data of an organization are those which are collected by the organization from its own internal operations like production, sales, profit, imports and exports etc. are used by its own purpose. On the other hand, external data are those which are obtained from the publications of some other agencies like governments(central/state) , private research institutions etc. for use by the given organization.</a:t>
            </a:r>
          </a:p>
          <a:p>
            <a:pPr algn="just"/>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27</a:t>
            </a:fld>
            <a:endParaRPr lang="en-IN"/>
          </a:p>
        </p:txBody>
      </p:sp>
    </p:spTree>
    <p:extLst>
      <p:ext uri="{BB962C8B-B14F-4D97-AF65-F5344CB8AC3E}">
        <p14:creationId xmlns:p14="http://schemas.microsoft.com/office/powerpoint/2010/main" val="915012896"/>
      </p:ext>
    </p:extLst>
  </p:cSld>
  <p:clrMapOvr>
    <a:masterClrMapping/>
  </p:clrMapOvr>
  <mc:AlternateContent xmlns:mc="http://schemas.openxmlformats.org/markup-compatibility/2006" xmlns:p14="http://schemas.microsoft.com/office/powerpoint/2010/main">
    <mc:Choice Requires="p14">
      <p:transition spd="slow" p14:dur="2000" advTm="355852"/>
    </mc:Choice>
    <mc:Fallback xmlns="">
      <p:transition spd="slow" advTm="355852"/>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lnSpcReduction="20000"/>
          </a:bodyPr>
          <a:lstStyle/>
          <a:p>
            <a:pPr algn="just"/>
            <a:r>
              <a:rPr lang="en-US" dirty="0" smtClean="0"/>
              <a:t>3) Qualitative and Quantitative data </a:t>
            </a:r>
          </a:p>
          <a:p>
            <a:pPr algn="just"/>
            <a:r>
              <a:rPr lang="en-US" dirty="0"/>
              <a:t>Qualitative </a:t>
            </a:r>
            <a:r>
              <a:rPr lang="en-US" dirty="0" smtClean="0"/>
              <a:t>data : Data </a:t>
            </a:r>
            <a:r>
              <a:rPr lang="en-US" dirty="0"/>
              <a:t>in which classification of objects is based on attributes and properties like Social status, Gender, Nationality, Occupation etc.</a:t>
            </a:r>
          </a:p>
          <a:p>
            <a:pPr algn="just"/>
            <a:r>
              <a:rPr lang="en-US" dirty="0"/>
              <a:t>For </a:t>
            </a:r>
            <a:r>
              <a:rPr lang="en-US" dirty="0" err="1"/>
              <a:t>eg</a:t>
            </a:r>
            <a:r>
              <a:rPr lang="en-US" dirty="0"/>
              <a:t>: population of whole country can be classified into married, unmarried, widowed, divorced etc.</a:t>
            </a:r>
          </a:p>
          <a:p>
            <a:pPr algn="just"/>
            <a:r>
              <a:rPr lang="en-US" dirty="0" smtClean="0"/>
              <a:t>Quantitative </a:t>
            </a:r>
            <a:r>
              <a:rPr lang="en-US" dirty="0"/>
              <a:t>data: Data which can be measured and expressed numerically like weight in kilogram, Height in cm etc.</a:t>
            </a:r>
          </a:p>
          <a:p>
            <a:pPr algn="just"/>
            <a:r>
              <a:rPr lang="en-US" dirty="0"/>
              <a:t>For </a:t>
            </a:r>
            <a:r>
              <a:rPr lang="en-US" dirty="0" err="1"/>
              <a:t>eg</a:t>
            </a:r>
            <a:r>
              <a:rPr lang="en-US" dirty="0"/>
              <a:t>: population of whole country may be classified according to different variables like age, income etc</a:t>
            </a:r>
            <a:r>
              <a:rPr lang="en-US" dirty="0" smtClean="0"/>
              <a:t>.</a:t>
            </a: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28</a:t>
            </a:fld>
            <a:endParaRPr lang="en-IN"/>
          </a:p>
        </p:txBody>
      </p:sp>
    </p:spTree>
    <p:extLst>
      <p:ext uri="{BB962C8B-B14F-4D97-AF65-F5344CB8AC3E}">
        <p14:creationId xmlns:p14="http://schemas.microsoft.com/office/powerpoint/2010/main" val="3604511724"/>
      </p:ext>
    </p:extLst>
  </p:cSld>
  <p:clrMapOvr>
    <a:masterClrMapping/>
  </p:clrMapOvr>
  <mc:AlternateContent xmlns:mc="http://schemas.openxmlformats.org/markup-compatibility/2006" xmlns:p14="http://schemas.microsoft.com/office/powerpoint/2010/main">
    <mc:Choice Requires="p14">
      <p:transition spd="slow" p14:dur="2000" advTm="122044"/>
    </mc:Choice>
    <mc:Fallback xmlns="">
      <p:transition spd="slow" advTm="12204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Quantitative data</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a:t>Quantitative data can again be classified into Discrete and continuous.</a:t>
            </a:r>
          </a:p>
          <a:p>
            <a:pPr algn="just">
              <a:buFont typeface="Wingdings" panose="05000000000000000000" pitchFamily="2" charset="2"/>
              <a:buChar char="Ø"/>
            </a:pPr>
            <a:r>
              <a:rPr lang="en-US" dirty="0" smtClean="0"/>
              <a:t>(</a:t>
            </a:r>
            <a:r>
              <a:rPr lang="en-US" dirty="0"/>
              <a:t>a) : Discrete : Data which can take up only exact values and not any fractional values are called discrete data.</a:t>
            </a:r>
          </a:p>
          <a:p>
            <a:pPr algn="just"/>
            <a:r>
              <a:rPr lang="en-US" dirty="0" err="1"/>
              <a:t>Eg</a:t>
            </a:r>
            <a:r>
              <a:rPr lang="en-US" dirty="0"/>
              <a:t>:- Number of workmen in a factory</a:t>
            </a:r>
          </a:p>
          <a:p>
            <a:pPr marL="0" indent="0" algn="just">
              <a:buNone/>
            </a:pPr>
            <a:r>
              <a:rPr lang="en-US" dirty="0"/>
              <a:t>            Number of telephone calls during a specific time.</a:t>
            </a:r>
          </a:p>
          <a:p>
            <a:pPr algn="just">
              <a:buFont typeface="Wingdings" panose="05000000000000000000" pitchFamily="2" charset="2"/>
              <a:buChar char="Ø"/>
            </a:pPr>
            <a:r>
              <a:rPr lang="en-US" dirty="0" smtClean="0"/>
              <a:t>(</a:t>
            </a:r>
            <a:r>
              <a:rPr lang="en-US" dirty="0"/>
              <a:t>b) : Continuous data: These are data which can take up any numerical value within a certain range.</a:t>
            </a:r>
          </a:p>
          <a:p>
            <a:pPr algn="just"/>
            <a:r>
              <a:rPr lang="en-US" dirty="0" err="1"/>
              <a:t>Eg</a:t>
            </a:r>
            <a:r>
              <a:rPr lang="en-US" dirty="0"/>
              <a:t>:- Height in cm, Weight in kg, Rainfall in mm, Time, temperature etc.</a:t>
            </a:r>
          </a:p>
          <a:p>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29</a:t>
            </a:fld>
            <a:endParaRPr lang="en-IN"/>
          </a:p>
        </p:txBody>
      </p:sp>
    </p:spTree>
    <p:extLst>
      <p:ext uri="{BB962C8B-B14F-4D97-AF65-F5344CB8AC3E}">
        <p14:creationId xmlns:p14="http://schemas.microsoft.com/office/powerpoint/2010/main" val="3272655511"/>
      </p:ext>
    </p:extLst>
  </p:cSld>
  <p:clrMapOvr>
    <a:masterClrMapping/>
  </p:clrMapOvr>
  <mc:AlternateContent xmlns:mc="http://schemas.openxmlformats.org/markup-compatibility/2006" xmlns:p14="http://schemas.microsoft.com/office/powerpoint/2010/main">
    <mc:Choice Requires="p14">
      <p:transition spd="slow" p14:dur="2000" advTm="186377"/>
    </mc:Choice>
    <mc:Fallback xmlns="">
      <p:transition spd="slow" advTm="18637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15530"/>
          </a:xfrm>
        </p:spPr>
        <p:txBody>
          <a:bodyPr>
            <a:normAutofit fontScale="90000"/>
          </a:bodyPr>
          <a:lstStyle/>
          <a:p>
            <a:r>
              <a:rPr lang="en-US" dirty="0" smtClean="0"/>
              <a:t>Basic Statistical Concepts</a:t>
            </a:r>
            <a:endParaRPr lang="en-US" dirty="0"/>
          </a:p>
        </p:txBody>
      </p:sp>
      <p:sp>
        <p:nvSpPr>
          <p:cNvPr id="3" name="Content Placeholder 2"/>
          <p:cNvSpPr>
            <a:spLocks noGrp="1"/>
          </p:cNvSpPr>
          <p:nvPr>
            <p:ph idx="1"/>
          </p:nvPr>
        </p:nvSpPr>
        <p:spPr>
          <a:xfrm>
            <a:off x="628650" y="1258785"/>
            <a:ext cx="7886700" cy="5296395"/>
          </a:xfrm>
        </p:spPr>
        <p:txBody>
          <a:bodyPr>
            <a:normAutofit fontScale="85000" lnSpcReduction="10000"/>
          </a:bodyPr>
          <a:lstStyle/>
          <a:p>
            <a:r>
              <a:rPr lang="en-US" dirty="0" smtClean="0"/>
              <a:t>Population: A collection of persons, objects or items of interest. </a:t>
            </a:r>
          </a:p>
          <a:p>
            <a:r>
              <a:rPr lang="en-US" dirty="0" smtClean="0"/>
              <a:t>The population can be a widely defined category such as “all automobiles” or it can be narrowly defined such as “all Ford cars produced from 2016-2018”. A population can be a group of people such as “all workers presently employed by Microsoft”, or it can be a set of objects such as “all dishwashers produced on July 31,2018” by a specific manufacturing company.</a:t>
            </a:r>
          </a:p>
          <a:p>
            <a:r>
              <a:rPr lang="en-US" dirty="0" smtClean="0"/>
              <a:t>When a researcher gather data from the whole population for a given measurement of interest, it is called Census.</a:t>
            </a: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3</a:t>
            </a:fld>
            <a:endParaRPr lang="en-IN"/>
          </a:p>
        </p:txBody>
      </p:sp>
    </p:spTree>
    <p:extLst>
      <p:ext uri="{BB962C8B-B14F-4D97-AF65-F5344CB8AC3E}">
        <p14:creationId xmlns:p14="http://schemas.microsoft.com/office/powerpoint/2010/main" val="24352910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Chronological(Time series) Data</a:t>
            </a:r>
            <a:endParaRPr lang="en-US" dirty="0"/>
          </a:p>
        </p:txBody>
      </p:sp>
      <p:sp>
        <p:nvSpPr>
          <p:cNvPr id="3" name="Content Placeholder 2"/>
          <p:cNvSpPr>
            <a:spLocks noGrp="1"/>
          </p:cNvSpPr>
          <p:nvPr>
            <p:ph idx="1"/>
          </p:nvPr>
        </p:nvSpPr>
        <p:spPr/>
        <p:txBody>
          <a:bodyPr/>
          <a:lstStyle/>
          <a:p>
            <a:r>
              <a:rPr lang="en-US" dirty="0"/>
              <a:t>Chronological data : Data collected in a chronological manner(time based) are called time series data. </a:t>
            </a:r>
          </a:p>
          <a:p>
            <a:r>
              <a:rPr lang="en-US" dirty="0" err="1"/>
              <a:t>Eg</a:t>
            </a:r>
            <a:r>
              <a:rPr lang="en-US" dirty="0"/>
              <a:t>: Population of country in several decades</a:t>
            </a:r>
          </a:p>
          <a:p>
            <a:pPr marL="0" indent="0">
              <a:buNone/>
            </a:pPr>
            <a:r>
              <a:rPr lang="en-US" dirty="0"/>
              <a:t>           Monthly production of a company</a:t>
            </a:r>
          </a:p>
          <a:p>
            <a:pPr marL="0" indent="0">
              <a:buNone/>
            </a:pPr>
            <a:r>
              <a:rPr lang="en-US" dirty="0"/>
              <a:t>           Yearly rainfall in India</a:t>
            </a:r>
          </a:p>
          <a:p>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30</a:t>
            </a:fld>
            <a:endParaRPr lang="en-IN"/>
          </a:p>
        </p:txBody>
      </p:sp>
    </p:spTree>
    <p:extLst>
      <p:ext uri="{BB962C8B-B14F-4D97-AF65-F5344CB8AC3E}">
        <p14:creationId xmlns:p14="http://schemas.microsoft.com/office/powerpoint/2010/main" val="1250999574"/>
      </p:ext>
    </p:extLst>
  </p:cSld>
  <p:clrMapOvr>
    <a:masterClrMapping/>
  </p:clrMapOvr>
  <mc:AlternateContent xmlns:mc="http://schemas.openxmlformats.org/markup-compatibility/2006" xmlns:p14="http://schemas.microsoft.com/office/powerpoint/2010/main">
    <mc:Choice Requires="p14">
      <p:transition spd="slow" p14:dur="2000" advTm="61639"/>
    </mc:Choice>
    <mc:Fallback xmlns="">
      <p:transition spd="slow" advTm="61639"/>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collecting Primary Data</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algn="just"/>
            <a:r>
              <a:rPr lang="en-US" sz="2400" dirty="0" smtClean="0"/>
              <a:t>Direct Personal Investigation</a:t>
            </a:r>
          </a:p>
          <a:p>
            <a:pPr algn="just"/>
            <a:r>
              <a:rPr lang="en-US" sz="2400" dirty="0" smtClean="0"/>
              <a:t>Indirect Oral Interviews: </a:t>
            </a:r>
            <a:r>
              <a:rPr lang="en-US" sz="2400" dirty="0"/>
              <a:t>Under this method of collecting data, the investigator contacts third parties called witnesses capable of supplying the necessary information. The method is generally adopted in those cases where the information to be obtained is of a complex nature and the informants are not inclined to respond if approached directly. For example, in an enquiry regarding addiction to drugs, alcohol, etc., people may be reluctant to supply information about their own habits.</a:t>
            </a:r>
            <a:endParaRPr lang="en-US" sz="2400" dirty="0" smtClean="0"/>
          </a:p>
          <a:p>
            <a:pPr algn="just"/>
            <a:r>
              <a:rPr lang="en-US" sz="2400" dirty="0" smtClean="0"/>
              <a:t>Information received through local agencies</a:t>
            </a:r>
          </a:p>
          <a:p>
            <a:pPr marL="0" indent="0">
              <a:buNone/>
            </a:pPr>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31</a:t>
            </a:fld>
            <a:endParaRPr lang="en-IN"/>
          </a:p>
        </p:txBody>
      </p:sp>
    </p:spTree>
    <p:extLst>
      <p:ext uri="{BB962C8B-B14F-4D97-AF65-F5344CB8AC3E}">
        <p14:creationId xmlns:p14="http://schemas.microsoft.com/office/powerpoint/2010/main" val="1501180042"/>
      </p:ext>
    </p:extLst>
  </p:cSld>
  <p:clrMapOvr>
    <a:masterClrMapping/>
  </p:clrMapOvr>
  <mc:AlternateContent xmlns:mc="http://schemas.openxmlformats.org/markup-compatibility/2006" xmlns:p14="http://schemas.microsoft.com/office/powerpoint/2010/main">
    <mc:Choice Requires="p14">
      <p:transition spd="slow" p14:dur="2000" advTm="148485"/>
    </mc:Choice>
    <mc:Fallback xmlns="">
      <p:transition spd="slow" advTm="148485"/>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Methods of collecting Primary </a:t>
            </a:r>
            <a:r>
              <a:rPr lang="en-US" dirty="0" smtClean="0"/>
              <a:t>Data (</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Mailed questionnaire method</a:t>
            </a:r>
          </a:p>
          <a:p>
            <a:pPr marL="0" indent="0">
              <a:buNone/>
            </a:pPr>
            <a:r>
              <a:rPr lang="en-US" dirty="0"/>
              <a:t> A questionnaire is a list of questions which are answered by the respondent himself in his own hand writing</a:t>
            </a:r>
          </a:p>
          <a:p>
            <a:r>
              <a:rPr lang="en-US" dirty="0"/>
              <a:t>Schedules sent through enumerators</a:t>
            </a:r>
          </a:p>
          <a:p>
            <a:pPr marL="0" indent="0">
              <a:buNone/>
            </a:pPr>
            <a:r>
              <a:rPr lang="en-US" dirty="0"/>
              <a:t>Schedule is a device of obtaining answers to the given questions in a form which is filled by the interviewers or enumerators in a face to face situation with respondents.</a:t>
            </a:r>
          </a:p>
          <a:p>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32</a:t>
            </a:fld>
            <a:endParaRPr lang="en-IN"/>
          </a:p>
        </p:txBody>
      </p:sp>
    </p:spTree>
    <p:extLst>
      <p:ext uri="{BB962C8B-B14F-4D97-AF65-F5344CB8AC3E}">
        <p14:creationId xmlns:p14="http://schemas.microsoft.com/office/powerpoint/2010/main" val="2053103066"/>
      </p:ext>
    </p:extLst>
  </p:cSld>
  <p:clrMapOvr>
    <a:masterClrMapping/>
  </p:clrMapOvr>
  <mc:AlternateContent xmlns:mc="http://schemas.openxmlformats.org/markup-compatibility/2006" xmlns:p14="http://schemas.microsoft.com/office/powerpoint/2010/main">
    <mc:Choice Requires="p14">
      <p:transition spd="slow" p14:dur="2000" advTm="96892"/>
    </mc:Choice>
    <mc:Fallback xmlns="">
      <p:transition spd="slow" advTm="96892"/>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Drafting/ Framing the questionnaire</a:t>
            </a:r>
            <a:endParaRPr lang="en-US" dirty="0"/>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r>
              <a:rPr lang="en-US" sz="2800" dirty="0" smtClean="0"/>
              <a:t>The size of the questionnaire should be as small as possible.</a:t>
            </a:r>
          </a:p>
          <a:p>
            <a:r>
              <a:rPr lang="en-US" sz="2800" dirty="0" smtClean="0"/>
              <a:t>The questions should be clear and brief.</a:t>
            </a:r>
          </a:p>
          <a:p>
            <a:r>
              <a:rPr lang="en-US" sz="2800" dirty="0" smtClean="0"/>
              <a:t>The questions should be arranged in natural logical order</a:t>
            </a:r>
          </a:p>
          <a:p>
            <a:r>
              <a:rPr lang="en-US" sz="2800" dirty="0" smtClean="0"/>
              <a:t>The usage of vague and multiple meaning words should be avoided</a:t>
            </a:r>
          </a:p>
          <a:p>
            <a:r>
              <a:rPr lang="en-US" sz="2800" dirty="0" smtClean="0"/>
              <a:t>Questions of sensitive and personal nature should be avoided.</a:t>
            </a:r>
          </a:p>
          <a:p>
            <a:r>
              <a:rPr lang="en-US" sz="2800" dirty="0" smtClean="0"/>
              <a:t>Types of questions: Shut and Open</a:t>
            </a:r>
          </a:p>
          <a:p>
            <a:r>
              <a:rPr lang="en-US" sz="2800" dirty="0" smtClean="0"/>
              <a:t>Leading questions should be avoided</a:t>
            </a:r>
          </a:p>
          <a:p>
            <a:r>
              <a:rPr lang="en-US" sz="2800" dirty="0" smtClean="0"/>
              <a:t>Pre-testing the questionnaire</a:t>
            </a:r>
          </a:p>
          <a:p>
            <a:r>
              <a:rPr lang="en-US" sz="2800" smtClean="0"/>
              <a:t>Covering letter. </a:t>
            </a:r>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33</a:t>
            </a:fld>
            <a:endParaRPr lang="en-IN"/>
          </a:p>
        </p:txBody>
      </p:sp>
    </p:spTree>
    <p:extLst>
      <p:ext uri="{BB962C8B-B14F-4D97-AF65-F5344CB8AC3E}">
        <p14:creationId xmlns:p14="http://schemas.microsoft.com/office/powerpoint/2010/main" val="1829673186"/>
      </p:ext>
    </p:extLst>
  </p:cSld>
  <p:clrMapOvr>
    <a:masterClrMapping/>
  </p:clrMapOvr>
  <mc:AlternateContent xmlns:mc="http://schemas.openxmlformats.org/markup-compatibility/2006" xmlns:p14="http://schemas.microsoft.com/office/powerpoint/2010/main">
    <mc:Choice Requires="p14">
      <p:transition spd="slow" p14:dur="2000" advTm="538350"/>
    </mc:Choice>
    <mc:Fallback xmlns="">
      <p:transition spd="slow" advTm="53835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Organization of </a:t>
            </a:r>
            <a:r>
              <a:rPr lang="en-US" dirty="0" smtClean="0"/>
              <a:t>data:</a:t>
            </a:r>
            <a:r>
              <a:rPr lang="en-US" dirty="0"/>
              <a:t/>
            </a:r>
            <a:br>
              <a:rPr lang="en-US" dirty="0"/>
            </a:br>
            <a:r>
              <a:rPr lang="en-US" dirty="0"/>
              <a:t>Classification </a:t>
            </a:r>
            <a:r>
              <a:rPr lang="en-US" dirty="0" smtClean="0"/>
              <a:t>and Tabulation</a:t>
            </a:r>
            <a:endParaRPr lang="en-US" dirty="0"/>
          </a:p>
        </p:txBody>
      </p:sp>
      <p:sp>
        <p:nvSpPr>
          <p:cNvPr id="3" name="Subtitle 2"/>
          <p:cNvSpPr>
            <a:spLocks noGrp="1"/>
          </p:cNvSpPr>
          <p:nvPr>
            <p:ph type="subTitle" idx="1"/>
          </p:nvPr>
        </p:nvSpPr>
        <p:spPr/>
        <p:txBody>
          <a:bodyPr/>
          <a:lstStyle/>
          <a:p>
            <a:r>
              <a:rPr lang="en-US" dirty="0" smtClean="0"/>
              <a:t>Session 4</a:t>
            </a:r>
          </a:p>
          <a:p>
            <a:r>
              <a:rPr lang="en-US" dirty="0" smtClean="0"/>
              <a:t>25/11/2020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34</a:t>
            </a:fld>
            <a:endParaRPr lang="en-IN"/>
          </a:p>
        </p:txBody>
      </p:sp>
    </p:spTree>
    <p:extLst>
      <p:ext uri="{BB962C8B-B14F-4D97-AF65-F5344CB8AC3E}">
        <p14:creationId xmlns:p14="http://schemas.microsoft.com/office/powerpoint/2010/main" val="3236263485"/>
      </p:ext>
    </p:extLst>
  </p:cSld>
  <p:clrMapOvr>
    <a:masterClrMapping/>
  </p:clrMapOvr>
  <mc:AlternateContent xmlns:mc="http://schemas.openxmlformats.org/markup-compatibility/2006" xmlns:p14="http://schemas.microsoft.com/office/powerpoint/2010/main">
    <mc:Choice Requires="p14">
      <p:transition spd="slow" p14:dur="2000" advTm="51713"/>
    </mc:Choice>
    <mc:Fallback xmlns="">
      <p:transition spd="slow" advTm="51713"/>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Introduction</a:t>
            </a:r>
            <a:endParaRPr lang="en-US" sz="3200" dirty="0"/>
          </a:p>
        </p:txBody>
      </p:sp>
      <p:sp>
        <p:nvSpPr>
          <p:cNvPr id="3" name="Content Placeholder 2"/>
          <p:cNvSpPr>
            <a:spLocks noGrp="1"/>
          </p:cNvSpPr>
          <p:nvPr>
            <p:ph idx="1"/>
          </p:nvPr>
        </p:nvSpPr>
        <p:spPr>
          <a:xfrm>
            <a:off x="457200" y="1412776"/>
            <a:ext cx="8229600" cy="5029200"/>
          </a:xfrm>
        </p:spPr>
        <p:txBody>
          <a:bodyPr>
            <a:normAutofit/>
          </a:bodyPr>
          <a:lstStyle/>
          <a:p>
            <a:pPr algn="just"/>
            <a:r>
              <a:rPr lang="en-US" sz="2800" dirty="0" smtClean="0"/>
              <a:t>After collecting the data, the next important step is to organize it, i.e., to present it in a readily comprehensible  and condensed form which will highlight the important characteristics of the data.</a:t>
            </a:r>
          </a:p>
          <a:p>
            <a:pPr marL="0" indent="0">
              <a:buNone/>
            </a:pPr>
            <a:endParaRPr lang="en-US" sz="2800" dirty="0"/>
          </a:p>
          <a:p>
            <a:r>
              <a:rPr lang="en-US" sz="2800" dirty="0" smtClean="0"/>
              <a:t>The presentation of data is broadly classified into two</a:t>
            </a:r>
          </a:p>
          <a:p>
            <a:pPr>
              <a:buFont typeface="Wingdings" panose="05000000000000000000" pitchFamily="2" charset="2"/>
              <a:buChar char="Ø"/>
            </a:pPr>
            <a:r>
              <a:rPr lang="en-US" sz="2800" dirty="0" smtClean="0"/>
              <a:t>Tabular presentation</a:t>
            </a:r>
          </a:p>
          <a:p>
            <a:pPr>
              <a:buFont typeface="Wingdings" panose="05000000000000000000" pitchFamily="2" charset="2"/>
              <a:buChar char="Ø"/>
            </a:pPr>
            <a:r>
              <a:rPr lang="en-US" sz="2800" dirty="0" smtClean="0"/>
              <a:t>Diagrammatic and Graphical presentation</a:t>
            </a:r>
            <a:endParaRPr lang="en-US" sz="2800" dirty="0"/>
          </a:p>
          <a:p>
            <a:endParaRPr lang="en-US" sz="2800" dirty="0" smtClean="0"/>
          </a:p>
          <a:p>
            <a:endParaRPr lang="en-US" sz="2800" dirty="0"/>
          </a:p>
        </p:txBody>
      </p:sp>
      <p:sp>
        <p:nvSpPr>
          <p:cNvPr id="5" name="Slide Number Placeholder 4"/>
          <p:cNvSpPr>
            <a:spLocks noGrp="1"/>
          </p:cNvSpPr>
          <p:nvPr>
            <p:ph type="sldNum" sz="quarter" idx="12"/>
          </p:nvPr>
        </p:nvSpPr>
        <p:spPr/>
        <p:txBody>
          <a:bodyPr/>
          <a:lstStyle/>
          <a:p>
            <a:fld id="{44B214BB-661D-4F56-B225-34CBD1A6709D}" type="slidenum">
              <a:rPr lang="en-IN" smtClean="0"/>
              <a:t>35</a:t>
            </a:fld>
            <a:endParaRPr lang="en-IN"/>
          </a:p>
        </p:txBody>
      </p:sp>
    </p:spTree>
    <p:custDataLst>
      <p:tags r:id="rId1"/>
    </p:custDataLst>
    <p:extLst>
      <p:ext uri="{BB962C8B-B14F-4D97-AF65-F5344CB8AC3E}">
        <p14:creationId xmlns:p14="http://schemas.microsoft.com/office/powerpoint/2010/main" val="1114369006"/>
      </p:ext>
    </p:extLst>
  </p:cSld>
  <p:clrMapOvr>
    <a:masterClrMapping/>
  </p:clrMapOvr>
  <mc:AlternateContent xmlns:mc="http://schemas.openxmlformats.org/markup-compatibility/2006" xmlns:p14="http://schemas.microsoft.com/office/powerpoint/2010/main">
    <mc:Choice Requires="p14">
      <p:transition spd="slow" p14:dur="2000" advTm="120592"/>
    </mc:Choice>
    <mc:Fallback xmlns="">
      <p:transition spd="slow" advTm="1205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Classification</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r>
              <a:rPr lang="en-US" sz="2800" dirty="0" smtClean="0"/>
              <a:t>The process of arranging data into groups or classes according to resemblances and similarities is called classification.</a:t>
            </a:r>
          </a:p>
          <a:p>
            <a:r>
              <a:rPr lang="en-US" sz="2800" dirty="0" smtClean="0"/>
              <a:t>Classification of data is preliminary to tabulation.</a:t>
            </a:r>
          </a:p>
          <a:p>
            <a:r>
              <a:rPr lang="en-US" sz="2800" dirty="0" smtClean="0"/>
              <a:t>Functions of classification</a:t>
            </a:r>
          </a:p>
          <a:p>
            <a:pPr>
              <a:buFont typeface="Wingdings" panose="05000000000000000000" pitchFamily="2" charset="2"/>
              <a:buChar char="Ø"/>
            </a:pPr>
            <a:r>
              <a:rPr lang="en-US" sz="2800" dirty="0" smtClean="0"/>
              <a:t>It condenses the data</a:t>
            </a:r>
          </a:p>
          <a:p>
            <a:pPr>
              <a:buFont typeface="Wingdings" panose="05000000000000000000" pitchFamily="2" charset="2"/>
              <a:buChar char="Ø"/>
            </a:pPr>
            <a:r>
              <a:rPr lang="en-US" sz="2800" dirty="0" smtClean="0"/>
              <a:t>It facilitates comparison</a:t>
            </a:r>
          </a:p>
          <a:p>
            <a:pPr>
              <a:buFont typeface="Wingdings" panose="05000000000000000000" pitchFamily="2" charset="2"/>
              <a:buChar char="Ø"/>
            </a:pPr>
            <a:r>
              <a:rPr lang="en-US" sz="2800" dirty="0" smtClean="0"/>
              <a:t>It helps us to study the relationships.</a:t>
            </a:r>
          </a:p>
          <a:p>
            <a:pPr>
              <a:buFont typeface="Wingdings" panose="05000000000000000000" pitchFamily="2" charset="2"/>
              <a:buChar char="Ø"/>
            </a:pPr>
            <a:r>
              <a:rPr lang="en-US" sz="2800" dirty="0" smtClean="0"/>
              <a:t>It facilitates the statistical treatment of the data</a:t>
            </a:r>
          </a:p>
          <a:p>
            <a:pPr>
              <a:buFont typeface="Wingdings" panose="05000000000000000000" pitchFamily="2" charset="2"/>
              <a:buChar char="Ø"/>
            </a:pPr>
            <a:endParaRPr lang="en-US" sz="2800" dirty="0"/>
          </a:p>
        </p:txBody>
      </p:sp>
      <p:sp>
        <p:nvSpPr>
          <p:cNvPr id="5" name="Slide Number Placeholder 4"/>
          <p:cNvSpPr>
            <a:spLocks noGrp="1"/>
          </p:cNvSpPr>
          <p:nvPr>
            <p:ph type="sldNum" sz="quarter" idx="12"/>
          </p:nvPr>
        </p:nvSpPr>
        <p:spPr/>
        <p:txBody>
          <a:bodyPr/>
          <a:lstStyle/>
          <a:p>
            <a:fld id="{44B214BB-661D-4F56-B225-34CBD1A6709D}" type="slidenum">
              <a:rPr lang="en-IN" smtClean="0"/>
              <a:t>36</a:t>
            </a:fld>
            <a:endParaRPr lang="en-IN"/>
          </a:p>
        </p:txBody>
      </p:sp>
    </p:spTree>
    <p:custDataLst>
      <p:tags r:id="rId1"/>
    </p:custDataLst>
    <p:extLst>
      <p:ext uri="{BB962C8B-B14F-4D97-AF65-F5344CB8AC3E}">
        <p14:creationId xmlns:p14="http://schemas.microsoft.com/office/powerpoint/2010/main" val="850867257"/>
      </p:ext>
    </p:extLst>
  </p:cSld>
  <p:clrMapOvr>
    <a:masterClrMapping/>
  </p:clrMapOvr>
  <mc:AlternateContent xmlns:mc="http://schemas.openxmlformats.org/markup-compatibility/2006" xmlns:p14="http://schemas.microsoft.com/office/powerpoint/2010/main">
    <mc:Choice Requires="p14">
      <p:transition spd="slow" p14:dur="2000" advTm="154545"/>
    </mc:Choice>
    <mc:Fallback xmlns="">
      <p:transition spd="slow" advTm="1545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Types(Bases) of Classification</a:t>
            </a:r>
            <a:endParaRPr lang="en-US" dirty="0"/>
          </a:p>
        </p:txBody>
      </p:sp>
      <p:sp>
        <p:nvSpPr>
          <p:cNvPr id="3" name="Content Placeholder 2"/>
          <p:cNvSpPr>
            <a:spLocks noGrp="1"/>
          </p:cNvSpPr>
          <p:nvPr>
            <p:ph idx="1"/>
          </p:nvPr>
        </p:nvSpPr>
        <p:spPr>
          <a:xfrm>
            <a:off x="457200" y="1295400"/>
            <a:ext cx="8229600" cy="5257800"/>
          </a:xfrm>
        </p:spPr>
        <p:txBody>
          <a:bodyPr>
            <a:normAutofit/>
          </a:bodyPr>
          <a:lstStyle/>
          <a:p>
            <a:r>
              <a:rPr lang="en-US" sz="2800" dirty="0" smtClean="0"/>
              <a:t>Geographical Classification</a:t>
            </a:r>
          </a:p>
          <a:p>
            <a:pPr marL="0" indent="0" algn="just">
              <a:buNone/>
            </a:pPr>
            <a:r>
              <a:rPr lang="en-US" sz="2800" dirty="0" smtClean="0"/>
              <a:t>If the classification is based on the geographical/ locational differences between the various items in the data like state, cities, regions, zones, area etc.</a:t>
            </a:r>
          </a:p>
          <a:p>
            <a:pPr marL="0" indent="0">
              <a:buNone/>
            </a:pPr>
            <a:r>
              <a:rPr lang="en-US" sz="2800" dirty="0" err="1" smtClean="0"/>
              <a:t>Eg</a:t>
            </a:r>
            <a:r>
              <a:rPr lang="en-US" sz="2800" dirty="0" smtClean="0"/>
              <a:t>: Density of population (per </a:t>
            </a:r>
            <a:r>
              <a:rPr lang="en-US" sz="2800" dirty="0" err="1" smtClean="0"/>
              <a:t>sq</a:t>
            </a:r>
            <a:r>
              <a:rPr lang="en-US" sz="2800" dirty="0" smtClean="0"/>
              <a:t> km) in different cities of India.</a:t>
            </a:r>
          </a:p>
          <a:p>
            <a:pPr marL="0" indent="0">
              <a:buNone/>
            </a:pP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606899429"/>
              </p:ext>
            </p:extLst>
          </p:nvPr>
        </p:nvGraphicFramePr>
        <p:xfrm>
          <a:off x="1600200" y="4038600"/>
          <a:ext cx="6096000" cy="222504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Cities</a:t>
                      </a:r>
                      <a:endParaRPr lang="en-US" dirty="0"/>
                    </a:p>
                  </a:txBody>
                  <a:tcPr/>
                </a:tc>
                <a:tc>
                  <a:txBody>
                    <a:bodyPr/>
                    <a:lstStyle/>
                    <a:p>
                      <a:pPr algn="ctr"/>
                      <a:r>
                        <a:rPr lang="en-US" dirty="0" smtClean="0"/>
                        <a:t>Density of population</a:t>
                      </a:r>
                      <a:endParaRPr lang="en-US" dirty="0"/>
                    </a:p>
                  </a:txBody>
                  <a:tcPr/>
                </a:tc>
              </a:tr>
              <a:tr h="370840">
                <a:tc>
                  <a:txBody>
                    <a:bodyPr/>
                    <a:lstStyle/>
                    <a:p>
                      <a:pPr algn="ctr"/>
                      <a:r>
                        <a:rPr lang="en-US" dirty="0" smtClean="0"/>
                        <a:t>Kolkata</a:t>
                      </a:r>
                      <a:endParaRPr lang="en-US" dirty="0"/>
                    </a:p>
                  </a:txBody>
                  <a:tcPr/>
                </a:tc>
                <a:tc>
                  <a:txBody>
                    <a:bodyPr/>
                    <a:lstStyle/>
                    <a:p>
                      <a:pPr algn="ctr"/>
                      <a:r>
                        <a:rPr lang="en-US" dirty="0" smtClean="0"/>
                        <a:t>685</a:t>
                      </a:r>
                      <a:endParaRPr lang="en-US" dirty="0"/>
                    </a:p>
                  </a:txBody>
                  <a:tcPr/>
                </a:tc>
              </a:tr>
              <a:tr h="370840">
                <a:tc>
                  <a:txBody>
                    <a:bodyPr/>
                    <a:lstStyle/>
                    <a:p>
                      <a:pPr algn="ctr"/>
                      <a:r>
                        <a:rPr lang="en-US" dirty="0" smtClean="0"/>
                        <a:t>Mumbai</a:t>
                      </a:r>
                      <a:endParaRPr lang="en-US" dirty="0"/>
                    </a:p>
                  </a:txBody>
                  <a:tcPr/>
                </a:tc>
                <a:tc>
                  <a:txBody>
                    <a:bodyPr/>
                    <a:lstStyle/>
                    <a:p>
                      <a:pPr algn="ctr"/>
                      <a:r>
                        <a:rPr lang="en-US" dirty="0" smtClean="0"/>
                        <a:t>684</a:t>
                      </a:r>
                      <a:endParaRPr lang="en-US" dirty="0"/>
                    </a:p>
                  </a:txBody>
                  <a:tcPr/>
                </a:tc>
              </a:tr>
              <a:tr h="370840">
                <a:tc>
                  <a:txBody>
                    <a:bodyPr/>
                    <a:lstStyle/>
                    <a:p>
                      <a:pPr algn="ctr"/>
                      <a:r>
                        <a:rPr lang="en-US" dirty="0" smtClean="0"/>
                        <a:t>Delhi</a:t>
                      </a:r>
                      <a:endParaRPr lang="en-US" dirty="0"/>
                    </a:p>
                  </a:txBody>
                  <a:tcPr/>
                </a:tc>
                <a:tc>
                  <a:txBody>
                    <a:bodyPr/>
                    <a:lstStyle/>
                    <a:p>
                      <a:pPr algn="ctr"/>
                      <a:r>
                        <a:rPr lang="en-US" dirty="0" smtClean="0"/>
                        <a:t>423</a:t>
                      </a:r>
                      <a:endParaRPr lang="en-US" dirty="0"/>
                    </a:p>
                  </a:txBody>
                  <a:tcPr/>
                </a:tc>
              </a:tr>
              <a:tr h="370840">
                <a:tc>
                  <a:txBody>
                    <a:bodyPr/>
                    <a:lstStyle/>
                    <a:p>
                      <a:pPr algn="ctr"/>
                      <a:r>
                        <a:rPr lang="en-US" dirty="0" smtClean="0"/>
                        <a:t>Chennai</a:t>
                      </a:r>
                      <a:endParaRPr lang="en-US" dirty="0"/>
                    </a:p>
                  </a:txBody>
                  <a:tcPr/>
                </a:tc>
                <a:tc>
                  <a:txBody>
                    <a:bodyPr/>
                    <a:lstStyle/>
                    <a:p>
                      <a:pPr algn="ctr"/>
                      <a:r>
                        <a:rPr lang="en-US" dirty="0" smtClean="0"/>
                        <a:t>205</a:t>
                      </a:r>
                      <a:endParaRPr lang="en-US" dirty="0"/>
                    </a:p>
                  </a:txBody>
                  <a:tcPr/>
                </a:tc>
              </a:tr>
              <a:tr h="370840">
                <a:tc>
                  <a:txBody>
                    <a:bodyPr/>
                    <a:lstStyle/>
                    <a:p>
                      <a:pPr algn="ctr"/>
                      <a:r>
                        <a:rPr lang="en-US" dirty="0" smtClean="0"/>
                        <a:t>Chandigarh</a:t>
                      </a:r>
                      <a:endParaRPr lang="en-US" dirty="0"/>
                    </a:p>
                  </a:txBody>
                  <a:tcPr/>
                </a:tc>
                <a:tc>
                  <a:txBody>
                    <a:bodyPr/>
                    <a:lstStyle/>
                    <a:p>
                      <a:pPr algn="ctr"/>
                      <a:r>
                        <a:rPr lang="en-US" dirty="0" smtClean="0"/>
                        <a:t>48</a:t>
                      </a:r>
                      <a:endParaRPr lang="en-US" dirty="0"/>
                    </a:p>
                  </a:txBody>
                  <a:tcPr/>
                </a:tc>
              </a:tr>
            </a:tbl>
          </a:graphicData>
        </a:graphic>
      </p:graphicFrame>
      <p:sp>
        <p:nvSpPr>
          <p:cNvPr id="6" name="Slide Number Placeholder 5"/>
          <p:cNvSpPr>
            <a:spLocks noGrp="1"/>
          </p:cNvSpPr>
          <p:nvPr>
            <p:ph type="sldNum" sz="quarter" idx="12"/>
          </p:nvPr>
        </p:nvSpPr>
        <p:spPr/>
        <p:txBody>
          <a:bodyPr/>
          <a:lstStyle/>
          <a:p>
            <a:fld id="{44B214BB-661D-4F56-B225-34CBD1A6709D}" type="slidenum">
              <a:rPr lang="en-IN" smtClean="0"/>
              <a:t>37</a:t>
            </a:fld>
            <a:endParaRPr lang="en-IN"/>
          </a:p>
        </p:txBody>
      </p:sp>
    </p:spTree>
    <p:custDataLst>
      <p:tags r:id="rId1"/>
    </p:custDataLst>
    <p:extLst>
      <p:ext uri="{BB962C8B-B14F-4D97-AF65-F5344CB8AC3E}">
        <p14:creationId xmlns:p14="http://schemas.microsoft.com/office/powerpoint/2010/main" val="1882138906"/>
      </p:ext>
    </p:extLst>
  </p:cSld>
  <p:clrMapOvr>
    <a:masterClrMapping/>
  </p:clrMapOvr>
  <mc:AlternateContent xmlns:mc="http://schemas.openxmlformats.org/markup-compatibility/2006" xmlns:p14="http://schemas.microsoft.com/office/powerpoint/2010/main">
    <mc:Choice Requires="p14">
      <p:transition spd="slow" p14:dur="2000" advTm="117871"/>
    </mc:Choice>
    <mc:Fallback xmlns="">
      <p:transition spd="slow" advTm="117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534400" cy="6096000"/>
          </a:xfrm>
        </p:spPr>
        <p:txBody>
          <a:bodyPr>
            <a:normAutofit/>
          </a:bodyPr>
          <a:lstStyle/>
          <a:p>
            <a:r>
              <a:rPr lang="en-US" sz="2800" dirty="0" smtClean="0"/>
              <a:t>Chronological Classification</a:t>
            </a:r>
          </a:p>
          <a:p>
            <a:pPr marL="0" indent="0">
              <a:buNone/>
            </a:pPr>
            <a:r>
              <a:rPr lang="en-US" sz="2800" dirty="0" smtClean="0"/>
              <a:t>Chronological classification is one in which the data are classified on the basis of differences in time. The time series data which are quite frequent  in Economics and Business Statistics are generally classified chronologically.</a:t>
            </a:r>
          </a:p>
          <a:p>
            <a:pPr marL="0" indent="0">
              <a:buNone/>
            </a:pPr>
            <a:r>
              <a:rPr lang="en-US" sz="2800" dirty="0" err="1" smtClean="0"/>
              <a:t>Eg</a:t>
            </a:r>
            <a:r>
              <a:rPr lang="en-US" sz="2800" dirty="0" smtClean="0"/>
              <a:t>: Population in India</a:t>
            </a:r>
          </a:p>
          <a:p>
            <a:pPr marL="0" indent="0">
              <a:buNone/>
            </a:pP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422588078"/>
              </p:ext>
            </p:extLst>
          </p:nvPr>
        </p:nvGraphicFramePr>
        <p:xfrm>
          <a:off x="1905000" y="3657600"/>
          <a:ext cx="6096000" cy="185420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Year</a:t>
                      </a:r>
                      <a:endParaRPr lang="en-US" dirty="0"/>
                    </a:p>
                  </a:txBody>
                  <a:tcPr/>
                </a:tc>
                <a:tc>
                  <a:txBody>
                    <a:bodyPr/>
                    <a:lstStyle/>
                    <a:p>
                      <a:pPr algn="ctr"/>
                      <a:r>
                        <a:rPr lang="en-US" dirty="0" smtClean="0"/>
                        <a:t>Population</a:t>
                      </a:r>
                      <a:endParaRPr lang="en-US" dirty="0"/>
                    </a:p>
                  </a:txBody>
                  <a:tcPr/>
                </a:tc>
              </a:tr>
              <a:tr h="370840">
                <a:tc>
                  <a:txBody>
                    <a:bodyPr/>
                    <a:lstStyle/>
                    <a:p>
                      <a:pPr algn="ctr"/>
                      <a:r>
                        <a:rPr lang="en-US" dirty="0" smtClean="0"/>
                        <a:t>1981</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1991</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2001</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2011</a:t>
                      </a:r>
                      <a:endParaRPr lang="en-US" dirty="0"/>
                    </a:p>
                  </a:txBody>
                  <a:tcPr/>
                </a:tc>
                <a:tc>
                  <a:txBody>
                    <a:bodyPr/>
                    <a:lstStyle/>
                    <a:p>
                      <a:pPr algn="ctr"/>
                      <a:r>
                        <a:rPr lang="en-US" dirty="0" smtClean="0"/>
                        <a:t>-</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44B214BB-661D-4F56-B225-34CBD1A6709D}" type="slidenum">
              <a:rPr lang="en-IN" smtClean="0"/>
              <a:t>38</a:t>
            </a:fld>
            <a:endParaRPr lang="en-IN"/>
          </a:p>
        </p:txBody>
      </p:sp>
    </p:spTree>
    <p:custDataLst>
      <p:tags r:id="rId1"/>
    </p:custDataLst>
    <p:extLst>
      <p:ext uri="{BB962C8B-B14F-4D97-AF65-F5344CB8AC3E}">
        <p14:creationId xmlns:p14="http://schemas.microsoft.com/office/powerpoint/2010/main" val="996166996"/>
      </p:ext>
    </p:extLst>
  </p:cSld>
  <p:clrMapOvr>
    <a:masterClrMapping/>
  </p:clrMapOvr>
  <mc:AlternateContent xmlns:mc="http://schemas.openxmlformats.org/markup-compatibility/2006" xmlns:p14="http://schemas.microsoft.com/office/powerpoint/2010/main">
    <mc:Choice Requires="p14">
      <p:transition spd="slow" p14:dur="2000" advTm="130344"/>
    </mc:Choice>
    <mc:Fallback xmlns="">
      <p:transition spd="slow" advTm="130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normAutofit/>
          </a:bodyPr>
          <a:lstStyle/>
          <a:p>
            <a:pPr algn="just"/>
            <a:r>
              <a:rPr lang="en-US" sz="2800" dirty="0" smtClean="0"/>
              <a:t>Qualitative Classification: When the data are classified according to qualitative phenomena, which are not capable of quantitative measurement like honesty, beauty, employment etc., the  classification is termed as Qualitative.</a:t>
            </a:r>
          </a:p>
          <a:p>
            <a:pPr algn="just"/>
            <a:r>
              <a:rPr lang="en-US" sz="2800" dirty="0" smtClean="0"/>
              <a:t>In classification if the data are classified according to presence or absence of an attribute, it is termed as simple or dichotomous classification.</a:t>
            </a:r>
          </a:p>
          <a:p>
            <a:pPr algn="just"/>
            <a:r>
              <a:rPr lang="en-US" sz="2800" dirty="0" smtClean="0"/>
              <a:t>On the other hand, if the population is classified more than two classes w.r.t. a given attribute, it is said to be manifold classification.</a:t>
            </a:r>
          </a:p>
          <a:p>
            <a:pPr algn="just"/>
            <a:r>
              <a:rPr lang="en-US" sz="2800" dirty="0" err="1" smtClean="0"/>
              <a:t>Eg</a:t>
            </a:r>
            <a:r>
              <a:rPr lang="en-US" sz="2800" dirty="0" smtClean="0"/>
              <a:t>: attribute intelligence in different classes</a:t>
            </a:r>
          </a:p>
          <a:p>
            <a:pPr marL="0" indent="0" algn="just">
              <a:buNone/>
            </a:pPr>
            <a:r>
              <a:rPr lang="en-US" sz="2800" dirty="0" smtClean="0"/>
              <a:t>Genius          Highly Intelligent        Average Intelligent  </a:t>
            </a:r>
            <a:r>
              <a:rPr lang="en-US" sz="2800" dirty="0" err="1" smtClean="0"/>
              <a:t>etc</a:t>
            </a:r>
            <a:r>
              <a:rPr lang="en-US" sz="2800" dirty="0" smtClean="0"/>
              <a:t>     </a:t>
            </a:r>
          </a:p>
          <a:p>
            <a:pPr marL="0" indent="0" algn="just">
              <a:buNone/>
            </a:pPr>
            <a:endParaRPr lang="en-US" sz="2800" dirty="0" smtClean="0"/>
          </a:p>
          <a:p>
            <a:pPr algn="just"/>
            <a:endParaRPr lang="en-US" sz="2800" dirty="0"/>
          </a:p>
        </p:txBody>
      </p:sp>
      <p:cxnSp>
        <p:nvCxnSpPr>
          <p:cNvPr id="5" name="Straight Connector 4"/>
          <p:cNvCxnSpPr/>
          <p:nvPr/>
        </p:nvCxnSpPr>
        <p:spPr>
          <a:xfrm>
            <a:off x="1143000" y="6248400"/>
            <a:ext cx="70104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4B214BB-661D-4F56-B225-34CBD1A6709D}" type="slidenum">
              <a:rPr lang="en-IN" smtClean="0"/>
              <a:t>39</a:t>
            </a:fld>
            <a:endParaRPr lang="en-IN"/>
          </a:p>
        </p:txBody>
      </p:sp>
    </p:spTree>
    <p:custDataLst>
      <p:tags r:id="rId1"/>
    </p:custDataLst>
    <p:extLst>
      <p:ext uri="{BB962C8B-B14F-4D97-AF65-F5344CB8AC3E}">
        <p14:creationId xmlns:p14="http://schemas.microsoft.com/office/powerpoint/2010/main" val="1508480800"/>
      </p:ext>
    </p:extLst>
  </p:cSld>
  <p:clrMapOvr>
    <a:masterClrMapping/>
  </p:clrMapOvr>
  <mc:AlternateContent xmlns:mc="http://schemas.openxmlformats.org/markup-compatibility/2006" xmlns:p14="http://schemas.microsoft.com/office/powerpoint/2010/main">
    <mc:Choice Requires="p14">
      <p:transition spd="slow" p14:dur="2000" advTm="244626"/>
    </mc:Choice>
    <mc:Fallback xmlns="">
      <p:transition spd="slow" advTm="2446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20634"/>
            <a:ext cx="7886700" cy="6187044"/>
          </a:xfrm>
        </p:spPr>
        <p:txBody>
          <a:bodyPr>
            <a:normAutofit fontScale="70000" lnSpcReduction="20000"/>
          </a:bodyPr>
          <a:lstStyle/>
          <a:p>
            <a:r>
              <a:rPr lang="en-US" dirty="0" smtClean="0"/>
              <a:t>Sample: A sample is a portion of the whole and is a representative of a whole population. Researchers often prefer to work with sample instead of entire population.</a:t>
            </a:r>
          </a:p>
          <a:p>
            <a:r>
              <a:rPr lang="en-US" dirty="0" smtClean="0"/>
              <a:t>For example, to conduct a quality control experiment to determine the average life of light bulbs, a light bulb manufacturer might randomly sample say 75 light bulbs during a production run. A HR manager may take a random sample of only 10 employees instead of taking a whole employees to save time and money.</a:t>
            </a:r>
          </a:p>
          <a:p>
            <a:r>
              <a:rPr lang="en-US" dirty="0" smtClean="0"/>
              <a:t>Descriptive Statistics: if a business analyst is using data gathered on a group to describe or reach conclusions about that same group, the statistics are called  Descriptive.</a:t>
            </a:r>
          </a:p>
          <a:p>
            <a:r>
              <a:rPr lang="en-US" dirty="0" smtClean="0"/>
              <a:t>Inferential Statistics: If a researcher gathers data from a sample and uses the statistics generated to reach conclusions about the population from which the sample was taken, it is inferential statistics.</a:t>
            </a:r>
          </a:p>
          <a:p>
            <a:r>
              <a:rPr lang="en-US" dirty="0" smtClean="0"/>
              <a:t>One application of inferential statistics is in pharmaceutical research.</a:t>
            </a:r>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4</a:t>
            </a:fld>
            <a:endParaRPr lang="en-IN"/>
          </a:p>
        </p:txBody>
      </p:sp>
    </p:spTree>
    <p:extLst>
      <p:ext uri="{BB962C8B-B14F-4D97-AF65-F5344CB8AC3E}">
        <p14:creationId xmlns:p14="http://schemas.microsoft.com/office/powerpoint/2010/main" val="21721220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Another example of manifold classification</a:t>
            </a:r>
            <a:endParaRPr lang="en-US"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57200" y="2907925"/>
            <a:ext cx="8229600" cy="1910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44B214BB-661D-4F56-B225-34CBD1A6709D}" type="slidenum">
              <a:rPr lang="en-IN" smtClean="0"/>
              <a:t>40</a:t>
            </a:fld>
            <a:endParaRPr lang="en-IN"/>
          </a:p>
        </p:txBody>
      </p:sp>
    </p:spTree>
    <p:extLst>
      <p:ext uri="{BB962C8B-B14F-4D97-AF65-F5344CB8AC3E}">
        <p14:creationId xmlns:p14="http://schemas.microsoft.com/office/powerpoint/2010/main" val="828056226"/>
      </p:ext>
    </p:extLst>
  </p:cSld>
  <p:clrMapOvr>
    <a:masterClrMapping/>
  </p:clrMapOvr>
  <mc:AlternateContent xmlns:mc="http://schemas.openxmlformats.org/markup-compatibility/2006" xmlns:p14="http://schemas.microsoft.com/office/powerpoint/2010/main">
    <mc:Choice Requires="p14">
      <p:transition spd="slow" p14:dur="2000" advTm="97324"/>
    </mc:Choice>
    <mc:Fallback xmlns="">
      <p:transition spd="slow" advTm="97324"/>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248400"/>
          </a:xfrm>
        </p:spPr>
        <p:txBody>
          <a:bodyPr>
            <a:normAutofit/>
          </a:bodyPr>
          <a:lstStyle/>
          <a:p>
            <a:pPr algn="just"/>
            <a:r>
              <a:rPr lang="en-US" sz="2800" dirty="0" smtClean="0"/>
              <a:t>Quantitative Classification : If the data are classified on the basis of phenomenon which is capable of quantitative measurement like age, height, price, production etc., it is termed as quantitative classification. The quantitative phenomena under study is called variable and hence it is also knows as classification by variable.</a:t>
            </a:r>
          </a:p>
          <a:p>
            <a:r>
              <a:rPr lang="en-US" sz="2800" dirty="0" smtClean="0"/>
              <a:t>For </a:t>
            </a:r>
            <a:r>
              <a:rPr lang="en-US" sz="2800" dirty="0" err="1" smtClean="0"/>
              <a:t>eg</a:t>
            </a:r>
            <a:r>
              <a:rPr lang="en-US" sz="2800" dirty="0" smtClean="0"/>
              <a:t>: Daily earnings (in ’00 </a:t>
            </a:r>
            <a:r>
              <a:rPr lang="en-US" sz="2800" dirty="0" err="1" smtClean="0"/>
              <a:t>Rs</a:t>
            </a:r>
            <a:r>
              <a:rPr lang="en-US" sz="2800" dirty="0" smtClean="0"/>
              <a:t>. )of 60 departmental stores</a:t>
            </a:r>
          </a:p>
          <a:p>
            <a:pPr marL="0" indent="0">
              <a:buNone/>
            </a:pPr>
            <a:r>
              <a:rPr lang="en-US" sz="2800" dirty="0" smtClean="0"/>
              <a:t> </a:t>
            </a:r>
          </a:p>
          <a:p>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469095740"/>
              </p:ext>
            </p:extLst>
          </p:nvPr>
        </p:nvGraphicFramePr>
        <p:xfrm>
          <a:off x="1905000" y="4495800"/>
          <a:ext cx="6096000" cy="185420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Daily earnings</a:t>
                      </a:r>
                      <a:endParaRPr lang="en-US" dirty="0"/>
                    </a:p>
                  </a:txBody>
                  <a:tcPr/>
                </a:tc>
                <a:tc>
                  <a:txBody>
                    <a:bodyPr/>
                    <a:lstStyle/>
                    <a:p>
                      <a:pPr algn="ctr"/>
                      <a:r>
                        <a:rPr lang="en-US" dirty="0" smtClean="0"/>
                        <a:t>Number of stores</a:t>
                      </a:r>
                      <a:endParaRPr lang="en-US" dirty="0"/>
                    </a:p>
                  </a:txBody>
                  <a:tcPr/>
                </a:tc>
              </a:tr>
              <a:tr h="370840">
                <a:tc>
                  <a:txBody>
                    <a:bodyPr/>
                    <a:lstStyle/>
                    <a:p>
                      <a:pPr algn="ctr"/>
                      <a:r>
                        <a:rPr lang="en-US" dirty="0" err="1" smtClean="0"/>
                        <a:t>Upto</a:t>
                      </a:r>
                      <a:r>
                        <a:rPr lang="en-US" dirty="0" smtClean="0"/>
                        <a:t> 100</a:t>
                      </a:r>
                      <a:endParaRPr lang="en-US" dirty="0"/>
                    </a:p>
                  </a:txBody>
                  <a:tcPr/>
                </a:tc>
                <a:tc>
                  <a:txBody>
                    <a:bodyPr/>
                    <a:lstStyle/>
                    <a:p>
                      <a:pPr algn="ctr"/>
                      <a:r>
                        <a:rPr lang="en-US" dirty="0" smtClean="0"/>
                        <a:t>20</a:t>
                      </a:r>
                      <a:endParaRPr lang="en-US" dirty="0"/>
                    </a:p>
                  </a:txBody>
                  <a:tcPr/>
                </a:tc>
              </a:tr>
              <a:tr h="370840">
                <a:tc>
                  <a:txBody>
                    <a:bodyPr/>
                    <a:lstStyle/>
                    <a:p>
                      <a:pPr algn="ctr"/>
                      <a:r>
                        <a:rPr lang="en-US" dirty="0" smtClean="0"/>
                        <a:t>101-200</a:t>
                      </a:r>
                      <a:endParaRPr lang="en-US" dirty="0"/>
                    </a:p>
                  </a:txBody>
                  <a:tcPr/>
                </a:tc>
                <a:tc>
                  <a:txBody>
                    <a:bodyPr/>
                    <a:lstStyle/>
                    <a:p>
                      <a:pPr algn="ctr"/>
                      <a:r>
                        <a:rPr lang="en-US" dirty="0" smtClean="0"/>
                        <a:t>1</a:t>
                      </a:r>
                      <a:r>
                        <a:rPr lang="en-US" smtClean="0"/>
                        <a:t>8</a:t>
                      </a:r>
                      <a:endParaRPr lang="en-US" dirty="0"/>
                    </a:p>
                  </a:txBody>
                  <a:tcPr/>
                </a:tc>
              </a:tr>
              <a:tr h="370840">
                <a:tc>
                  <a:txBody>
                    <a:bodyPr/>
                    <a:lstStyle/>
                    <a:p>
                      <a:pPr algn="ctr"/>
                      <a:r>
                        <a:rPr lang="en-US" dirty="0" smtClean="0"/>
                        <a:t>201-300</a:t>
                      </a:r>
                      <a:endParaRPr lang="en-US" dirty="0"/>
                    </a:p>
                  </a:txBody>
                  <a:tcPr/>
                </a:tc>
                <a:tc>
                  <a:txBody>
                    <a:bodyPr/>
                    <a:lstStyle/>
                    <a:p>
                      <a:pPr algn="ctr"/>
                      <a:r>
                        <a:rPr lang="en-US" dirty="0" smtClean="0"/>
                        <a:t>14</a:t>
                      </a:r>
                      <a:endParaRPr lang="en-US" dirty="0"/>
                    </a:p>
                  </a:txBody>
                  <a:tcPr/>
                </a:tc>
              </a:tr>
              <a:tr h="370840">
                <a:tc>
                  <a:txBody>
                    <a:bodyPr/>
                    <a:lstStyle/>
                    <a:p>
                      <a:pPr algn="ctr"/>
                      <a:r>
                        <a:rPr lang="en-US" dirty="0" smtClean="0"/>
                        <a:t>301-400</a:t>
                      </a:r>
                      <a:endParaRPr lang="en-US" dirty="0"/>
                    </a:p>
                  </a:txBody>
                  <a:tcPr/>
                </a:tc>
                <a:tc>
                  <a:txBody>
                    <a:bodyPr/>
                    <a:lstStyle/>
                    <a:p>
                      <a:pPr algn="ctr"/>
                      <a:r>
                        <a:rPr lang="en-US" dirty="0" smtClean="0"/>
                        <a:t>8</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44B214BB-661D-4F56-B225-34CBD1A6709D}" type="slidenum">
              <a:rPr lang="en-IN" smtClean="0"/>
              <a:t>41</a:t>
            </a:fld>
            <a:endParaRPr lang="en-IN"/>
          </a:p>
        </p:txBody>
      </p:sp>
    </p:spTree>
    <p:custDataLst>
      <p:tags r:id="rId1"/>
    </p:custDataLst>
    <p:extLst>
      <p:ext uri="{BB962C8B-B14F-4D97-AF65-F5344CB8AC3E}">
        <p14:creationId xmlns:p14="http://schemas.microsoft.com/office/powerpoint/2010/main" val="3262898521"/>
      </p:ext>
    </p:extLst>
  </p:cSld>
  <p:clrMapOvr>
    <a:masterClrMapping/>
  </p:clrMapOvr>
  <mc:AlternateContent xmlns:mc="http://schemas.openxmlformats.org/markup-compatibility/2006" xmlns:p14="http://schemas.microsoft.com/office/powerpoint/2010/main">
    <mc:Choice Requires="p14">
      <p:transition spd="slow" p14:dur="2000" advTm="116014"/>
    </mc:Choice>
    <mc:Fallback xmlns="">
      <p:transition spd="slow" advTm="116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Tabulation</a:t>
            </a:r>
            <a:endParaRPr lang="en-US" dirty="0"/>
          </a:p>
        </p:txBody>
      </p:sp>
      <p:sp>
        <p:nvSpPr>
          <p:cNvPr id="3" name="Content Placeholder 2"/>
          <p:cNvSpPr>
            <a:spLocks noGrp="1"/>
          </p:cNvSpPr>
          <p:nvPr>
            <p:ph idx="1"/>
          </p:nvPr>
        </p:nvSpPr>
        <p:spPr/>
        <p:txBody>
          <a:bodyPr>
            <a:normAutofit/>
          </a:bodyPr>
          <a:lstStyle/>
          <a:p>
            <a:pPr algn="just"/>
            <a:r>
              <a:rPr lang="en-US" dirty="0"/>
              <a:t>Tabulation is one of the most important device of presenting the data in a condensed form to furnish maximum information in minimum possible space</a:t>
            </a:r>
            <a:r>
              <a:rPr lang="en-US" dirty="0" smtClean="0"/>
              <a:t>.</a:t>
            </a:r>
          </a:p>
          <a:p>
            <a:pPr algn="just"/>
            <a:r>
              <a:rPr lang="en-US" dirty="0"/>
              <a:t>Tabulation is the final stage in collection and compilation of data and opens the gateway for further statistical analysis and interpretations.</a:t>
            </a:r>
          </a:p>
          <a:p>
            <a:pPr marL="0" indent="0" algn="just">
              <a:buNone/>
            </a:pPr>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42</a:t>
            </a:fld>
            <a:endParaRPr lang="en-IN"/>
          </a:p>
        </p:txBody>
      </p:sp>
    </p:spTree>
    <p:extLst>
      <p:ext uri="{BB962C8B-B14F-4D97-AF65-F5344CB8AC3E}">
        <p14:creationId xmlns:p14="http://schemas.microsoft.com/office/powerpoint/2010/main" val="1000170631"/>
      </p:ext>
    </p:extLst>
  </p:cSld>
  <p:clrMapOvr>
    <a:masterClrMapping/>
  </p:clrMapOvr>
  <mc:AlternateContent xmlns:mc="http://schemas.openxmlformats.org/markup-compatibility/2006" xmlns:p14="http://schemas.microsoft.com/office/powerpoint/2010/main">
    <mc:Choice Requires="p14">
      <p:transition spd="slow" p14:dur="2000" advTm="79909"/>
    </mc:Choice>
    <mc:Fallback xmlns="">
      <p:transition spd="slow" advTm="79909"/>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Format of a blank table</a:t>
            </a:r>
            <a:endParaRPr lang="en-US" dirty="0"/>
          </a:p>
        </p:txBody>
      </p:sp>
      <p:sp>
        <p:nvSpPr>
          <p:cNvPr id="3" name="Content Placeholder 2"/>
          <p:cNvSpPr>
            <a:spLocks noGrp="1"/>
          </p:cNvSpPr>
          <p:nvPr>
            <p:ph idx="1"/>
          </p:nvPr>
        </p:nvSpPr>
        <p:spPr>
          <a:xfrm>
            <a:off x="457200" y="838200"/>
            <a:ext cx="8229600" cy="5715000"/>
          </a:xfrm>
        </p:spPr>
        <p:txBody>
          <a:bodyPr>
            <a:normAutofit lnSpcReduction="10000"/>
          </a:bodyPr>
          <a:lstStyle/>
          <a:p>
            <a:pPr marL="0" indent="0" algn="ctr">
              <a:buNone/>
            </a:pPr>
            <a:r>
              <a:rPr lang="en-US" sz="2000" b="1" dirty="0" smtClean="0"/>
              <a:t>Table Number: 1</a:t>
            </a:r>
          </a:p>
          <a:p>
            <a:pPr marL="0" indent="0" algn="ctr">
              <a:buNone/>
            </a:pPr>
            <a:r>
              <a:rPr lang="en-US" sz="2000" b="1" dirty="0" smtClean="0"/>
              <a:t>Title</a:t>
            </a:r>
          </a:p>
          <a:p>
            <a:pPr marL="0" indent="0" algn="ctr">
              <a:buNone/>
            </a:pPr>
            <a:r>
              <a:rPr lang="en-US" sz="2000" b="1" dirty="0" smtClean="0"/>
              <a:t>(Head Note, if any)</a:t>
            </a:r>
          </a:p>
          <a:p>
            <a:pPr marL="0" indent="0" algn="ctr">
              <a:buNone/>
            </a:pPr>
            <a:endParaRPr lang="en-US" sz="2000" b="1" dirty="0" smtClean="0"/>
          </a:p>
          <a:p>
            <a:pPr marL="0" indent="0" algn="ctr">
              <a:buNone/>
            </a:pPr>
            <a:endParaRPr lang="en-US" sz="2000" b="1" dirty="0" smtClean="0"/>
          </a:p>
          <a:p>
            <a:pPr marL="0" indent="0" algn="ctr">
              <a:buNone/>
            </a:pPr>
            <a:endParaRPr lang="en-US" sz="2000" b="1" dirty="0"/>
          </a:p>
          <a:p>
            <a:pPr marL="0" indent="0" algn="ctr">
              <a:buNone/>
            </a:pPr>
            <a:endParaRPr lang="en-US" sz="2000" b="1" dirty="0" smtClean="0"/>
          </a:p>
          <a:p>
            <a:pPr marL="0" indent="0" algn="ctr">
              <a:buNone/>
            </a:pPr>
            <a:endParaRPr lang="en-US" sz="2000" b="1" dirty="0"/>
          </a:p>
          <a:p>
            <a:pPr marL="0" indent="0" algn="ctr">
              <a:buNone/>
            </a:pPr>
            <a:endParaRPr lang="en-US" sz="2000" b="1" dirty="0" smtClean="0"/>
          </a:p>
          <a:p>
            <a:pPr marL="0" indent="0" algn="ctr">
              <a:buNone/>
            </a:pPr>
            <a:endParaRPr lang="en-US" sz="2000" b="1" dirty="0"/>
          </a:p>
          <a:p>
            <a:pPr marL="0" indent="0" algn="ctr">
              <a:buNone/>
            </a:pPr>
            <a:endParaRPr lang="en-US" sz="2000" b="1" dirty="0" smtClean="0"/>
          </a:p>
          <a:p>
            <a:pPr marL="0" indent="0" algn="ctr">
              <a:buNone/>
            </a:pPr>
            <a:endParaRPr lang="en-US" sz="2000" b="1" dirty="0"/>
          </a:p>
          <a:p>
            <a:pPr marL="0" indent="0" algn="ctr">
              <a:buNone/>
            </a:pPr>
            <a:endParaRPr lang="en-US" sz="2000" b="1" dirty="0" smtClean="0"/>
          </a:p>
          <a:p>
            <a:pPr marL="0" indent="0" algn="ctr">
              <a:buNone/>
            </a:pPr>
            <a:endParaRPr lang="en-US" sz="2000" b="1" dirty="0"/>
          </a:p>
          <a:p>
            <a:pPr marL="0" indent="0">
              <a:buNone/>
            </a:pPr>
            <a:r>
              <a:rPr lang="en-US" sz="2000" b="1" dirty="0" smtClean="0"/>
              <a:t>Footnote:</a:t>
            </a:r>
          </a:p>
          <a:p>
            <a:pPr marL="0" indent="0">
              <a:buNone/>
            </a:pPr>
            <a:r>
              <a:rPr lang="en-US" sz="2000" b="1" dirty="0" smtClean="0"/>
              <a:t>Source note: </a:t>
            </a:r>
          </a:p>
          <a:p>
            <a:pPr marL="0" indent="0" algn="ctr">
              <a:buNone/>
            </a:pPr>
            <a:endParaRPr lang="en-US" sz="2000" b="1" dirty="0"/>
          </a:p>
        </p:txBody>
      </p:sp>
      <p:graphicFrame>
        <p:nvGraphicFramePr>
          <p:cNvPr id="4" name="Table 3"/>
          <p:cNvGraphicFramePr>
            <a:graphicFrameLocks noGrp="1"/>
          </p:cNvGraphicFramePr>
          <p:nvPr>
            <p:extLst>
              <p:ext uri="{D42A27DB-BD31-4B8C-83A1-F6EECF244321}">
                <p14:modId xmlns:p14="http://schemas.microsoft.com/office/powerpoint/2010/main" val="3465825722"/>
              </p:ext>
            </p:extLst>
          </p:nvPr>
        </p:nvGraphicFramePr>
        <p:xfrm>
          <a:off x="1447800" y="1905000"/>
          <a:ext cx="6477002" cy="3749040"/>
        </p:xfrm>
        <a:graphic>
          <a:graphicData uri="http://schemas.openxmlformats.org/drawingml/2006/table">
            <a:tbl>
              <a:tblPr firstRow="1" bandRow="1">
                <a:tableStyleId>{F5AB1C69-6EDB-4FF4-983F-18BD219EF322}</a:tableStyleId>
              </a:tblPr>
              <a:tblGrid>
                <a:gridCol w="925286"/>
                <a:gridCol w="925286"/>
                <a:gridCol w="925286"/>
                <a:gridCol w="925286"/>
                <a:gridCol w="925286"/>
                <a:gridCol w="925286"/>
                <a:gridCol w="925286"/>
              </a:tblGrid>
              <a:tr h="624840">
                <a:tc rowSpan="3">
                  <a:txBody>
                    <a:bodyPr/>
                    <a:lstStyle/>
                    <a:p>
                      <a:pPr algn="ctr"/>
                      <a:r>
                        <a:rPr lang="en-US" dirty="0" smtClean="0"/>
                        <a:t>Stub</a:t>
                      </a:r>
                      <a:endParaRPr lang="en-US" dirty="0"/>
                    </a:p>
                  </a:txBody>
                  <a:tcPr/>
                </a:tc>
                <a:tc gridSpan="5">
                  <a:txBody>
                    <a:bodyPr/>
                    <a:lstStyle/>
                    <a:p>
                      <a:pPr algn="ctr"/>
                      <a:r>
                        <a:rPr lang="en-US" dirty="0" smtClean="0"/>
                        <a:t> Caption</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rowSpan="3">
                  <a:txBody>
                    <a:bodyPr/>
                    <a:lstStyle/>
                    <a:p>
                      <a:r>
                        <a:rPr lang="en-US" dirty="0" smtClean="0"/>
                        <a:t>Total</a:t>
                      </a:r>
                      <a:endParaRPr lang="en-US" dirty="0"/>
                    </a:p>
                  </a:txBody>
                  <a:tcPr/>
                </a:tc>
              </a:tr>
              <a:tr h="624840">
                <a:tc vMerge="1">
                  <a:txBody>
                    <a:bodyPr/>
                    <a:lstStyle/>
                    <a:p>
                      <a:endParaRPr lang="en-US" dirty="0"/>
                    </a:p>
                  </a:txBody>
                  <a:tcPr/>
                </a:tc>
                <a:tc gridSpan="2">
                  <a:txBody>
                    <a:bodyPr/>
                    <a:lstStyle/>
                    <a:p>
                      <a:pPr algn="ctr"/>
                      <a:r>
                        <a:rPr lang="en-US" dirty="0" smtClean="0"/>
                        <a:t>Sub-heads</a:t>
                      </a:r>
                      <a:endParaRPr lang="en-US" dirty="0"/>
                    </a:p>
                  </a:txBody>
                  <a:tcPr/>
                </a:tc>
                <a:tc hMerge="1">
                  <a:txBody>
                    <a:bodyPr/>
                    <a:lstStyle/>
                    <a:p>
                      <a:endParaRPr lang="en-US" dirty="0"/>
                    </a:p>
                  </a:txBody>
                  <a:tcPr/>
                </a:tc>
                <a:tc gridSpan="3">
                  <a:txBody>
                    <a:bodyPr/>
                    <a:lstStyle/>
                    <a:p>
                      <a:pPr algn="ctr"/>
                      <a:r>
                        <a:rPr lang="en-US" dirty="0" smtClean="0"/>
                        <a:t>Sub-Heads</a:t>
                      </a:r>
                      <a:endParaRPr lang="en-US" dirty="0"/>
                    </a:p>
                  </a:txBody>
                  <a:tcPr/>
                </a:tc>
                <a:tc hMerge="1">
                  <a:txBody>
                    <a:bodyPr/>
                    <a:lstStyle/>
                    <a:p>
                      <a:endParaRPr lang="en-US" dirty="0"/>
                    </a:p>
                  </a:txBody>
                  <a:tcPr/>
                </a:tc>
                <a:tc hMerge="1">
                  <a:txBody>
                    <a:bodyPr/>
                    <a:lstStyle/>
                    <a:p>
                      <a:endParaRPr lang="en-US" dirty="0"/>
                    </a:p>
                  </a:txBody>
                  <a:tcPr/>
                </a:tc>
                <a:tc vMerge="1">
                  <a:txBody>
                    <a:bodyPr/>
                    <a:lstStyle/>
                    <a:p>
                      <a:endParaRPr lang="en-US" dirty="0"/>
                    </a:p>
                  </a:txBody>
                  <a:tcPr/>
                </a:tc>
              </a:tr>
              <a:tr h="624840">
                <a:tc vMerge="1">
                  <a:txBody>
                    <a:bodyPr/>
                    <a:lstStyle/>
                    <a:p>
                      <a:endParaRPr lang="en-US" dirty="0"/>
                    </a:p>
                  </a:txBody>
                  <a:tcPr/>
                </a:tc>
                <a:tc>
                  <a:txBody>
                    <a:bodyPr/>
                    <a:lstStyle/>
                    <a:p>
                      <a:r>
                        <a:rPr lang="en-US" dirty="0" smtClean="0"/>
                        <a:t>Column head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Column head</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Column head</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Column head</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Column head</a:t>
                      </a:r>
                    </a:p>
                    <a:p>
                      <a:endParaRPr lang="en-US" dirty="0"/>
                    </a:p>
                  </a:txBody>
                  <a:tcPr/>
                </a:tc>
                <a:tc vMerge="1">
                  <a:txBody>
                    <a:bodyPr/>
                    <a:lstStyle/>
                    <a:p>
                      <a:endParaRPr lang="en-US" dirty="0"/>
                    </a:p>
                  </a:txBody>
                  <a:tcPr/>
                </a:tc>
              </a:tr>
              <a:tr h="960120">
                <a:tc>
                  <a:txBody>
                    <a:bodyPr/>
                    <a:lstStyle/>
                    <a:p>
                      <a:endParaRPr lang="en-US"/>
                    </a:p>
                  </a:txBody>
                  <a:tcPr/>
                </a:tc>
                <a:tc gridSpan="5">
                  <a:txBody>
                    <a:bodyPr/>
                    <a:lstStyle/>
                    <a:p>
                      <a:pPr algn="ctr"/>
                      <a:r>
                        <a:rPr lang="en-US" dirty="0" smtClean="0"/>
                        <a:t>Body of the table</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a:p>
                  </a:txBody>
                  <a:tcPr/>
                </a:tc>
              </a:tr>
              <a:tr h="624840">
                <a:tc>
                  <a:txBody>
                    <a:bodyPr/>
                    <a:lstStyle/>
                    <a:p>
                      <a:r>
                        <a:rPr lang="en-US" dirty="0" smtClean="0"/>
                        <a:t>Total</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cxnSp>
        <p:nvCxnSpPr>
          <p:cNvPr id="6" name="Straight Arrow Connector 5"/>
          <p:cNvCxnSpPr/>
          <p:nvPr/>
        </p:nvCxnSpPr>
        <p:spPr>
          <a:xfrm>
            <a:off x="2286000" y="25908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438400" y="4114800"/>
            <a:ext cx="44958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38400" y="4114800"/>
            <a:ext cx="4495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44B214BB-661D-4F56-B225-34CBD1A6709D}" type="slidenum">
              <a:rPr lang="en-IN" smtClean="0"/>
              <a:t>43</a:t>
            </a:fld>
            <a:endParaRPr lang="en-IN"/>
          </a:p>
        </p:txBody>
      </p:sp>
    </p:spTree>
    <p:extLst>
      <p:ext uri="{BB962C8B-B14F-4D97-AF65-F5344CB8AC3E}">
        <p14:creationId xmlns:p14="http://schemas.microsoft.com/office/powerpoint/2010/main" val="3937995179"/>
      </p:ext>
    </p:extLst>
  </p:cSld>
  <p:clrMapOvr>
    <a:masterClrMapping/>
  </p:clrMapOvr>
  <mc:AlternateContent xmlns:mc="http://schemas.openxmlformats.org/markup-compatibility/2006" xmlns:p14="http://schemas.microsoft.com/office/powerpoint/2010/main">
    <mc:Choice Requires="p14">
      <p:transition spd="slow" p14:dur="2000" advTm="393315"/>
    </mc:Choice>
    <mc:Fallback xmlns="">
      <p:transition spd="slow" advTm="393315"/>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Types of Tables</a:t>
            </a:r>
            <a:endParaRPr lang="en-US" dirty="0"/>
          </a:p>
        </p:txBody>
      </p:sp>
      <p:sp>
        <p:nvSpPr>
          <p:cNvPr id="3" name="Content Placeholder 2"/>
          <p:cNvSpPr>
            <a:spLocks noGrp="1"/>
          </p:cNvSpPr>
          <p:nvPr>
            <p:ph idx="1"/>
          </p:nvPr>
        </p:nvSpPr>
        <p:spPr>
          <a:xfrm>
            <a:off x="457200" y="1143000"/>
            <a:ext cx="8229600" cy="5562600"/>
          </a:xfrm>
        </p:spPr>
        <p:txBody>
          <a:bodyPr>
            <a:normAutofit/>
          </a:bodyPr>
          <a:lstStyle/>
          <a:p>
            <a:pPr marL="0" indent="0" algn="ctr">
              <a:buNone/>
            </a:pPr>
            <a:r>
              <a:rPr lang="en-US" sz="2400" u="sng" dirty="0" smtClean="0"/>
              <a:t>Types of Tables</a:t>
            </a:r>
            <a:endParaRPr lang="en-US" sz="2400" u="sng" dirty="0"/>
          </a:p>
        </p:txBody>
      </p:sp>
      <p:cxnSp>
        <p:nvCxnSpPr>
          <p:cNvPr id="5" name="Straight Arrow Connector 4"/>
          <p:cNvCxnSpPr/>
          <p:nvPr/>
        </p:nvCxnSpPr>
        <p:spPr>
          <a:xfrm>
            <a:off x="4585855" y="1447800"/>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09700" y="2001982"/>
            <a:ext cx="6324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420091" y="1981200"/>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585855" y="2001982"/>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710055" y="2001982"/>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09600" y="2535382"/>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On the basis of objectives/purpose</a:t>
            </a:r>
            <a:endParaRPr lang="en-US" dirty="0"/>
          </a:p>
        </p:txBody>
      </p:sp>
      <p:sp>
        <p:nvSpPr>
          <p:cNvPr id="13" name="Oval 12"/>
          <p:cNvSpPr/>
          <p:nvPr/>
        </p:nvSpPr>
        <p:spPr>
          <a:xfrm>
            <a:off x="3771900" y="2535382"/>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On the basis of nature of enquiry</a:t>
            </a:r>
            <a:endParaRPr lang="en-US" dirty="0"/>
          </a:p>
        </p:txBody>
      </p:sp>
      <p:sp>
        <p:nvSpPr>
          <p:cNvPr id="14" name="Oval 13"/>
          <p:cNvSpPr/>
          <p:nvPr/>
        </p:nvSpPr>
        <p:spPr>
          <a:xfrm>
            <a:off x="6871855" y="2535382"/>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On the basis of coverage</a:t>
            </a:r>
            <a:endParaRPr lang="en-US" dirty="0"/>
          </a:p>
        </p:txBody>
      </p:sp>
      <p:cxnSp>
        <p:nvCxnSpPr>
          <p:cNvPr id="15" name="Straight Arrow Connector 14"/>
          <p:cNvCxnSpPr/>
          <p:nvPr/>
        </p:nvCxnSpPr>
        <p:spPr>
          <a:xfrm>
            <a:off x="1409700" y="4038600"/>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610100" y="4038600"/>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768936" y="4059382"/>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6527" y="4592782"/>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71900" y="4620492"/>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10400" y="463781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16527" y="4617028"/>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369127" y="4620492"/>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71900" y="4641273"/>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24500" y="4641273"/>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763000" y="4641273"/>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024255" y="4641273"/>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83127" y="5174673"/>
            <a:ext cx="1066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General purpose</a:t>
            </a:r>
            <a:endParaRPr lang="en-US" dirty="0"/>
          </a:p>
        </p:txBody>
      </p:sp>
      <p:sp>
        <p:nvSpPr>
          <p:cNvPr id="30" name="Rounded Rectangle 29"/>
          <p:cNvSpPr/>
          <p:nvPr/>
        </p:nvSpPr>
        <p:spPr>
          <a:xfrm>
            <a:off x="1835727" y="5174673"/>
            <a:ext cx="1066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Special purpose</a:t>
            </a:r>
            <a:endParaRPr lang="en-US" dirty="0"/>
          </a:p>
        </p:txBody>
      </p:sp>
      <p:sp>
        <p:nvSpPr>
          <p:cNvPr id="31" name="Rounded Rectangle 30"/>
          <p:cNvSpPr/>
          <p:nvPr/>
        </p:nvSpPr>
        <p:spPr>
          <a:xfrm>
            <a:off x="3238500" y="5178137"/>
            <a:ext cx="1066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Original</a:t>
            </a:r>
            <a:endParaRPr lang="en-US" dirty="0"/>
          </a:p>
        </p:txBody>
      </p:sp>
      <p:sp>
        <p:nvSpPr>
          <p:cNvPr id="32" name="Rounded Rectangle 31"/>
          <p:cNvSpPr/>
          <p:nvPr/>
        </p:nvSpPr>
        <p:spPr>
          <a:xfrm>
            <a:off x="4914900" y="5178137"/>
            <a:ext cx="1066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Derived</a:t>
            </a:r>
            <a:endParaRPr lang="en-US" dirty="0"/>
          </a:p>
        </p:txBody>
      </p:sp>
      <p:sp>
        <p:nvSpPr>
          <p:cNvPr id="33" name="Rounded Rectangle 32"/>
          <p:cNvSpPr/>
          <p:nvPr/>
        </p:nvSpPr>
        <p:spPr>
          <a:xfrm>
            <a:off x="6490855" y="5178137"/>
            <a:ext cx="1066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Simple</a:t>
            </a:r>
            <a:endParaRPr lang="en-US" dirty="0"/>
          </a:p>
        </p:txBody>
      </p:sp>
      <p:sp>
        <p:nvSpPr>
          <p:cNvPr id="34" name="Rounded Rectangle 33"/>
          <p:cNvSpPr/>
          <p:nvPr/>
        </p:nvSpPr>
        <p:spPr>
          <a:xfrm>
            <a:off x="8077200" y="5178137"/>
            <a:ext cx="1066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Complex</a:t>
            </a: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44</a:t>
            </a:fld>
            <a:endParaRPr lang="en-IN"/>
          </a:p>
        </p:txBody>
      </p:sp>
    </p:spTree>
    <p:extLst>
      <p:ext uri="{BB962C8B-B14F-4D97-AF65-F5344CB8AC3E}">
        <p14:creationId xmlns:p14="http://schemas.microsoft.com/office/powerpoint/2010/main" val="1990602531"/>
      </p:ext>
    </p:extLst>
  </p:cSld>
  <p:clrMapOvr>
    <a:masterClrMapping/>
  </p:clrMapOvr>
  <mc:AlternateContent xmlns:mc="http://schemas.openxmlformats.org/markup-compatibility/2006" xmlns:p14="http://schemas.microsoft.com/office/powerpoint/2010/main">
    <mc:Choice Requires="p14">
      <p:transition spd="slow" p14:dur="2000" advTm="83344"/>
    </mc:Choice>
    <mc:Fallback xmlns="">
      <p:transition spd="slow" advTm="83344"/>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a:normAutofit fontScale="92500" lnSpcReduction="20000"/>
          </a:bodyPr>
          <a:lstStyle/>
          <a:p>
            <a:pPr algn="just"/>
            <a:r>
              <a:rPr lang="en-US" dirty="0" smtClean="0"/>
              <a:t>General Purpose (reference) table and Special purpose (Summary) table</a:t>
            </a:r>
          </a:p>
          <a:p>
            <a:pPr marL="0" indent="0" algn="just">
              <a:buNone/>
            </a:pPr>
            <a:r>
              <a:rPr lang="en-US" dirty="0"/>
              <a:t> </a:t>
            </a:r>
            <a:r>
              <a:rPr lang="en-US" dirty="0" smtClean="0"/>
              <a:t> General purpose tables are systematically arranged data usually in chronological order in a form which is suitable for ready reference and record with out any intension of comparative studies, relationship or significance of figures. </a:t>
            </a:r>
          </a:p>
          <a:p>
            <a:pPr marL="0" indent="0" algn="just">
              <a:buNone/>
            </a:pPr>
            <a:r>
              <a:rPr lang="en-US" dirty="0" err="1" smtClean="0"/>
              <a:t>Eg</a:t>
            </a:r>
            <a:r>
              <a:rPr lang="en-US" dirty="0" smtClean="0"/>
              <a:t>: Most of the tables prepared by government agencies.</a:t>
            </a:r>
          </a:p>
          <a:p>
            <a:pPr marL="0" indent="0" algn="just">
              <a:buNone/>
            </a:pPr>
            <a:r>
              <a:rPr lang="en-US" dirty="0" smtClean="0"/>
              <a:t>Special Purpose tables are of analytical nature and are prepared with the idea of making comparative studies, studying relationship and significance of figures provided by the data. In such tables, interpretive figures like ratios, percentages etc. are used in order to facilitate comparisons.</a:t>
            </a:r>
          </a:p>
          <a:p>
            <a:pPr marL="0" indent="0">
              <a:buNone/>
            </a:pP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45</a:t>
            </a:fld>
            <a:endParaRPr lang="en-IN"/>
          </a:p>
        </p:txBody>
      </p:sp>
    </p:spTree>
    <p:custDataLst>
      <p:tags r:id="rId1"/>
    </p:custDataLst>
    <p:extLst>
      <p:ext uri="{BB962C8B-B14F-4D97-AF65-F5344CB8AC3E}">
        <p14:creationId xmlns:p14="http://schemas.microsoft.com/office/powerpoint/2010/main" val="3362942751"/>
      </p:ext>
    </p:extLst>
  </p:cSld>
  <p:clrMapOvr>
    <a:masterClrMapping/>
  </p:clrMapOvr>
  <mc:AlternateContent xmlns:mc="http://schemas.openxmlformats.org/markup-compatibility/2006" xmlns:p14="http://schemas.microsoft.com/office/powerpoint/2010/main">
    <mc:Choice Requires="p14">
      <p:transition spd="slow" p14:dur="2000" advTm="169893"/>
    </mc:Choice>
    <mc:Fallback xmlns="">
      <p:transition spd="slow" advTm="1698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Purpose/Summary table</a:t>
            </a:r>
            <a:endParaRPr lang="en-US" dirty="0"/>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778" t="28839" r="48168" b="38249"/>
          <a:stretch/>
        </p:blipFill>
        <p:spPr bwMode="auto">
          <a:xfrm>
            <a:off x="457200" y="1676400"/>
            <a:ext cx="8510258"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44B214BB-661D-4F56-B225-34CBD1A6709D}" type="slidenum">
              <a:rPr lang="en-IN" smtClean="0"/>
              <a:t>46</a:t>
            </a:fld>
            <a:endParaRPr lang="en-IN"/>
          </a:p>
        </p:txBody>
      </p:sp>
    </p:spTree>
    <p:extLst>
      <p:ext uri="{BB962C8B-B14F-4D97-AF65-F5344CB8AC3E}">
        <p14:creationId xmlns:p14="http://schemas.microsoft.com/office/powerpoint/2010/main" val="261660968"/>
      </p:ext>
    </p:extLst>
  </p:cSld>
  <p:clrMapOvr>
    <a:masterClrMapping/>
  </p:clrMapOvr>
  <mc:AlternateContent xmlns:mc="http://schemas.openxmlformats.org/markup-compatibility/2006" xmlns:p14="http://schemas.microsoft.com/office/powerpoint/2010/main">
    <mc:Choice Requires="p14">
      <p:transition spd="slow" p14:dur="2000" advTm="91383"/>
    </mc:Choice>
    <mc:Fallback xmlns="">
      <p:transition spd="slow" advTm="91383"/>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82000" cy="6248400"/>
          </a:xfrm>
        </p:spPr>
        <p:txBody>
          <a:bodyPr>
            <a:normAutofit/>
          </a:bodyPr>
          <a:lstStyle/>
          <a:p>
            <a:r>
              <a:rPr lang="en-US" sz="2800" dirty="0" smtClean="0"/>
              <a:t>Original (Primary) and Derived(Derivative) table</a:t>
            </a:r>
          </a:p>
          <a:p>
            <a:pPr marL="0" indent="0">
              <a:buNone/>
            </a:pPr>
            <a:r>
              <a:rPr lang="en-US" sz="2800" dirty="0" smtClean="0"/>
              <a:t>In a primary table, the statistical facts are expressed in the original form. It therefore contains absolute and actual figures and are not rounded numbers or percentages.</a:t>
            </a:r>
          </a:p>
          <a:p>
            <a:pPr marL="0" indent="0">
              <a:buNone/>
            </a:pPr>
            <a:r>
              <a:rPr lang="en-US" sz="2800" dirty="0" smtClean="0"/>
              <a:t>On the other hand, derived table is one which contains figures and results derived from the original or primary data. It express the information in terms of aggregates or statistical measures like average, dispersion, skewness etc.</a:t>
            </a:r>
          </a:p>
          <a:p>
            <a:pPr marL="0" indent="0">
              <a:buNone/>
            </a:pPr>
            <a:r>
              <a:rPr lang="en-US" sz="2800" dirty="0" smtClean="0"/>
              <a:t>For instance, time series data is expressed in a primary table but a table expressing trend values, seasonal and cyclic variations is a derived table.</a:t>
            </a:r>
            <a:endParaRPr lang="en-US" sz="2800" dirty="0"/>
          </a:p>
        </p:txBody>
      </p:sp>
      <p:sp>
        <p:nvSpPr>
          <p:cNvPr id="4" name="Slide Number Placeholder 3"/>
          <p:cNvSpPr>
            <a:spLocks noGrp="1"/>
          </p:cNvSpPr>
          <p:nvPr>
            <p:ph type="sldNum" sz="quarter" idx="12"/>
          </p:nvPr>
        </p:nvSpPr>
        <p:spPr/>
        <p:txBody>
          <a:bodyPr/>
          <a:lstStyle/>
          <a:p>
            <a:fld id="{44B214BB-661D-4F56-B225-34CBD1A6709D}" type="slidenum">
              <a:rPr lang="en-IN" smtClean="0"/>
              <a:t>47</a:t>
            </a:fld>
            <a:endParaRPr lang="en-IN"/>
          </a:p>
        </p:txBody>
      </p:sp>
    </p:spTree>
    <p:custDataLst>
      <p:tags r:id="rId1"/>
    </p:custDataLst>
    <p:extLst>
      <p:ext uri="{BB962C8B-B14F-4D97-AF65-F5344CB8AC3E}">
        <p14:creationId xmlns:p14="http://schemas.microsoft.com/office/powerpoint/2010/main" val="1572396866"/>
      </p:ext>
    </p:extLst>
  </p:cSld>
  <p:clrMapOvr>
    <a:masterClrMapping/>
  </p:clrMapOvr>
  <mc:AlternateContent xmlns:mc="http://schemas.openxmlformats.org/markup-compatibility/2006" xmlns:p14="http://schemas.microsoft.com/office/powerpoint/2010/main">
    <mc:Choice Requires="p14">
      <p:transition spd="slow" p14:dur="2000" advTm="299175"/>
    </mc:Choice>
    <mc:Fallback xmlns="">
      <p:transition spd="slow" advTm="299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a:bodyPr>
          <a:lstStyle/>
          <a:p>
            <a:pPr algn="just"/>
            <a:r>
              <a:rPr lang="en-US" sz="2800" dirty="0" smtClean="0"/>
              <a:t>Simple and complex tables</a:t>
            </a:r>
          </a:p>
          <a:p>
            <a:pPr marL="0" indent="0" algn="just">
              <a:buNone/>
            </a:pPr>
            <a:r>
              <a:rPr lang="en-US" sz="2800" dirty="0" smtClean="0"/>
              <a:t>In a simple table, data are classified with respect to a single characteristic and accordingly it is also termed as one-way table.</a:t>
            </a:r>
          </a:p>
          <a:p>
            <a:pPr marL="0" indent="0" algn="just">
              <a:buNone/>
            </a:pPr>
            <a:r>
              <a:rPr lang="en-US" sz="2800" dirty="0" err="1" smtClean="0"/>
              <a:t>Eg</a:t>
            </a:r>
            <a:r>
              <a:rPr lang="en-US" sz="2800" dirty="0" smtClean="0"/>
              <a:t>: Agricultural output of different countries(in kg per hectare)</a:t>
            </a:r>
          </a:p>
          <a:p>
            <a:pPr marL="0" indent="0" algn="just">
              <a:buNone/>
            </a:pPr>
            <a:r>
              <a:rPr lang="en-US" sz="2800" dirty="0" smtClean="0"/>
              <a:t>If the data are grouped into different classes with respect to two or more characteristic, or criterion simultaneously, we get a complex(manifold) table.</a:t>
            </a:r>
          </a:p>
          <a:p>
            <a:pPr marL="0" indent="0" algn="just">
              <a:buNone/>
            </a:pPr>
            <a:r>
              <a:rPr lang="en-US" sz="2800" dirty="0" err="1" smtClean="0"/>
              <a:t>Eg</a:t>
            </a:r>
            <a:r>
              <a:rPr lang="en-US" sz="2800" dirty="0" smtClean="0"/>
              <a:t>: Distribution of number of students in a college w.r.t.    </a:t>
            </a:r>
          </a:p>
          <a:p>
            <a:pPr marL="0" indent="0" algn="just">
              <a:buNone/>
            </a:pPr>
            <a:r>
              <a:rPr lang="en-US" sz="2800" dirty="0"/>
              <a:t> </a:t>
            </a:r>
            <a:r>
              <a:rPr lang="en-US" sz="2800" dirty="0" smtClean="0"/>
              <a:t>     age and gender</a:t>
            </a:r>
          </a:p>
          <a:p>
            <a:pPr marL="0" indent="0" algn="just">
              <a:buNone/>
            </a:pPr>
            <a:r>
              <a:rPr lang="en-US" sz="2800" dirty="0" smtClean="0"/>
              <a:t>      Distribution of a given population w.r.t. age, gender  </a:t>
            </a:r>
          </a:p>
          <a:p>
            <a:pPr marL="0" indent="0" algn="just">
              <a:buNone/>
            </a:pPr>
            <a:r>
              <a:rPr lang="en-US" sz="2800" dirty="0"/>
              <a:t> </a:t>
            </a:r>
            <a:r>
              <a:rPr lang="en-US" sz="2800" dirty="0" smtClean="0"/>
              <a:t>      and literacy</a:t>
            </a:r>
          </a:p>
          <a:p>
            <a:pPr marL="0" indent="0">
              <a:buNone/>
            </a:pPr>
            <a:endParaRPr lang="en-US" sz="2800" dirty="0"/>
          </a:p>
        </p:txBody>
      </p:sp>
      <p:sp>
        <p:nvSpPr>
          <p:cNvPr id="4" name="Slide Number Placeholder 3"/>
          <p:cNvSpPr>
            <a:spLocks noGrp="1"/>
          </p:cNvSpPr>
          <p:nvPr>
            <p:ph type="sldNum" sz="quarter" idx="12"/>
          </p:nvPr>
        </p:nvSpPr>
        <p:spPr/>
        <p:txBody>
          <a:bodyPr/>
          <a:lstStyle/>
          <a:p>
            <a:fld id="{44B214BB-661D-4F56-B225-34CBD1A6709D}" type="slidenum">
              <a:rPr lang="en-IN" smtClean="0"/>
              <a:t>48</a:t>
            </a:fld>
            <a:endParaRPr lang="en-IN"/>
          </a:p>
        </p:txBody>
      </p:sp>
    </p:spTree>
    <p:custDataLst>
      <p:tags r:id="rId1"/>
    </p:custDataLst>
    <p:extLst>
      <p:ext uri="{BB962C8B-B14F-4D97-AF65-F5344CB8AC3E}">
        <p14:creationId xmlns:p14="http://schemas.microsoft.com/office/powerpoint/2010/main" val="1227955184"/>
      </p:ext>
    </p:extLst>
  </p:cSld>
  <p:clrMapOvr>
    <a:masterClrMapping/>
  </p:clrMapOvr>
  <mc:AlternateContent xmlns:mc="http://schemas.openxmlformats.org/markup-compatibility/2006" xmlns:p14="http://schemas.microsoft.com/office/powerpoint/2010/main">
    <mc:Choice Requires="p14">
      <p:transition spd="slow" p14:dur="2000" advTm="163953"/>
    </mc:Choice>
    <mc:Fallback xmlns="">
      <p:transition spd="slow" advTm="1639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illustration of table</a:t>
            </a:r>
            <a:endParaRPr lang="en-US" dirty="0"/>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228" t="16781" r="22519" b="28799"/>
          <a:stretch/>
        </p:blipFill>
        <p:spPr bwMode="auto">
          <a:xfrm>
            <a:off x="1066800" y="2438400"/>
            <a:ext cx="7416494"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44B214BB-661D-4F56-B225-34CBD1A6709D}" type="slidenum">
              <a:rPr lang="en-IN" smtClean="0"/>
              <a:t>49</a:t>
            </a:fld>
            <a:endParaRPr lang="en-IN"/>
          </a:p>
        </p:txBody>
      </p:sp>
    </p:spTree>
    <p:extLst>
      <p:ext uri="{BB962C8B-B14F-4D97-AF65-F5344CB8AC3E}">
        <p14:creationId xmlns:p14="http://schemas.microsoft.com/office/powerpoint/2010/main" val="4241228452"/>
      </p:ext>
    </p:extLst>
  </p:cSld>
  <p:clrMapOvr>
    <a:masterClrMapping/>
  </p:clrMapOvr>
  <mc:AlternateContent xmlns:mc="http://schemas.openxmlformats.org/markup-compatibility/2006" xmlns:p14="http://schemas.microsoft.com/office/powerpoint/2010/main">
    <mc:Choice Requires="p14">
      <p:transition spd="slow" p14:dur="2000" advTm="117833"/>
    </mc:Choice>
    <mc:Fallback xmlns="">
      <p:transition spd="slow" advTm="11783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63031"/>
          </a:xfrm>
        </p:spPr>
        <p:txBody>
          <a:bodyPr/>
          <a:lstStyle/>
          <a:p>
            <a:r>
              <a:rPr lang="en-US" dirty="0" smtClean="0"/>
              <a:t>Parameter and Statistic</a:t>
            </a:r>
            <a:endParaRPr lang="en-US" dirty="0"/>
          </a:p>
        </p:txBody>
      </p:sp>
      <p:sp>
        <p:nvSpPr>
          <p:cNvPr id="3" name="Content Placeholder 2"/>
          <p:cNvSpPr>
            <a:spLocks noGrp="1"/>
          </p:cNvSpPr>
          <p:nvPr>
            <p:ph idx="1"/>
          </p:nvPr>
        </p:nvSpPr>
        <p:spPr>
          <a:xfrm>
            <a:off x="628650" y="1235035"/>
            <a:ext cx="7886700" cy="5462649"/>
          </a:xfrm>
        </p:spPr>
        <p:txBody>
          <a:bodyPr>
            <a:normAutofit fontScale="77500" lnSpcReduction="20000"/>
          </a:bodyPr>
          <a:lstStyle/>
          <a:p>
            <a:pPr algn="just"/>
            <a:r>
              <a:rPr lang="en-US" dirty="0" smtClean="0"/>
              <a:t>A descriptive measure of the population is called a parameter. Parameters are usually denoted by Greek letters. Examples of parameters are Population mean (</a:t>
            </a:r>
            <a:r>
              <a:rPr lang="el-GR" dirty="0" smtClean="0"/>
              <a:t>μ</a:t>
            </a:r>
            <a:r>
              <a:rPr lang="en-US" dirty="0" smtClean="0"/>
              <a:t>), Population variance (</a:t>
            </a:r>
            <a:r>
              <a:rPr lang="el-GR" dirty="0" smtClean="0"/>
              <a:t>σ</a:t>
            </a:r>
            <a:r>
              <a:rPr lang="en-US" baseline="30000" dirty="0" smtClean="0"/>
              <a:t>2</a:t>
            </a:r>
            <a:r>
              <a:rPr lang="en-US" dirty="0" smtClean="0"/>
              <a:t>), and Population standard deviation (</a:t>
            </a:r>
            <a:r>
              <a:rPr lang="el-GR" dirty="0" smtClean="0"/>
              <a:t>σ</a:t>
            </a:r>
            <a:r>
              <a:rPr lang="en-US" dirty="0" smtClean="0"/>
              <a:t>).</a:t>
            </a:r>
          </a:p>
          <a:p>
            <a:pPr algn="just"/>
            <a:r>
              <a:rPr lang="en-US" dirty="0" smtClean="0"/>
              <a:t>A descriptive measure of a sample is called a Statistic. These are usually denoted by Roman letters. Examples of Statistic are sample mean (    ) , sample variance (s</a:t>
            </a:r>
            <a:r>
              <a:rPr lang="en-US" baseline="30000" dirty="0" smtClean="0"/>
              <a:t>2</a:t>
            </a:r>
            <a:r>
              <a:rPr lang="en-US" dirty="0" smtClean="0"/>
              <a:t>) and sample standard deviation(s).</a:t>
            </a:r>
          </a:p>
          <a:p>
            <a:pPr algn="just"/>
            <a:r>
              <a:rPr lang="en-US" dirty="0" smtClean="0"/>
              <a:t>A analyst often wants to estimate the value of a parameter or conduct test about a parameter. However the calculation of parameters usually either impossible or infeasible because of the amount of time and money required to take a census. In such cases, a business researcher can take a random sample of the population , calculate a statistic on the sample and infer by estimation the value of the parameter. </a:t>
            </a:r>
            <a:endParaRPr lang="en-US" dirty="0"/>
          </a:p>
        </p:txBody>
      </p:sp>
      <p:sp>
        <p:nvSpPr>
          <p:cNvPr id="4" name="Rectangle 2"/>
          <p:cNvSpPr>
            <a:spLocks noChangeArrowheads="1"/>
          </p:cNvSpPr>
          <p:nvPr/>
        </p:nvSpPr>
        <p:spPr bwMode="auto">
          <a:xfrm>
            <a:off x="0" y="-184666"/>
            <a:ext cx="8360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203039783"/>
              </p:ext>
            </p:extLst>
          </p:nvPr>
        </p:nvGraphicFramePr>
        <p:xfrm>
          <a:off x="1619497" y="3405156"/>
          <a:ext cx="195944" cy="400598"/>
        </p:xfrm>
        <a:graphic>
          <a:graphicData uri="http://schemas.openxmlformats.org/presentationml/2006/ole">
            <mc:AlternateContent xmlns:mc="http://schemas.openxmlformats.org/markup-compatibility/2006">
              <mc:Choice xmlns:v="urn:schemas-microsoft-com:vml" Requires="v">
                <p:oleObj spid="_x0000_s1029" name="Equation" r:id="rId3" imgW="139579" imgH="164957" progId="Equation.3">
                  <p:embed/>
                </p:oleObj>
              </mc:Choice>
              <mc:Fallback>
                <p:oleObj name="Equation" r:id="rId3" imgW="139579"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497" y="3405156"/>
                        <a:ext cx="195944" cy="400598"/>
                      </a:xfrm>
                      <a:prstGeom prst="rect">
                        <a:avLst/>
                      </a:prstGeom>
                      <a:noFill/>
                    </p:spPr>
                  </p:pic>
                </p:oleObj>
              </mc:Fallback>
            </mc:AlternateContent>
          </a:graphicData>
        </a:graphic>
      </p:graphicFrame>
      <p:sp>
        <p:nvSpPr>
          <p:cNvPr id="8" name="Slide Number Placeholder 7"/>
          <p:cNvSpPr>
            <a:spLocks noGrp="1"/>
          </p:cNvSpPr>
          <p:nvPr>
            <p:ph type="sldNum" sz="quarter" idx="12"/>
          </p:nvPr>
        </p:nvSpPr>
        <p:spPr/>
        <p:txBody>
          <a:bodyPr/>
          <a:lstStyle/>
          <a:p>
            <a:fld id="{44B214BB-661D-4F56-B225-34CBD1A6709D}" type="slidenum">
              <a:rPr lang="en-IN" smtClean="0"/>
              <a:t>5</a:t>
            </a:fld>
            <a:endParaRPr lang="en-IN"/>
          </a:p>
        </p:txBody>
      </p:sp>
    </p:spTree>
    <p:extLst>
      <p:ext uri="{BB962C8B-B14F-4D97-AF65-F5344CB8AC3E}">
        <p14:creationId xmlns:p14="http://schemas.microsoft.com/office/powerpoint/2010/main" val="11140122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Quality and Issues</a:t>
            </a:r>
            <a:endParaRPr lang="en-US" dirty="0"/>
          </a:p>
        </p:txBody>
      </p:sp>
      <p:sp>
        <p:nvSpPr>
          <p:cNvPr id="3" name="Subtitle 2"/>
          <p:cNvSpPr>
            <a:spLocks noGrp="1"/>
          </p:cNvSpPr>
          <p:nvPr>
            <p:ph type="subTitle" idx="1"/>
          </p:nvPr>
        </p:nvSpPr>
        <p:spPr/>
        <p:txBody>
          <a:bodyPr/>
          <a:lstStyle/>
          <a:p>
            <a:r>
              <a:rPr lang="en-US" dirty="0" smtClean="0"/>
              <a:t>Session 5</a:t>
            </a:r>
          </a:p>
          <a:p>
            <a:r>
              <a:rPr lang="en-US" dirty="0" smtClean="0"/>
              <a:t>27/11/2020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50</a:t>
            </a:fld>
            <a:endParaRPr lang="en-IN"/>
          </a:p>
        </p:txBody>
      </p:sp>
    </p:spTree>
    <p:extLst>
      <p:ext uri="{BB962C8B-B14F-4D97-AF65-F5344CB8AC3E}">
        <p14:creationId xmlns:p14="http://schemas.microsoft.com/office/powerpoint/2010/main" val="4101307995"/>
      </p:ext>
    </p:extLst>
  </p:cSld>
  <p:clrMapOvr>
    <a:masterClrMapping/>
  </p:clrMapOvr>
  <mc:AlternateContent xmlns:mc="http://schemas.openxmlformats.org/markup-compatibility/2006" xmlns:p14="http://schemas.microsoft.com/office/powerpoint/2010/main">
    <mc:Choice Requires="p14">
      <p:transition spd="slow" p14:dur="2000" advTm="23505"/>
    </mc:Choice>
    <mc:Fallback xmlns="">
      <p:transition spd="slow" advTm="23505"/>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Quality </a:t>
            </a:r>
            <a:r>
              <a:rPr lang="en-US" dirty="0" smtClean="0"/>
              <a:t>Issues</a:t>
            </a:r>
            <a:endParaRPr lang="en-US" dirty="0"/>
          </a:p>
        </p:txBody>
      </p:sp>
      <p:sp>
        <p:nvSpPr>
          <p:cNvPr id="3" name="Content Placeholder 2"/>
          <p:cNvSpPr>
            <a:spLocks noGrp="1"/>
          </p:cNvSpPr>
          <p:nvPr>
            <p:ph idx="1"/>
          </p:nvPr>
        </p:nvSpPr>
        <p:spPr/>
        <p:txBody>
          <a:bodyPr/>
          <a:lstStyle/>
          <a:p>
            <a:r>
              <a:rPr lang="en-US" dirty="0" smtClean="0"/>
              <a:t>Success of ML largely depends on the quality of the data.</a:t>
            </a:r>
          </a:p>
          <a:p>
            <a:r>
              <a:rPr lang="en-US" dirty="0" smtClean="0"/>
              <a:t>A data which has the right quality helps to achieve better prediction accuracy in case of supervised learning. </a:t>
            </a:r>
          </a:p>
          <a:p>
            <a:r>
              <a:rPr lang="en-US" dirty="0" smtClean="0"/>
              <a:t>There are multiple factors which lead to the data quality issues.</a:t>
            </a:r>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51</a:t>
            </a:fld>
            <a:endParaRPr lang="en-IN"/>
          </a:p>
        </p:txBody>
      </p:sp>
    </p:spTree>
    <p:extLst>
      <p:ext uri="{BB962C8B-B14F-4D97-AF65-F5344CB8AC3E}">
        <p14:creationId xmlns:p14="http://schemas.microsoft.com/office/powerpoint/2010/main" val="65209675"/>
      </p:ext>
    </p:extLst>
  </p:cSld>
  <p:clrMapOvr>
    <a:masterClrMapping/>
  </p:clrMapOvr>
  <mc:AlternateContent xmlns:mc="http://schemas.openxmlformats.org/markup-compatibility/2006" xmlns:p14="http://schemas.microsoft.com/office/powerpoint/2010/main">
    <mc:Choice Requires="p14">
      <p:transition spd="slow" p14:dur="2000" advTm="55339"/>
    </mc:Choice>
    <mc:Fallback xmlns="">
      <p:transition spd="slow" advTm="55339"/>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Quality Issues</a:t>
            </a:r>
          </a:p>
        </p:txBody>
      </p:sp>
      <p:sp>
        <p:nvSpPr>
          <p:cNvPr id="3" name="Content Placeholder 2"/>
          <p:cNvSpPr>
            <a:spLocks noGrp="1"/>
          </p:cNvSpPr>
          <p:nvPr>
            <p:ph idx="1"/>
          </p:nvPr>
        </p:nvSpPr>
        <p:spPr/>
        <p:txBody>
          <a:bodyPr>
            <a:normAutofit/>
          </a:bodyPr>
          <a:lstStyle/>
          <a:p>
            <a:r>
              <a:rPr lang="en-US" sz="2800" dirty="0" smtClean="0"/>
              <a:t>Incorrect sample set selection</a:t>
            </a:r>
          </a:p>
          <a:p>
            <a:r>
              <a:rPr lang="en-US" sz="2800" dirty="0" smtClean="0"/>
              <a:t>Random responding and motivated </a:t>
            </a:r>
            <a:r>
              <a:rPr lang="en-US" sz="2800" dirty="0" err="1" smtClean="0"/>
              <a:t>mis</a:t>
            </a:r>
            <a:r>
              <a:rPr lang="en-US" sz="2800" dirty="0" smtClean="0"/>
              <a:t>- responding</a:t>
            </a:r>
          </a:p>
          <a:p>
            <a:r>
              <a:rPr lang="en-US" sz="2800" dirty="0"/>
              <a:t>Who are the true respondents</a:t>
            </a:r>
            <a:r>
              <a:rPr lang="en-US" sz="2800" dirty="0" smtClean="0"/>
              <a:t>?</a:t>
            </a:r>
          </a:p>
          <a:p>
            <a:r>
              <a:rPr lang="en-US" sz="2800" u="sng" dirty="0"/>
              <a:t>Errors in data collection</a:t>
            </a:r>
          </a:p>
          <a:p>
            <a:r>
              <a:rPr lang="en-US" sz="2800" dirty="0" smtClean="0"/>
              <a:t>Missing values</a:t>
            </a:r>
          </a:p>
          <a:p>
            <a:r>
              <a:rPr lang="en-US" sz="2800" dirty="0"/>
              <a:t>Extreme </a:t>
            </a:r>
            <a:r>
              <a:rPr lang="en-US" sz="2800" dirty="0" smtClean="0"/>
              <a:t>values</a:t>
            </a:r>
          </a:p>
          <a:p>
            <a:endParaRPr lang="en-US" sz="2800" dirty="0"/>
          </a:p>
          <a:p>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52</a:t>
            </a:fld>
            <a:endParaRPr lang="en-IN"/>
          </a:p>
        </p:txBody>
      </p:sp>
    </p:spTree>
    <p:extLst>
      <p:ext uri="{BB962C8B-B14F-4D97-AF65-F5344CB8AC3E}">
        <p14:creationId xmlns:p14="http://schemas.microsoft.com/office/powerpoint/2010/main" val="2443121118"/>
      </p:ext>
    </p:extLst>
  </p:cSld>
  <p:clrMapOvr>
    <a:masterClrMapping/>
  </p:clrMapOvr>
  <mc:AlternateContent xmlns:mc="http://schemas.openxmlformats.org/markup-compatibility/2006" xmlns:p14="http://schemas.microsoft.com/office/powerpoint/2010/main">
    <mc:Choice Requires="p14">
      <p:transition spd="slow" p14:dur="2000" advTm="83161"/>
    </mc:Choice>
    <mc:Fallback xmlns="">
      <p:transition spd="slow" advTm="83161"/>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Incorrect sample set selection</a:t>
            </a:r>
          </a:p>
        </p:txBody>
      </p:sp>
      <p:sp>
        <p:nvSpPr>
          <p:cNvPr id="3" name="Content Placeholder 2"/>
          <p:cNvSpPr>
            <a:spLocks noGrp="1"/>
          </p:cNvSpPr>
          <p:nvPr>
            <p:ph idx="1"/>
          </p:nvPr>
        </p:nvSpPr>
        <p:spPr/>
        <p:txBody>
          <a:bodyPr>
            <a:normAutofit fontScale="92500" lnSpcReduction="20000"/>
          </a:bodyPr>
          <a:lstStyle/>
          <a:p>
            <a:pPr algn="just"/>
            <a:r>
              <a:rPr lang="en-US" dirty="0" smtClean="0"/>
              <a:t>The data may not reflect normal or regular quality due to incorrect selection of sample set.</a:t>
            </a:r>
          </a:p>
          <a:p>
            <a:pPr algn="just"/>
            <a:r>
              <a:rPr lang="en-US" dirty="0" err="1" smtClean="0"/>
              <a:t>Eg</a:t>
            </a:r>
            <a:r>
              <a:rPr lang="en-US" dirty="0" smtClean="0"/>
              <a:t>: sales transaction from a festive period to predict for future period.</a:t>
            </a:r>
          </a:p>
          <a:p>
            <a:pPr algn="just"/>
            <a:r>
              <a:rPr lang="en-US" dirty="0" smtClean="0"/>
              <a:t>If </a:t>
            </a:r>
            <a:r>
              <a:rPr lang="en-US" dirty="0"/>
              <a:t>you are interested in studying the effects of smoking on a particular outcome, you must define what it means to be a smoker which helps make the research more precise. </a:t>
            </a:r>
            <a:endParaRPr lang="en-US" dirty="0" smtClean="0"/>
          </a:p>
          <a:p>
            <a:pPr algn="just"/>
            <a:r>
              <a:rPr lang="en-US" dirty="0" smtClean="0"/>
              <a:t>For </a:t>
            </a:r>
            <a:r>
              <a:rPr lang="en-US" dirty="0"/>
              <a:t>example do you include people who just smoke occasionally? What about those smokers who previously used tobacco but have stopped?</a:t>
            </a:r>
          </a:p>
          <a:p>
            <a:pPr algn="just"/>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53</a:t>
            </a:fld>
            <a:endParaRPr lang="en-IN"/>
          </a:p>
        </p:txBody>
      </p:sp>
    </p:spTree>
    <p:custDataLst>
      <p:tags r:id="rId1"/>
    </p:custDataLst>
    <p:extLst>
      <p:ext uri="{BB962C8B-B14F-4D97-AF65-F5344CB8AC3E}">
        <p14:creationId xmlns:p14="http://schemas.microsoft.com/office/powerpoint/2010/main" val="4253862049"/>
      </p:ext>
    </p:extLst>
  </p:cSld>
  <p:clrMapOvr>
    <a:masterClrMapping/>
  </p:clrMapOvr>
  <mc:AlternateContent xmlns:mc="http://schemas.openxmlformats.org/markup-compatibility/2006" xmlns:p14="http://schemas.microsoft.com/office/powerpoint/2010/main">
    <mc:Choice Requires="p14">
      <p:transition spd="slow" p14:dur="2000" advTm="210945"/>
    </mc:Choice>
    <mc:Fallback xmlns="">
      <p:transition spd="slow" advTm="2109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data cleaning fix sampling problems?</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algn="just"/>
            <a:r>
              <a:rPr lang="en-US" sz="2800" dirty="0" smtClean="0"/>
              <a:t>Unfortunately in many cases, poor sampling cannot be corrected by data cleaning.</a:t>
            </a:r>
          </a:p>
          <a:p>
            <a:pPr algn="just"/>
            <a:r>
              <a:rPr lang="en-US" sz="2800" dirty="0" smtClean="0"/>
              <a:t>The goal of sampling is to gather data on whatever phenomenon is being studied in such a way as to make the best case possible for withdrawing inferences about the population of interest.</a:t>
            </a:r>
          </a:p>
        </p:txBody>
      </p:sp>
      <p:sp>
        <p:nvSpPr>
          <p:cNvPr id="7" name="Slide Number Placeholder 6"/>
          <p:cNvSpPr>
            <a:spLocks noGrp="1"/>
          </p:cNvSpPr>
          <p:nvPr>
            <p:ph type="sldNum" sz="quarter" idx="12"/>
          </p:nvPr>
        </p:nvSpPr>
        <p:spPr/>
        <p:txBody>
          <a:bodyPr/>
          <a:lstStyle/>
          <a:p>
            <a:fld id="{44B214BB-661D-4F56-B225-34CBD1A6709D}" type="slidenum">
              <a:rPr lang="en-IN" smtClean="0"/>
              <a:t>54</a:t>
            </a:fld>
            <a:endParaRPr lang="en-IN"/>
          </a:p>
        </p:txBody>
      </p:sp>
    </p:spTree>
    <p:extLst>
      <p:ext uri="{BB962C8B-B14F-4D97-AF65-F5344CB8AC3E}">
        <p14:creationId xmlns:p14="http://schemas.microsoft.com/office/powerpoint/2010/main" val="1653023258"/>
      </p:ext>
    </p:extLst>
  </p:cSld>
  <p:clrMapOvr>
    <a:masterClrMapping/>
  </p:clrMapOvr>
  <mc:AlternateContent xmlns:mc="http://schemas.openxmlformats.org/markup-compatibility/2006" xmlns:p14="http://schemas.microsoft.com/office/powerpoint/2010/main">
    <mc:Choice Requires="p14">
      <p:transition spd="slow" p14:dur="2000" advTm="76563"/>
    </mc:Choice>
    <mc:Fallback xmlns="">
      <p:transition spd="slow" advTm="76563"/>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Random Responding, Motivated Misresponding</a:t>
            </a:r>
          </a:p>
        </p:txBody>
      </p:sp>
      <p:sp>
        <p:nvSpPr>
          <p:cNvPr id="3" name="Content Placeholder 2"/>
          <p:cNvSpPr>
            <a:spLocks noGrp="1"/>
          </p:cNvSpPr>
          <p:nvPr>
            <p:ph idx="1"/>
          </p:nvPr>
        </p:nvSpPr>
        <p:spPr/>
        <p:txBody>
          <a:bodyPr/>
          <a:lstStyle/>
          <a:p>
            <a:pPr algn="just"/>
            <a:r>
              <a:rPr lang="en-US" dirty="0" smtClean="0"/>
              <a:t>Let me ask you “How are you doing today”. Ever notice that some people tend to flip between extremes(e.g. wonderful or horrible) while others seem to be more stable (e.g. OK or fine) no matter what is going on. This is an example of one sort of Response set, where individual tend to vary in a narrow band around the average or vary around extremes. </a:t>
            </a:r>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55</a:t>
            </a:fld>
            <a:endParaRPr lang="en-IN"/>
          </a:p>
        </p:txBody>
      </p:sp>
    </p:spTree>
    <p:extLst>
      <p:ext uri="{BB962C8B-B14F-4D97-AF65-F5344CB8AC3E}">
        <p14:creationId xmlns:p14="http://schemas.microsoft.com/office/powerpoint/2010/main" val="611518918"/>
      </p:ext>
    </p:extLst>
  </p:cSld>
  <p:clrMapOvr>
    <a:masterClrMapping/>
  </p:clrMapOvr>
  <mc:AlternateContent xmlns:mc="http://schemas.openxmlformats.org/markup-compatibility/2006" xmlns:p14="http://schemas.microsoft.com/office/powerpoint/2010/main">
    <mc:Choice Requires="p14">
      <p:transition spd="slow" p14:dur="2000" advTm="93305"/>
    </mc:Choice>
    <mc:Fallback xmlns="">
      <p:transition spd="slow" advTm="93305"/>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Response Set</a:t>
            </a:r>
            <a:endParaRPr lang="en-US" dirty="0"/>
          </a:p>
        </p:txBody>
      </p:sp>
      <p:sp>
        <p:nvSpPr>
          <p:cNvPr id="3" name="Content Placeholder 2"/>
          <p:cNvSpPr>
            <a:spLocks noGrp="1"/>
          </p:cNvSpPr>
          <p:nvPr>
            <p:ph idx="1"/>
          </p:nvPr>
        </p:nvSpPr>
        <p:spPr>
          <a:xfrm>
            <a:off x="457200" y="1143000"/>
            <a:ext cx="8229600" cy="5334000"/>
          </a:xfrm>
        </p:spPr>
        <p:txBody>
          <a:bodyPr>
            <a:noAutofit/>
          </a:bodyPr>
          <a:lstStyle/>
          <a:p>
            <a:pPr algn="just"/>
            <a:r>
              <a:rPr lang="en-US" sz="2800" dirty="0" smtClean="0"/>
              <a:t>A response set is a strategy people use (consciously or otherwise)when responding to educational tests, questionnaires, or things like psychological tests (or even questions paused in casual conversation in the above example).</a:t>
            </a:r>
          </a:p>
          <a:p>
            <a:pPr algn="just"/>
            <a:r>
              <a:rPr lang="en-US" sz="2800" dirty="0" smtClean="0"/>
              <a:t>Researchers </a:t>
            </a:r>
            <a:r>
              <a:rPr lang="en-US" sz="2800" dirty="0"/>
              <a:t>should pay more attention to response sets and effects of random responding which can substantially increase probability of Type II errors.</a:t>
            </a:r>
          </a:p>
          <a:p>
            <a:pPr algn="just"/>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56</a:t>
            </a:fld>
            <a:endParaRPr lang="en-IN"/>
          </a:p>
        </p:txBody>
      </p:sp>
    </p:spTree>
    <p:extLst>
      <p:ext uri="{BB962C8B-B14F-4D97-AF65-F5344CB8AC3E}">
        <p14:creationId xmlns:p14="http://schemas.microsoft.com/office/powerpoint/2010/main" val="3835270273"/>
      </p:ext>
    </p:extLst>
  </p:cSld>
  <p:clrMapOvr>
    <a:masterClrMapping/>
  </p:clrMapOvr>
  <mc:AlternateContent xmlns:mc="http://schemas.openxmlformats.org/markup-compatibility/2006" xmlns:p14="http://schemas.microsoft.com/office/powerpoint/2010/main">
    <mc:Choice Requires="p14">
      <p:transition spd="slow" p14:dur="2000" advTm="76341"/>
    </mc:Choice>
    <mc:Fallback xmlns="">
      <p:transition spd="slow" advTm="76341"/>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Common types of Response Sets</a:t>
            </a:r>
            <a:endParaRPr lang="en-US" sz="3600" dirty="0"/>
          </a:p>
        </p:txBody>
      </p:sp>
      <p:sp>
        <p:nvSpPr>
          <p:cNvPr id="3" name="Content Placeholder 2"/>
          <p:cNvSpPr>
            <a:spLocks noGrp="1"/>
          </p:cNvSpPr>
          <p:nvPr>
            <p:ph idx="1"/>
          </p:nvPr>
        </p:nvSpPr>
        <p:spPr/>
        <p:txBody>
          <a:bodyPr>
            <a:normAutofit/>
          </a:bodyPr>
          <a:lstStyle/>
          <a:p>
            <a:r>
              <a:rPr lang="en-US" sz="2800" dirty="0" smtClean="0"/>
              <a:t>Random Responding</a:t>
            </a:r>
          </a:p>
          <a:p>
            <a:r>
              <a:rPr lang="en-US" sz="2800" dirty="0" smtClean="0"/>
              <a:t>Malingering and Dissimulation</a:t>
            </a:r>
          </a:p>
          <a:p>
            <a:r>
              <a:rPr lang="en-US" sz="2800" dirty="0" smtClean="0"/>
              <a:t>Social desirability</a:t>
            </a:r>
          </a:p>
          <a:p>
            <a:r>
              <a:rPr lang="en-US" sz="2800" dirty="0" smtClean="0"/>
              <a:t>Other response styles</a:t>
            </a:r>
          </a:p>
          <a:p>
            <a:r>
              <a:rPr lang="en-US" sz="2800" dirty="0" smtClean="0"/>
              <a:t>Response styles peculiar to educational testing</a:t>
            </a:r>
          </a:p>
          <a:p>
            <a:pPr marL="0" indent="0">
              <a:buNone/>
            </a:pPr>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57</a:t>
            </a:fld>
            <a:endParaRPr lang="en-IN"/>
          </a:p>
        </p:txBody>
      </p:sp>
    </p:spTree>
    <p:extLst>
      <p:ext uri="{BB962C8B-B14F-4D97-AF65-F5344CB8AC3E}">
        <p14:creationId xmlns:p14="http://schemas.microsoft.com/office/powerpoint/2010/main" val="1279321931"/>
      </p:ext>
    </p:extLst>
  </p:cSld>
  <p:clrMapOvr>
    <a:masterClrMapping/>
  </p:clrMapOvr>
  <mc:AlternateContent xmlns:mc="http://schemas.openxmlformats.org/markup-compatibility/2006" xmlns:p14="http://schemas.microsoft.com/office/powerpoint/2010/main">
    <mc:Choice Requires="p14">
      <p:transition spd="slow" p14:dur="2000" advTm="34636"/>
    </mc:Choice>
    <mc:Fallback xmlns="">
      <p:transition spd="slow" advTm="34636"/>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Common types of Response Sets</a:t>
            </a:r>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pPr algn="just"/>
            <a:r>
              <a:rPr lang="en-US" sz="2800" dirty="0" smtClean="0"/>
              <a:t>Random responding : Random responding is a response set in which individuals respond with little pattern or thought. The behaviour adds substantial error variance to analysis which completely make ineffective the usefulness of responses. </a:t>
            </a:r>
          </a:p>
          <a:p>
            <a:pPr algn="just"/>
            <a:r>
              <a:rPr lang="en-US" sz="2800" dirty="0" smtClean="0"/>
              <a:t>This may be motivated by lack of preparation, reactivity to observation, lack of motivation to cooperate with testing or disinterest.</a:t>
            </a:r>
          </a:p>
          <a:p>
            <a:pPr algn="just"/>
            <a:r>
              <a:rPr lang="en-US" sz="2800" dirty="0" smtClean="0"/>
              <a:t>If we are not careful, participants with lower motivation to perform at their maximum level may increase the odds of Type II errors masking real effects of our research through response sets such as random responding.</a:t>
            </a:r>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58</a:t>
            </a:fld>
            <a:endParaRPr lang="en-IN"/>
          </a:p>
        </p:txBody>
      </p:sp>
    </p:spTree>
    <p:custDataLst>
      <p:tags r:id="rId1"/>
    </p:custDataLst>
    <p:extLst>
      <p:ext uri="{BB962C8B-B14F-4D97-AF65-F5344CB8AC3E}">
        <p14:creationId xmlns:p14="http://schemas.microsoft.com/office/powerpoint/2010/main" val="624367520"/>
      </p:ext>
    </p:extLst>
  </p:cSld>
  <p:clrMapOvr>
    <a:masterClrMapping/>
  </p:clrMapOvr>
  <mc:AlternateContent xmlns:mc="http://schemas.openxmlformats.org/markup-compatibility/2006" xmlns:p14="http://schemas.microsoft.com/office/powerpoint/2010/main">
    <mc:Choice Requires="p14">
      <p:transition spd="slow" p14:dur="2000" advTm="141996"/>
    </mc:Choice>
    <mc:Fallback xmlns="">
      <p:transition spd="slow" advTm="1419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a:bodyPr>
          <a:lstStyle/>
          <a:p>
            <a:pPr algn="just"/>
            <a:r>
              <a:rPr lang="en-US" sz="2800" dirty="0" smtClean="0"/>
              <a:t>Malingering is a response set where individuals falsify and exaggerate answers  to appear weaker or more medically or psychologically symptomatic, often motivated by the goal of receiving services they would not otherwise be entitled to.</a:t>
            </a:r>
          </a:p>
          <a:p>
            <a:pPr algn="just"/>
            <a:r>
              <a:rPr lang="en-US" sz="2800" dirty="0" smtClean="0"/>
              <a:t>Someone </a:t>
            </a:r>
            <a:r>
              <a:rPr lang="en-US" sz="2800" dirty="0"/>
              <a:t>might pretend to be injured so they can collect an insurance settlement or obtain prescription </a:t>
            </a:r>
            <a:r>
              <a:rPr lang="en-US" sz="2800" dirty="0" smtClean="0"/>
              <a:t>medication.</a:t>
            </a:r>
          </a:p>
          <a:p>
            <a:pPr algn="just"/>
            <a:r>
              <a:rPr lang="en-US" sz="2800" dirty="0" smtClean="0"/>
              <a:t>Dissimulation refers to a response set in which respondents falsify answers in an attempt  to be seen in more negative or more positive side than honest answers can provide.</a:t>
            </a:r>
          </a:p>
          <a:p>
            <a:pPr algn="just"/>
            <a:r>
              <a:rPr lang="en-US" sz="2800" dirty="0" smtClean="0"/>
              <a:t>These response sets are common in psychological test like “Do you have suicidal thought?” </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59</a:t>
            </a:fld>
            <a:endParaRPr lang="en-IN"/>
          </a:p>
        </p:txBody>
      </p:sp>
    </p:spTree>
    <p:extLst>
      <p:ext uri="{BB962C8B-B14F-4D97-AF65-F5344CB8AC3E}">
        <p14:creationId xmlns:p14="http://schemas.microsoft.com/office/powerpoint/2010/main" val="552500258"/>
      </p:ext>
    </p:extLst>
  </p:cSld>
  <p:clrMapOvr>
    <a:masterClrMapping/>
  </p:clrMapOvr>
  <mc:AlternateContent xmlns:mc="http://schemas.openxmlformats.org/markup-compatibility/2006" xmlns:p14="http://schemas.microsoft.com/office/powerpoint/2010/main">
    <mc:Choice Requires="p14">
      <p:transition spd="slow" p14:dur="2000" advTm="200162"/>
    </mc:Choice>
    <mc:Fallback xmlns="">
      <p:transition spd="slow" advTm="20016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25523"/>
          </a:xfrm>
        </p:spPr>
        <p:txBody>
          <a:bodyPr>
            <a:normAutofit fontScale="90000"/>
          </a:bodyPr>
          <a:lstStyle/>
          <a:p>
            <a:r>
              <a:rPr lang="en-US" dirty="0" smtClean="0"/>
              <a:t>Variables and Data</a:t>
            </a:r>
            <a:endParaRPr lang="en-US" dirty="0"/>
          </a:p>
        </p:txBody>
      </p:sp>
      <p:sp>
        <p:nvSpPr>
          <p:cNvPr id="3" name="Content Placeholder 2"/>
          <p:cNvSpPr>
            <a:spLocks noGrp="1"/>
          </p:cNvSpPr>
          <p:nvPr>
            <p:ph idx="1"/>
          </p:nvPr>
        </p:nvSpPr>
        <p:spPr>
          <a:xfrm>
            <a:off x="628650" y="1104405"/>
            <a:ext cx="7886700" cy="5391398"/>
          </a:xfrm>
        </p:spPr>
        <p:txBody>
          <a:bodyPr/>
          <a:lstStyle/>
          <a:p>
            <a:r>
              <a:rPr lang="en-US" dirty="0" smtClean="0"/>
              <a:t>Variable : In  Statistics, a variable is a characteristic of any entity being studied that is capable of taking on different values. Some </a:t>
            </a:r>
            <a:r>
              <a:rPr lang="en-US" dirty="0" err="1" smtClean="0"/>
              <a:t>eg</a:t>
            </a:r>
            <a:r>
              <a:rPr lang="en-US" dirty="0" smtClean="0"/>
              <a:t>: are Return on investment, stock price, </a:t>
            </a:r>
            <a:r>
              <a:rPr lang="en-US" dirty="0"/>
              <a:t>t</a:t>
            </a:r>
            <a:r>
              <a:rPr lang="en-US" dirty="0" smtClean="0"/>
              <a:t>otal sales, age of worker, time spent in shopping etc.</a:t>
            </a:r>
          </a:p>
          <a:p>
            <a:r>
              <a:rPr lang="en-US" dirty="0" smtClean="0"/>
              <a:t>Data : Data are recorded measurement. A  measurement is when a standard process is used to assign numbers to particular attributes or characteristics of a variable.</a:t>
            </a:r>
          </a:p>
          <a:p>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6</a:t>
            </a:fld>
            <a:endParaRPr lang="en-IN"/>
          </a:p>
        </p:txBody>
      </p:sp>
    </p:spTree>
    <p:extLst>
      <p:ext uri="{BB962C8B-B14F-4D97-AF65-F5344CB8AC3E}">
        <p14:creationId xmlns:p14="http://schemas.microsoft.com/office/powerpoint/2010/main" val="9245295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5152"/>
            <a:ext cx="8229600" cy="6172200"/>
          </a:xfrm>
        </p:spPr>
        <p:txBody>
          <a:bodyPr>
            <a:normAutofit/>
          </a:bodyPr>
          <a:lstStyle/>
          <a:p>
            <a:pPr algn="just"/>
            <a:r>
              <a:rPr lang="en-US" sz="2800" dirty="0" smtClean="0"/>
              <a:t>Social Desirability : Social desirability is related to malingering and dissimulation in that it involves altering responses in systematic ways to achieve a desired goal. In this case to behave </a:t>
            </a:r>
            <a:r>
              <a:rPr lang="en-US" sz="2800" dirty="0"/>
              <a:t>in the same way as most other people in a group or </a:t>
            </a:r>
            <a:r>
              <a:rPr lang="en-US" sz="2800" dirty="0" smtClean="0"/>
              <a:t>society, the respondent want to “look good” to the examiner.</a:t>
            </a:r>
          </a:p>
          <a:p>
            <a:pPr algn="just"/>
            <a:endParaRPr lang="en-US" sz="2800" dirty="0" smtClean="0"/>
          </a:p>
          <a:p>
            <a:pPr algn="just"/>
            <a:r>
              <a:rPr lang="en-US" sz="2800" dirty="0" smtClean="0"/>
              <a:t>Other response styles : Other response styles such as acquiescence and criticality are response patterns wherein individuals are more likely to agree with (acquiescence) or disagree with (criticality) questionnaire items in general, regardless of the nature of the item.</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60</a:t>
            </a:fld>
            <a:endParaRPr lang="en-IN"/>
          </a:p>
        </p:txBody>
      </p:sp>
    </p:spTree>
    <p:custDataLst>
      <p:tags r:id="rId1"/>
    </p:custDataLst>
    <p:extLst>
      <p:ext uri="{BB962C8B-B14F-4D97-AF65-F5344CB8AC3E}">
        <p14:creationId xmlns:p14="http://schemas.microsoft.com/office/powerpoint/2010/main" val="4009524621"/>
      </p:ext>
    </p:extLst>
  </p:cSld>
  <p:clrMapOvr>
    <a:masterClrMapping/>
  </p:clrMapOvr>
  <mc:AlternateContent xmlns:mc="http://schemas.openxmlformats.org/markup-compatibility/2006" xmlns:p14="http://schemas.microsoft.com/office/powerpoint/2010/main">
    <mc:Choice Requires="p14">
      <p:transition spd="slow" p14:dur="2000" advTm="170959"/>
    </mc:Choice>
    <mc:Fallback xmlns="">
      <p:transition spd="slow" advTm="1709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r>
              <a:rPr lang="en-US" sz="2800" dirty="0" smtClean="0"/>
              <a:t>Response styles peculiar to educational testing: The biases peculiar to tests of academic mastery (often multiple choice) include :</a:t>
            </a:r>
          </a:p>
          <a:p>
            <a:pPr marL="0" indent="0">
              <a:buNone/>
            </a:pPr>
            <a:r>
              <a:rPr lang="en-US" sz="2800" dirty="0" smtClean="0"/>
              <a:t>    (a) response bias for particular column on multiple   </a:t>
            </a:r>
          </a:p>
          <a:p>
            <a:pPr marL="0" indent="0">
              <a:buNone/>
            </a:pPr>
            <a:r>
              <a:rPr lang="en-US" sz="2800" dirty="0"/>
              <a:t> </a:t>
            </a:r>
            <a:r>
              <a:rPr lang="en-US" sz="2800" dirty="0" smtClean="0"/>
              <a:t>    choice items</a:t>
            </a:r>
          </a:p>
          <a:p>
            <a:pPr marL="0" indent="0">
              <a:buNone/>
            </a:pPr>
            <a:r>
              <a:rPr lang="en-US" sz="2800" dirty="0" smtClean="0"/>
              <a:t>     (b)bias for or against guessing when uncertain of the </a:t>
            </a:r>
          </a:p>
          <a:p>
            <a:pPr marL="0" indent="0">
              <a:buNone/>
            </a:pPr>
            <a:r>
              <a:rPr lang="en-US" sz="2800" dirty="0"/>
              <a:t> </a:t>
            </a:r>
            <a:r>
              <a:rPr lang="en-US" sz="2800" dirty="0" smtClean="0"/>
              <a:t>     correct answer.</a:t>
            </a:r>
          </a:p>
          <a:p>
            <a:endParaRPr lang="en-US" sz="2800" dirty="0" smtClean="0"/>
          </a:p>
          <a:p>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61</a:t>
            </a:fld>
            <a:endParaRPr lang="en-IN"/>
          </a:p>
        </p:txBody>
      </p:sp>
    </p:spTree>
    <p:extLst>
      <p:ext uri="{BB962C8B-B14F-4D97-AF65-F5344CB8AC3E}">
        <p14:creationId xmlns:p14="http://schemas.microsoft.com/office/powerpoint/2010/main" val="2597362813"/>
      </p:ext>
    </p:extLst>
  </p:cSld>
  <p:clrMapOvr>
    <a:masterClrMapping/>
  </p:clrMapOvr>
  <mc:AlternateContent xmlns:mc="http://schemas.openxmlformats.org/markup-compatibility/2006" xmlns:p14="http://schemas.microsoft.com/office/powerpoint/2010/main">
    <mc:Choice Requires="p14">
      <p:transition spd="slow" p14:dur="2000" advTm="49751"/>
    </mc:Choice>
    <mc:Fallback xmlns="">
      <p:transition spd="slow" advTm="49751"/>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Detecting random responding in your research</a:t>
            </a:r>
            <a:endParaRPr lang="en-US" sz="3600" dirty="0"/>
          </a:p>
        </p:txBody>
      </p:sp>
      <p:sp>
        <p:nvSpPr>
          <p:cNvPr id="3" name="Content Placeholder 2"/>
          <p:cNvSpPr>
            <a:spLocks noGrp="1"/>
          </p:cNvSpPr>
          <p:nvPr>
            <p:ph idx="1"/>
          </p:nvPr>
        </p:nvSpPr>
        <p:spPr>
          <a:xfrm>
            <a:off x="457200" y="1600200"/>
            <a:ext cx="8229600" cy="5029200"/>
          </a:xfrm>
        </p:spPr>
        <p:txBody>
          <a:bodyPr>
            <a:normAutofit/>
          </a:bodyPr>
          <a:lstStyle/>
          <a:p>
            <a:pPr algn="just"/>
            <a:r>
              <a:rPr lang="en-US" sz="2800" dirty="0" smtClean="0"/>
              <a:t>An important issue is whether we can be confident that what we call random responding truly is random?</a:t>
            </a:r>
          </a:p>
          <a:p>
            <a:pPr algn="just"/>
            <a:r>
              <a:rPr lang="en-US" sz="2800" dirty="0" smtClean="0"/>
              <a:t>There is a large and well developed literature on how to detect many different types of response sets.</a:t>
            </a:r>
          </a:p>
          <a:p>
            <a:pPr algn="just"/>
            <a:r>
              <a:rPr lang="en-US" sz="2800" dirty="0" smtClean="0"/>
              <a:t>Examples include addition of particular types of items to detect social desirability , altering instructions to respondents in particular ways, creating equally desirable items worded positively and negatively, use item response theory (ITR) to explicitly estimate a guessing parameter.</a:t>
            </a:r>
          </a:p>
          <a:p>
            <a:pPr algn="just"/>
            <a:endParaRPr lang="en-US" sz="2800" dirty="0"/>
          </a:p>
        </p:txBody>
      </p:sp>
      <p:sp>
        <p:nvSpPr>
          <p:cNvPr id="4" name="Slide Number Placeholder 3"/>
          <p:cNvSpPr>
            <a:spLocks noGrp="1"/>
          </p:cNvSpPr>
          <p:nvPr>
            <p:ph type="sldNum" sz="quarter" idx="12"/>
          </p:nvPr>
        </p:nvSpPr>
        <p:spPr/>
        <p:txBody>
          <a:bodyPr/>
          <a:lstStyle/>
          <a:p>
            <a:fld id="{44B214BB-661D-4F56-B225-34CBD1A6709D}" type="slidenum">
              <a:rPr lang="en-IN" smtClean="0"/>
              <a:t>62</a:t>
            </a:fld>
            <a:endParaRPr lang="en-IN"/>
          </a:p>
        </p:txBody>
      </p:sp>
    </p:spTree>
    <p:custDataLst>
      <p:tags r:id="rId1"/>
    </p:custDataLst>
    <p:extLst>
      <p:ext uri="{BB962C8B-B14F-4D97-AF65-F5344CB8AC3E}">
        <p14:creationId xmlns:p14="http://schemas.microsoft.com/office/powerpoint/2010/main" val="1563832954"/>
      </p:ext>
    </p:extLst>
  </p:cSld>
  <p:clrMapOvr>
    <a:masterClrMapping/>
  </p:clrMapOvr>
  <mc:AlternateContent xmlns:mc="http://schemas.openxmlformats.org/markup-compatibility/2006" xmlns:p14="http://schemas.microsoft.com/office/powerpoint/2010/main">
    <mc:Choice Requires="p14">
      <p:transition spd="slow" p14:dur="2000" advTm="178792"/>
    </mc:Choice>
    <mc:Fallback xmlns="">
      <p:transition spd="slow" advTm="1787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Item </a:t>
            </a:r>
            <a:r>
              <a:rPr lang="en-US" sz="3600" dirty="0"/>
              <a:t>R</a:t>
            </a:r>
            <a:r>
              <a:rPr lang="en-US" sz="3600" dirty="0" smtClean="0"/>
              <a:t>esponse Theory</a:t>
            </a:r>
            <a:endParaRPr lang="en-US" sz="3600" dirty="0"/>
          </a:p>
        </p:txBody>
      </p:sp>
      <p:sp>
        <p:nvSpPr>
          <p:cNvPr id="3" name="Content Placeholder 2"/>
          <p:cNvSpPr>
            <a:spLocks noGrp="1"/>
          </p:cNvSpPr>
          <p:nvPr>
            <p:ph idx="1"/>
          </p:nvPr>
        </p:nvSpPr>
        <p:spPr/>
        <p:txBody>
          <a:bodyPr>
            <a:normAutofit lnSpcReduction="10000"/>
          </a:bodyPr>
          <a:lstStyle/>
          <a:p>
            <a:r>
              <a:rPr lang="en-US" sz="2800" dirty="0" smtClean="0"/>
              <a:t>One application of IRT has implications for identifying random responders using the theory to create person-fit indices. </a:t>
            </a:r>
          </a:p>
          <a:p>
            <a:r>
              <a:rPr lang="en-US" sz="2800" dirty="0" smtClean="0"/>
              <a:t>The idea behind this approach is to quantitatively group individuals by their pattern of responding and then use these groupings to identify individuals who deviate from an expected pattern of responding. Also it is possible to estimate the guessing parameter.</a:t>
            </a:r>
          </a:p>
          <a:p>
            <a:r>
              <a:rPr lang="en-US" sz="2800" dirty="0" smtClean="0"/>
              <a:t>One drawback of ITR is that it generally requires large samples.</a:t>
            </a:r>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63</a:t>
            </a:fld>
            <a:endParaRPr lang="en-IN"/>
          </a:p>
        </p:txBody>
      </p:sp>
    </p:spTree>
    <p:custDataLst>
      <p:tags r:id="rId1"/>
    </p:custDataLst>
    <p:extLst>
      <p:ext uri="{BB962C8B-B14F-4D97-AF65-F5344CB8AC3E}">
        <p14:creationId xmlns:p14="http://schemas.microsoft.com/office/powerpoint/2010/main" val="1137536496"/>
      </p:ext>
    </p:extLst>
  </p:cSld>
  <p:clrMapOvr>
    <a:masterClrMapping/>
  </p:clrMapOvr>
  <mc:AlternateContent xmlns:mc="http://schemas.openxmlformats.org/markup-compatibility/2006" xmlns:p14="http://schemas.microsoft.com/office/powerpoint/2010/main">
    <mc:Choice Requires="p14">
      <p:transition spd="slow" p14:dur="2000" advTm="132045"/>
    </mc:Choice>
    <mc:Fallback xmlns="">
      <p:transition spd="slow" advTm="1320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barn(inVertical)">
                                      <p:cBhvr>
                                        <p:cTn id="1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1"/>
            <a:ext cx="7772400" cy="1924050"/>
          </a:xfrm>
        </p:spPr>
        <p:txBody>
          <a:bodyPr>
            <a:normAutofit/>
          </a:bodyPr>
          <a:lstStyle/>
          <a:p>
            <a:r>
              <a:rPr lang="en-US" dirty="0"/>
              <a:t>Data </a:t>
            </a:r>
            <a:r>
              <a:rPr lang="en-US" dirty="0" smtClean="0"/>
              <a:t>Quality Issues and Data Cleaning: Identifying outliers</a:t>
            </a:r>
            <a:endParaRPr lang="en-US" dirty="0"/>
          </a:p>
        </p:txBody>
      </p:sp>
      <p:sp>
        <p:nvSpPr>
          <p:cNvPr id="3" name="Subtitle 2"/>
          <p:cNvSpPr>
            <a:spLocks noGrp="1"/>
          </p:cNvSpPr>
          <p:nvPr>
            <p:ph type="subTitle" idx="1"/>
          </p:nvPr>
        </p:nvSpPr>
        <p:spPr/>
        <p:txBody>
          <a:bodyPr/>
          <a:lstStyle/>
          <a:p>
            <a:r>
              <a:rPr lang="en-US" dirty="0" smtClean="0"/>
              <a:t>Session 6</a:t>
            </a:r>
          </a:p>
          <a:p>
            <a:r>
              <a:rPr lang="en-US" dirty="0" smtClean="0"/>
              <a:t>02/12/2020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64</a:t>
            </a:fld>
            <a:endParaRPr lang="en-IN"/>
          </a:p>
        </p:txBody>
      </p:sp>
    </p:spTree>
    <p:extLst>
      <p:ext uri="{BB962C8B-B14F-4D97-AF65-F5344CB8AC3E}">
        <p14:creationId xmlns:p14="http://schemas.microsoft.com/office/powerpoint/2010/main" val="8760006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392362"/>
          </a:xfrm>
        </p:spPr>
        <p:txBody>
          <a:bodyPr>
            <a:normAutofit/>
          </a:bodyPr>
          <a:lstStyle/>
          <a:p>
            <a:r>
              <a:rPr lang="en-US" dirty="0" smtClean="0"/>
              <a:t>Data Cleaning</a:t>
            </a:r>
            <a:br>
              <a:rPr lang="en-US" dirty="0" smtClean="0"/>
            </a:br>
            <a:r>
              <a:rPr lang="en-US" sz="3100" dirty="0" smtClean="0"/>
              <a:t>To illustrate the need for cleaning up of data, consider the data </a:t>
            </a:r>
            <a:r>
              <a:rPr lang="en-US" sz="3100" dirty="0"/>
              <a:t>g</a:t>
            </a:r>
            <a:r>
              <a:rPr lang="en-US" sz="3100" dirty="0" smtClean="0"/>
              <a:t>iven below</a:t>
            </a:r>
            <a:endParaRPr lang="en-US" sz="31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3698918"/>
              </p:ext>
            </p:extLst>
          </p:nvPr>
        </p:nvGraphicFramePr>
        <p:xfrm>
          <a:off x="457200" y="2895600"/>
          <a:ext cx="8229599" cy="2494280"/>
        </p:xfrm>
        <a:graphic>
          <a:graphicData uri="http://schemas.openxmlformats.org/drawingml/2006/table">
            <a:tbl>
              <a:tblPr firstRow="1" bandRow="1">
                <a:tableStyleId>{F5AB1C69-6EDB-4FF4-983F-18BD219EF322}</a:tableStyleId>
              </a:tblPr>
              <a:tblGrid>
                <a:gridCol w="1175657"/>
                <a:gridCol w="1175657"/>
                <a:gridCol w="925286"/>
                <a:gridCol w="1426028"/>
                <a:gridCol w="1175657"/>
                <a:gridCol w="1175657"/>
                <a:gridCol w="1175657"/>
              </a:tblGrid>
              <a:tr h="370840">
                <a:tc>
                  <a:txBody>
                    <a:bodyPr/>
                    <a:lstStyle/>
                    <a:p>
                      <a:r>
                        <a:rPr lang="en-US" dirty="0" smtClean="0"/>
                        <a:t>Customer Id</a:t>
                      </a:r>
                      <a:endParaRPr lang="en-US" dirty="0"/>
                    </a:p>
                  </a:txBody>
                  <a:tcPr/>
                </a:tc>
                <a:tc>
                  <a:txBody>
                    <a:bodyPr/>
                    <a:lstStyle/>
                    <a:p>
                      <a:r>
                        <a:rPr lang="en-US" dirty="0" smtClean="0"/>
                        <a:t>Zip</a:t>
                      </a:r>
                      <a:endParaRPr lang="en-US" dirty="0"/>
                    </a:p>
                  </a:txBody>
                  <a:tcPr/>
                </a:tc>
                <a:tc>
                  <a:txBody>
                    <a:bodyPr/>
                    <a:lstStyle/>
                    <a:p>
                      <a:r>
                        <a:rPr lang="en-US" dirty="0" smtClean="0"/>
                        <a:t>Gender</a:t>
                      </a:r>
                      <a:endParaRPr lang="en-US" dirty="0"/>
                    </a:p>
                  </a:txBody>
                  <a:tcPr/>
                </a:tc>
                <a:tc>
                  <a:txBody>
                    <a:bodyPr/>
                    <a:lstStyle/>
                    <a:p>
                      <a:r>
                        <a:rPr lang="en-US" dirty="0" smtClean="0"/>
                        <a:t>Income</a:t>
                      </a:r>
                      <a:endParaRPr lang="en-US" dirty="0"/>
                    </a:p>
                  </a:txBody>
                  <a:tcPr/>
                </a:tc>
                <a:tc>
                  <a:txBody>
                    <a:bodyPr/>
                    <a:lstStyle/>
                    <a:p>
                      <a:r>
                        <a:rPr lang="en-US" dirty="0" smtClean="0"/>
                        <a:t>Age</a:t>
                      </a:r>
                      <a:endParaRPr lang="en-US" dirty="0"/>
                    </a:p>
                  </a:txBody>
                  <a:tcPr/>
                </a:tc>
                <a:tc>
                  <a:txBody>
                    <a:bodyPr/>
                    <a:lstStyle/>
                    <a:p>
                      <a:r>
                        <a:rPr lang="en-US" dirty="0" smtClean="0"/>
                        <a:t>Marital</a:t>
                      </a:r>
                      <a:r>
                        <a:rPr lang="en-US" baseline="0" dirty="0" smtClean="0"/>
                        <a:t> Status</a:t>
                      </a:r>
                      <a:endParaRPr lang="en-US" dirty="0"/>
                    </a:p>
                  </a:txBody>
                  <a:tcPr/>
                </a:tc>
                <a:tc>
                  <a:txBody>
                    <a:bodyPr/>
                    <a:lstStyle/>
                    <a:p>
                      <a:r>
                        <a:rPr lang="en-US" dirty="0" smtClean="0"/>
                        <a:t>Transaction amount</a:t>
                      </a:r>
                      <a:endParaRPr lang="en-US" dirty="0"/>
                    </a:p>
                  </a:txBody>
                  <a:tcPr/>
                </a:tc>
              </a:tr>
              <a:tr h="370840">
                <a:tc>
                  <a:txBody>
                    <a:bodyPr/>
                    <a:lstStyle/>
                    <a:p>
                      <a:r>
                        <a:rPr lang="en-US" dirty="0" smtClean="0"/>
                        <a:t>1001</a:t>
                      </a:r>
                      <a:endParaRPr lang="en-US" dirty="0"/>
                    </a:p>
                  </a:txBody>
                  <a:tcPr/>
                </a:tc>
                <a:tc>
                  <a:txBody>
                    <a:bodyPr/>
                    <a:lstStyle/>
                    <a:p>
                      <a:r>
                        <a:rPr lang="en-US" dirty="0" smtClean="0"/>
                        <a:t>10048</a:t>
                      </a:r>
                      <a:endParaRPr lang="en-US" dirty="0"/>
                    </a:p>
                  </a:txBody>
                  <a:tcPr/>
                </a:tc>
                <a:tc>
                  <a:txBody>
                    <a:bodyPr/>
                    <a:lstStyle/>
                    <a:p>
                      <a:r>
                        <a:rPr lang="en-US" dirty="0" smtClean="0"/>
                        <a:t>M</a:t>
                      </a:r>
                      <a:endParaRPr lang="en-US" dirty="0"/>
                    </a:p>
                  </a:txBody>
                  <a:tcPr/>
                </a:tc>
                <a:tc>
                  <a:txBody>
                    <a:bodyPr/>
                    <a:lstStyle/>
                    <a:p>
                      <a:r>
                        <a:rPr lang="en-US" dirty="0" smtClean="0"/>
                        <a:t>75,000</a:t>
                      </a:r>
                      <a:endParaRPr lang="en-US" dirty="0"/>
                    </a:p>
                  </a:txBody>
                  <a:tcPr/>
                </a:tc>
                <a:tc>
                  <a:txBody>
                    <a:bodyPr/>
                    <a:lstStyle/>
                    <a:p>
                      <a:r>
                        <a:rPr lang="en-US" dirty="0" smtClean="0"/>
                        <a:t>C</a:t>
                      </a:r>
                      <a:endParaRPr lang="en-US" dirty="0"/>
                    </a:p>
                  </a:txBody>
                  <a:tcPr/>
                </a:tc>
                <a:tc>
                  <a:txBody>
                    <a:bodyPr/>
                    <a:lstStyle/>
                    <a:p>
                      <a:r>
                        <a:rPr lang="en-US" dirty="0" smtClean="0"/>
                        <a:t>M</a:t>
                      </a:r>
                      <a:endParaRPr lang="en-US" dirty="0"/>
                    </a:p>
                  </a:txBody>
                  <a:tcPr/>
                </a:tc>
                <a:tc>
                  <a:txBody>
                    <a:bodyPr/>
                    <a:lstStyle/>
                    <a:p>
                      <a:r>
                        <a:rPr lang="en-US" dirty="0" smtClean="0"/>
                        <a:t>5000</a:t>
                      </a:r>
                      <a:endParaRPr lang="en-US" dirty="0"/>
                    </a:p>
                  </a:txBody>
                  <a:tcPr/>
                </a:tc>
              </a:tr>
              <a:tr h="370840">
                <a:tc>
                  <a:txBody>
                    <a:bodyPr/>
                    <a:lstStyle/>
                    <a:p>
                      <a:r>
                        <a:rPr lang="en-US" dirty="0" smtClean="0"/>
                        <a:t>1002</a:t>
                      </a:r>
                      <a:endParaRPr lang="en-US" dirty="0"/>
                    </a:p>
                  </a:txBody>
                  <a:tcPr/>
                </a:tc>
                <a:tc>
                  <a:txBody>
                    <a:bodyPr/>
                    <a:lstStyle/>
                    <a:p>
                      <a:r>
                        <a:rPr lang="en-US" dirty="0" smtClean="0"/>
                        <a:t>J2S7K7</a:t>
                      </a:r>
                      <a:endParaRPr lang="en-US" dirty="0"/>
                    </a:p>
                  </a:txBody>
                  <a:tcPr/>
                </a:tc>
                <a:tc>
                  <a:txBody>
                    <a:bodyPr/>
                    <a:lstStyle/>
                    <a:p>
                      <a:r>
                        <a:rPr lang="en-US" dirty="0" smtClean="0"/>
                        <a:t>F</a:t>
                      </a:r>
                      <a:endParaRPr lang="en-US" dirty="0"/>
                    </a:p>
                  </a:txBody>
                  <a:tcPr/>
                </a:tc>
                <a:tc>
                  <a:txBody>
                    <a:bodyPr/>
                    <a:lstStyle/>
                    <a:p>
                      <a:r>
                        <a:rPr lang="en-US" dirty="0" smtClean="0"/>
                        <a:t>-40,000</a:t>
                      </a:r>
                      <a:endParaRPr lang="en-US" dirty="0"/>
                    </a:p>
                  </a:txBody>
                  <a:tcPr/>
                </a:tc>
                <a:tc>
                  <a:txBody>
                    <a:bodyPr/>
                    <a:lstStyle/>
                    <a:p>
                      <a:r>
                        <a:rPr lang="en-US" dirty="0" smtClean="0"/>
                        <a:t>40</a:t>
                      </a:r>
                      <a:endParaRPr lang="en-US" dirty="0"/>
                    </a:p>
                  </a:txBody>
                  <a:tcPr/>
                </a:tc>
                <a:tc>
                  <a:txBody>
                    <a:bodyPr/>
                    <a:lstStyle/>
                    <a:p>
                      <a:r>
                        <a:rPr lang="en-US" dirty="0" smtClean="0"/>
                        <a:t>W</a:t>
                      </a:r>
                      <a:endParaRPr lang="en-US" dirty="0"/>
                    </a:p>
                  </a:txBody>
                  <a:tcPr/>
                </a:tc>
                <a:tc>
                  <a:txBody>
                    <a:bodyPr/>
                    <a:lstStyle/>
                    <a:p>
                      <a:r>
                        <a:rPr lang="en-US" dirty="0" smtClean="0"/>
                        <a:t>4000</a:t>
                      </a:r>
                      <a:endParaRPr lang="en-US" dirty="0"/>
                    </a:p>
                  </a:txBody>
                  <a:tcPr/>
                </a:tc>
              </a:tr>
              <a:tr h="370840">
                <a:tc>
                  <a:txBody>
                    <a:bodyPr/>
                    <a:lstStyle/>
                    <a:p>
                      <a:r>
                        <a:rPr lang="en-US" dirty="0" smtClean="0"/>
                        <a:t>1003</a:t>
                      </a:r>
                      <a:endParaRPr lang="en-US" dirty="0"/>
                    </a:p>
                  </a:txBody>
                  <a:tcPr/>
                </a:tc>
                <a:tc>
                  <a:txBody>
                    <a:bodyPr/>
                    <a:lstStyle/>
                    <a:p>
                      <a:r>
                        <a:rPr lang="en-US" dirty="0" smtClean="0"/>
                        <a:t>90210</a:t>
                      </a:r>
                      <a:endParaRPr lang="en-US" dirty="0"/>
                    </a:p>
                  </a:txBody>
                  <a:tcPr/>
                </a:tc>
                <a:tc>
                  <a:txBody>
                    <a:bodyPr/>
                    <a:lstStyle/>
                    <a:p>
                      <a:endParaRPr lang="en-US" dirty="0"/>
                    </a:p>
                  </a:txBody>
                  <a:tcPr/>
                </a:tc>
                <a:tc>
                  <a:txBody>
                    <a:bodyPr/>
                    <a:lstStyle/>
                    <a:p>
                      <a:r>
                        <a:rPr lang="en-US" dirty="0" smtClean="0"/>
                        <a:t>10,000,000</a:t>
                      </a:r>
                      <a:endParaRPr lang="en-US" dirty="0"/>
                    </a:p>
                  </a:txBody>
                  <a:tcPr/>
                </a:tc>
                <a:tc>
                  <a:txBody>
                    <a:bodyPr/>
                    <a:lstStyle/>
                    <a:p>
                      <a:r>
                        <a:rPr lang="en-US" dirty="0" smtClean="0"/>
                        <a:t>45</a:t>
                      </a:r>
                      <a:endParaRPr lang="en-US" dirty="0"/>
                    </a:p>
                  </a:txBody>
                  <a:tcPr/>
                </a:tc>
                <a:tc>
                  <a:txBody>
                    <a:bodyPr/>
                    <a:lstStyle/>
                    <a:p>
                      <a:r>
                        <a:rPr lang="en-US" dirty="0" smtClean="0"/>
                        <a:t>S</a:t>
                      </a:r>
                      <a:endParaRPr lang="en-US" dirty="0"/>
                    </a:p>
                  </a:txBody>
                  <a:tcPr/>
                </a:tc>
                <a:tc>
                  <a:txBody>
                    <a:bodyPr/>
                    <a:lstStyle/>
                    <a:p>
                      <a:r>
                        <a:rPr lang="en-US" dirty="0" smtClean="0"/>
                        <a:t>7000</a:t>
                      </a:r>
                      <a:endParaRPr lang="en-US" dirty="0"/>
                    </a:p>
                  </a:txBody>
                  <a:tcPr/>
                </a:tc>
              </a:tr>
              <a:tr h="370840">
                <a:tc>
                  <a:txBody>
                    <a:bodyPr/>
                    <a:lstStyle/>
                    <a:p>
                      <a:r>
                        <a:rPr lang="en-US" dirty="0" smtClean="0"/>
                        <a:t>1004</a:t>
                      </a:r>
                      <a:endParaRPr lang="en-US" dirty="0"/>
                    </a:p>
                  </a:txBody>
                  <a:tcPr/>
                </a:tc>
                <a:tc>
                  <a:txBody>
                    <a:bodyPr/>
                    <a:lstStyle/>
                    <a:p>
                      <a:r>
                        <a:rPr lang="en-US" dirty="0" smtClean="0"/>
                        <a:t>6269</a:t>
                      </a:r>
                      <a:endParaRPr lang="en-US" dirty="0"/>
                    </a:p>
                  </a:txBody>
                  <a:tcPr/>
                </a:tc>
                <a:tc>
                  <a:txBody>
                    <a:bodyPr/>
                    <a:lstStyle/>
                    <a:p>
                      <a:r>
                        <a:rPr lang="en-US" dirty="0" smtClean="0"/>
                        <a:t>M</a:t>
                      </a:r>
                      <a:endParaRPr lang="en-US" dirty="0"/>
                    </a:p>
                  </a:txBody>
                  <a:tcPr/>
                </a:tc>
                <a:tc>
                  <a:txBody>
                    <a:bodyPr/>
                    <a:lstStyle/>
                    <a:p>
                      <a:r>
                        <a:rPr lang="en-US" dirty="0" smtClean="0"/>
                        <a:t>50,000</a:t>
                      </a:r>
                      <a:endParaRPr lang="en-US" dirty="0"/>
                    </a:p>
                  </a:txBody>
                  <a:tcPr/>
                </a:tc>
                <a:tc>
                  <a:txBody>
                    <a:bodyPr/>
                    <a:lstStyle/>
                    <a:p>
                      <a:r>
                        <a:rPr lang="en-US" dirty="0" smtClean="0"/>
                        <a:t>0</a:t>
                      </a:r>
                      <a:endParaRPr lang="en-US" dirty="0"/>
                    </a:p>
                  </a:txBody>
                  <a:tcPr/>
                </a:tc>
                <a:tc>
                  <a:txBody>
                    <a:bodyPr/>
                    <a:lstStyle/>
                    <a:p>
                      <a:r>
                        <a:rPr lang="en-US" dirty="0" smtClean="0"/>
                        <a:t>S</a:t>
                      </a:r>
                      <a:endParaRPr lang="en-US" dirty="0"/>
                    </a:p>
                  </a:txBody>
                  <a:tcPr/>
                </a:tc>
                <a:tc>
                  <a:txBody>
                    <a:bodyPr/>
                    <a:lstStyle/>
                    <a:p>
                      <a:r>
                        <a:rPr lang="en-US" dirty="0" smtClean="0"/>
                        <a:t>1000</a:t>
                      </a:r>
                      <a:endParaRPr lang="en-US" dirty="0"/>
                    </a:p>
                  </a:txBody>
                  <a:tcPr/>
                </a:tc>
              </a:tr>
              <a:tr h="370840">
                <a:tc>
                  <a:txBody>
                    <a:bodyPr/>
                    <a:lstStyle/>
                    <a:p>
                      <a:r>
                        <a:rPr lang="en-US" dirty="0" smtClean="0"/>
                        <a:t>1005</a:t>
                      </a:r>
                      <a:endParaRPr lang="en-US" dirty="0"/>
                    </a:p>
                  </a:txBody>
                  <a:tcPr/>
                </a:tc>
                <a:tc>
                  <a:txBody>
                    <a:bodyPr/>
                    <a:lstStyle/>
                    <a:p>
                      <a:r>
                        <a:rPr lang="en-US" dirty="0" smtClean="0"/>
                        <a:t>55101</a:t>
                      </a:r>
                      <a:endParaRPr lang="en-US" dirty="0"/>
                    </a:p>
                  </a:txBody>
                  <a:tcPr/>
                </a:tc>
                <a:tc>
                  <a:txBody>
                    <a:bodyPr/>
                    <a:lstStyle/>
                    <a:p>
                      <a:r>
                        <a:rPr lang="en-US" dirty="0" smtClean="0"/>
                        <a:t>F</a:t>
                      </a:r>
                      <a:endParaRPr lang="en-US" dirty="0"/>
                    </a:p>
                  </a:txBody>
                  <a:tcPr/>
                </a:tc>
                <a:tc>
                  <a:txBody>
                    <a:bodyPr/>
                    <a:lstStyle/>
                    <a:p>
                      <a:r>
                        <a:rPr lang="en-US" dirty="0" smtClean="0"/>
                        <a:t>99,999</a:t>
                      </a:r>
                      <a:endParaRPr lang="en-US" dirty="0"/>
                    </a:p>
                  </a:txBody>
                  <a:tcPr/>
                </a:tc>
                <a:tc>
                  <a:txBody>
                    <a:bodyPr/>
                    <a:lstStyle/>
                    <a:p>
                      <a:r>
                        <a:rPr lang="en-US" dirty="0" smtClean="0"/>
                        <a:t>30</a:t>
                      </a:r>
                      <a:endParaRPr lang="en-US" dirty="0"/>
                    </a:p>
                  </a:txBody>
                  <a:tcPr/>
                </a:tc>
                <a:tc>
                  <a:txBody>
                    <a:bodyPr/>
                    <a:lstStyle/>
                    <a:p>
                      <a:r>
                        <a:rPr lang="en-US" dirty="0" smtClean="0"/>
                        <a:t>D</a:t>
                      </a:r>
                      <a:endParaRPr lang="en-US" dirty="0"/>
                    </a:p>
                  </a:txBody>
                  <a:tcPr/>
                </a:tc>
                <a:tc>
                  <a:txBody>
                    <a:bodyPr/>
                    <a:lstStyle/>
                    <a:p>
                      <a:r>
                        <a:rPr lang="en-US" dirty="0" smtClean="0"/>
                        <a:t>3000</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44B214BB-661D-4F56-B225-34CBD1A6709D}" type="slidenum">
              <a:rPr lang="en-IN" smtClean="0"/>
              <a:t>65</a:t>
            </a:fld>
            <a:endParaRPr lang="en-IN"/>
          </a:p>
        </p:txBody>
      </p:sp>
    </p:spTree>
    <p:extLst>
      <p:ext uri="{BB962C8B-B14F-4D97-AF65-F5344CB8AC3E}">
        <p14:creationId xmlns:p14="http://schemas.microsoft.com/office/powerpoint/2010/main" val="902728266"/>
      </p:ext>
    </p:extLst>
  </p:cSld>
  <p:clrMapOvr>
    <a:masterClrMapping/>
  </p:clrMapOvr>
  <mc:AlternateContent xmlns:mc="http://schemas.openxmlformats.org/markup-compatibility/2006" xmlns:p14="http://schemas.microsoft.com/office/powerpoint/2010/main">
    <mc:Choice Requires="p14">
      <p:transition spd="slow" p14:dur="2000" advTm="424100"/>
    </mc:Choice>
    <mc:Fallback xmlns="">
      <p:transition spd="slow" advTm="4241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600200"/>
            <a:ext cx="8229600" cy="4953000"/>
          </a:xfrm>
        </p:spPr>
        <p:txBody>
          <a:bodyPr>
            <a:normAutofit fontScale="92500"/>
          </a:bodyPr>
          <a:lstStyle/>
          <a:p>
            <a:pPr algn="just"/>
            <a:r>
              <a:rPr lang="en-US" sz="2800" dirty="0" smtClean="0"/>
              <a:t>Authors spend a great deal of time describing the importance of the study, the research methods, analysis etc., but rarely mention having screened their data for outliers or extreme observations.</a:t>
            </a:r>
          </a:p>
          <a:p>
            <a:pPr algn="just"/>
            <a:r>
              <a:rPr lang="en-US" sz="2800" dirty="0" smtClean="0"/>
              <a:t>Jumping from data collection to data analysis is a wrong practice.</a:t>
            </a:r>
          </a:p>
          <a:p>
            <a:pPr algn="just"/>
            <a:r>
              <a:rPr lang="en-US" sz="2800" dirty="0" smtClean="0"/>
              <a:t>Some techniques such as “robust” procedures and non-parametric tests (which do not require an assumption of normally distributed data) exists in the literature.</a:t>
            </a:r>
          </a:p>
          <a:p>
            <a:pPr algn="just"/>
            <a:r>
              <a:rPr lang="en-US" sz="2800" dirty="0" smtClean="0"/>
              <a:t>Parametric tests are rarely robust to violations of distributional assumptions.</a:t>
            </a:r>
          </a:p>
          <a:p>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66</a:t>
            </a:fld>
            <a:endParaRPr lang="en-IN"/>
          </a:p>
        </p:txBody>
      </p:sp>
    </p:spTree>
    <p:extLst>
      <p:ext uri="{BB962C8B-B14F-4D97-AF65-F5344CB8AC3E}">
        <p14:creationId xmlns:p14="http://schemas.microsoft.com/office/powerpoint/2010/main" val="11541226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extreme scores</a:t>
            </a:r>
            <a:endParaRPr lang="en-US" dirty="0"/>
          </a:p>
        </p:txBody>
      </p:sp>
      <p:sp>
        <p:nvSpPr>
          <p:cNvPr id="3" name="Content Placeholder 2"/>
          <p:cNvSpPr>
            <a:spLocks noGrp="1"/>
          </p:cNvSpPr>
          <p:nvPr>
            <p:ph idx="1"/>
          </p:nvPr>
        </p:nvSpPr>
        <p:spPr/>
        <p:txBody>
          <a:bodyPr>
            <a:normAutofit/>
          </a:bodyPr>
          <a:lstStyle/>
          <a:p>
            <a:pPr algn="just"/>
            <a:r>
              <a:rPr lang="en-US" sz="2800" dirty="0" smtClean="0"/>
              <a:t>An outlier(extreme score) is generally considered to be a data point that is far outside the norm for a variable or population.</a:t>
            </a:r>
          </a:p>
          <a:p>
            <a:pPr algn="just"/>
            <a:r>
              <a:rPr lang="en-US" sz="2800" dirty="0" smtClean="0"/>
              <a:t>It is an observation that deviates so much from other observations in the data.</a:t>
            </a:r>
          </a:p>
          <a:p>
            <a:pPr algn="just"/>
            <a:r>
              <a:rPr lang="en-US" sz="2800" dirty="0" smtClean="0"/>
              <a:t>It is not to say that extreme scores are not of value, but they should be examined more closely in depth.</a:t>
            </a:r>
          </a:p>
          <a:p>
            <a:pPr algn="just"/>
            <a:r>
              <a:rPr lang="en-US" sz="2800" dirty="0" smtClean="0"/>
              <a:t>The literature on extreme scores reveals two broad categories: outliers and fringeliers</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67</a:t>
            </a:fld>
            <a:endParaRPr lang="en-IN"/>
          </a:p>
        </p:txBody>
      </p:sp>
    </p:spTree>
    <p:extLst>
      <p:ext uri="{BB962C8B-B14F-4D97-AF65-F5344CB8AC3E}">
        <p14:creationId xmlns:p14="http://schemas.microsoft.com/office/powerpoint/2010/main" val="35325444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Outliers </a:t>
            </a:r>
            <a:r>
              <a:rPr lang="en-US" sz="3600" dirty="0"/>
              <a:t>and </a:t>
            </a:r>
            <a:r>
              <a:rPr lang="en-US" sz="3600" dirty="0" smtClean="0"/>
              <a:t>Fringeliers</a:t>
            </a:r>
            <a:endParaRPr lang="en-US" sz="3600" dirty="0"/>
          </a:p>
        </p:txBody>
      </p:sp>
      <p:sp>
        <p:nvSpPr>
          <p:cNvPr id="3" name="Content Placeholder 2"/>
          <p:cNvSpPr>
            <a:spLocks noGrp="1"/>
          </p:cNvSpPr>
          <p:nvPr>
            <p:ph idx="1"/>
          </p:nvPr>
        </p:nvSpPr>
        <p:spPr/>
        <p:txBody>
          <a:bodyPr>
            <a:normAutofit/>
          </a:bodyPr>
          <a:lstStyle/>
          <a:p>
            <a:pPr algn="just"/>
            <a:r>
              <a:rPr lang="en-US" sz="2800" dirty="0"/>
              <a:t>Outliers are clearly problematic that they are far from the rest of the distribution.</a:t>
            </a:r>
          </a:p>
          <a:p>
            <a:pPr algn="just"/>
            <a:r>
              <a:rPr lang="en-US" sz="2800" dirty="0"/>
              <a:t>Fringeliers are those scores around +/-3.0 standard deviations from the mean, which represents a good rule of thumb for identifying scores that merit further examination.</a:t>
            </a:r>
          </a:p>
          <a:p>
            <a:pPr algn="just"/>
            <a:r>
              <a:rPr lang="en-US" sz="2800" dirty="0"/>
              <a:t>Why we are concerned with scores around +/-3.0 SD from the mean?</a:t>
            </a:r>
          </a:p>
          <a:p>
            <a:pPr marL="0" indent="0">
              <a:buNone/>
            </a:pP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68</a:t>
            </a:fld>
            <a:endParaRPr lang="en-IN"/>
          </a:p>
        </p:txBody>
      </p:sp>
    </p:spTree>
    <p:extLst>
      <p:ext uri="{BB962C8B-B14F-4D97-AF65-F5344CB8AC3E}">
        <p14:creationId xmlns:p14="http://schemas.microsoft.com/office/powerpoint/2010/main" val="36418351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What cause extreme scores</a:t>
            </a:r>
            <a:endParaRPr lang="en-US" dirty="0"/>
          </a:p>
        </p:txBody>
      </p:sp>
      <p:sp>
        <p:nvSpPr>
          <p:cNvPr id="3" name="Content Placeholder 2"/>
          <p:cNvSpPr>
            <a:spLocks noGrp="1"/>
          </p:cNvSpPr>
          <p:nvPr>
            <p:ph idx="1"/>
          </p:nvPr>
        </p:nvSpPr>
        <p:spPr>
          <a:xfrm>
            <a:off x="457200" y="1219200"/>
            <a:ext cx="8229600" cy="5334000"/>
          </a:xfrm>
        </p:spPr>
        <p:txBody>
          <a:bodyPr>
            <a:normAutofit fontScale="92500" lnSpcReduction="10000"/>
          </a:bodyPr>
          <a:lstStyle/>
          <a:p>
            <a:pPr algn="just"/>
            <a:r>
              <a:rPr lang="en-US" sz="2800" dirty="0" smtClean="0"/>
              <a:t>It can arise from different mechanisms or causes.</a:t>
            </a:r>
          </a:p>
          <a:p>
            <a:pPr algn="just">
              <a:buFont typeface="Wingdings" panose="05000000000000000000" pitchFamily="2" charset="2"/>
              <a:buChar char="Ø"/>
            </a:pPr>
            <a:r>
              <a:rPr lang="en-US" sz="2800" dirty="0" smtClean="0"/>
              <a:t>Extreme scores from data errors like human errors</a:t>
            </a:r>
          </a:p>
          <a:p>
            <a:pPr algn="just">
              <a:buFont typeface="Wingdings" panose="05000000000000000000" pitchFamily="2" charset="2"/>
              <a:buChar char="Ø"/>
            </a:pPr>
            <a:r>
              <a:rPr lang="en-US" sz="2800" dirty="0" smtClean="0"/>
              <a:t>Extreme scores from Intentional or motivated misreporting</a:t>
            </a:r>
          </a:p>
          <a:p>
            <a:pPr marL="0" indent="0" algn="just">
              <a:buNone/>
            </a:pPr>
            <a:r>
              <a:rPr lang="en-US" sz="2800" dirty="0" smtClean="0"/>
              <a:t>(</a:t>
            </a:r>
            <a:r>
              <a:rPr lang="en-US" sz="2800" dirty="0" err="1" smtClean="0"/>
              <a:t>eg</a:t>
            </a:r>
            <a:r>
              <a:rPr lang="en-US" sz="2800" dirty="0" smtClean="0"/>
              <a:t>: responses to income, study time, educational attainment etc.)</a:t>
            </a:r>
          </a:p>
          <a:p>
            <a:pPr algn="just">
              <a:buFont typeface="Wingdings" panose="05000000000000000000" pitchFamily="2" charset="2"/>
              <a:buChar char="Ø"/>
            </a:pPr>
            <a:r>
              <a:rPr lang="en-US" sz="2800" dirty="0" smtClean="0"/>
              <a:t>Extreme scores from sampling error or bias: </a:t>
            </a:r>
            <a:r>
              <a:rPr lang="en-US" sz="2800" dirty="0"/>
              <a:t>A </a:t>
            </a:r>
            <a:r>
              <a:rPr lang="en-US" sz="2800" b="1" dirty="0"/>
              <a:t>sampling error</a:t>
            </a:r>
            <a:r>
              <a:rPr lang="en-US" sz="2800" dirty="0"/>
              <a:t> is a statistical </a:t>
            </a:r>
            <a:r>
              <a:rPr lang="en-US" sz="2800" b="1" dirty="0"/>
              <a:t>error</a:t>
            </a:r>
            <a:r>
              <a:rPr lang="en-US" sz="2800" dirty="0"/>
              <a:t> that occurs when an analyst does not select a </a:t>
            </a:r>
            <a:r>
              <a:rPr lang="en-US" sz="2800" b="1" dirty="0"/>
              <a:t>sample</a:t>
            </a:r>
            <a:r>
              <a:rPr lang="en-US" sz="2800" dirty="0"/>
              <a:t> that represents the entire population of data and the results found in the </a:t>
            </a:r>
            <a:r>
              <a:rPr lang="en-US" sz="2800" b="1" dirty="0"/>
              <a:t>sample</a:t>
            </a:r>
            <a:r>
              <a:rPr lang="en-US" sz="2800" dirty="0"/>
              <a:t> do not represent the results that would be obtained from the entire population</a:t>
            </a:r>
            <a:endParaRPr lang="en-US" sz="2800" dirty="0" smtClean="0"/>
          </a:p>
          <a:p>
            <a:pPr algn="just">
              <a:buFont typeface="Wingdings" panose="05000000000000000000" pitchFamily="2" charset="2"/>
              <a:buChar char="Ø"/>
            </a:pPr>
            <a:r>
              <a:rPr lang="en-US" sz="2800" dirty="0" smtClean="0"/>
              <a:t>Extreme scores from faulty distributional assumptions.</a:t>
            </a:r>
            <a:endParaRPr lang="en-US" sz="2800" dirty="0"/>
          </a:p>
          <a:p>
            <a:pPr>
              <a:buFont typeface="Wingdings" panose="05000000000000000000" pitchFamily="2" charset="2"/>
              <a:buChar char="Ø"/>
            </a:pPr>
            <a:endParaRPr lang="en-US" sz="2800" dirty="0" smtClean="0"/>
          </a:p>
        </p:txBody>
      </p:sp>
      <p:sp>
        <p:nvSpPr>
          <p:cNvPr id="6" name="Slide Number Placeholder 5"/>
          <p:cNvSpPr>
            <a:spLocks noGrp="1"/>
          </p:cNvSpPr>
          <p:nvPr>
            <p:ph type="sldNum" sz="quarter" idx="12"/>
          </p:nvPr>
        </p:nvSpPr>
        <p:spPr/>
        <p:txBody>
          <a:bodyPr/>
          <a:lstStyle/>
          <a:p>
            <a:fld id="{44B214BB-661D-4F56-B225-34CBD1A6709D}" type="slidenum">
              <a:rPr lang="en-IN" smtClean="0"/>
              <a:t>69</a:t>
            </a:fld>
            <a:endParaRPr lang="en-IN"/>
          </a:p>
        </p:txBody>
      </p:sp>
    </p:spTree>
    <p:extLst>
      <p:ext uri="{BB962C8B-B14F-4D97-AF65-F5344CB8AC3E}">
        <p14:creationId xmlns:p14="http://schemas.microsoft.com/office/powerpoint/2010/main" val="302766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of measurement </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i="1" dirty="0"/>
              <a:t>Measurement</a:t>
            </a:r>
            <a:r>
              <a:rPr lang="en-US" dirty="0"/>
              <a:t> is the process of systematically assigning numbers to objects and their properties, to facilitate the use of mathematics in studying and describing objects and their relationships. </a:t>
            </a:r>
            <a:endParaRPr lang="en-US" dirty="0" smtClean="0"/>
          </a:p>
          <a:p>
            <a:pPr algn="just"/>
            <a:r>
              <a:rPr lang="en-US" dirty="0" smtClean="0"/>
              <a:t>Some </a:t>
            </a:r>
            <a:r>
              <a:rPr lang="en-US" dirty="0"/>
              <a:t>types of measurement are fairly concrete: for instance, measuring a person’s weight in pounds or kilograms, or their height in feet and inches or in meters</a:t>
            </a:r>
            <a:r>
              <a:rPr lang="en-US" dirty="0" smtClean="0"/>
              <a:t>.</a:t>
            </a:r>
          </a:p>
          <a:p>
            <a:pPr algn="just"/>
            <a:r>
              <a:rPr lang="en-US" dirty="0"/>
              <a:t>Measurement is not limited to physical qualities like height and weight. </a:t>
            </a:r>
            <a:r>
              <a:rPr lang="en-US"/>
              <a:t>Tests to measure abstractions like intelligence and </a:t>
            </a:r>
            <a:r>
              <a:rPr lang="en-US" smtClean="0"/>
              <a:t>aptitude </a:t>
            </a:r>
            <a:r>
              <a:rPr lang="en-US" dirty="0"/>
              <a:t>are commonly used in education </a:t>
            </a:r>
            <a:r>
              <a:rPr lang="en-US"/>
              <a:t>and </a:t>
            </a:r>
            <a:r>
              <a:rPr lang="en-US" smtClean="0"/>
              <a:t>psychology.</a:t>
            </a: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7</a:t>
            </a:fld>
            <a:endParaRPr lang="en-IN"/>
          </a:p>
        </p:txBody>
      </p:sp>
    </p:spTree>
    <p:extLst>
      <p:ext uri="{BB962C8B-B14F-4D97-AF65-F5344CB8AC3E}">
        <p14:creationId xmlns:p14="http://schemas.microsoft.com/office/powerpoint/2010/main" val="276988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extreme values affect </a:t>
            </a:r>
            <a:br>
              <a:rPr lang="en-US" dirty="0" smtClean="0"/>
            </a:br>
            <a:r>
              <a:rPr lang="en-US" dirty="0" smtClean="0"/>
              <a:t>statistical analysis?</a:t>
            </a:r>
            <a:endParaRPr lang="en-US" dirty="0"/>
          </a:p>
        </p:txBody>
      </p:sp>
      <p:sp>
        <p:nvSpPr>
          <p:cNvPr id="3" name="Content Placeholder 2"/>
          <p:cNvSpPr>
            <a:spLocks noGrp="1"/>
          </p:cNvSpPr>
          <p:nvPr>
            <p:ph idx="1"/>
          </p:nvPr>
        </p:nvSpPr>
        <p:spPr/>
        <p:txBody>
          <a:bodyPr/>
          <a:lstStyle/>
          <a:p>
            <a:pPr algn="just"/>
            <a:r>
              <a:rPr lang="en-US" dirty="0" smtClean="0"/>
              <a:t>Increase error rates </a:t>
            </a:r>
            <a:r>
              <a:rPr lang="en-US" dirty="0"/>
              <a:t>and </a:t>
            </a:r>
            <a:r>
              <a:rPr lang="en-US" dirty="0" smtClean="0"/>
              <a:t>decrease </a:t>
            </a:r>
            <a:r>
              <a:rPr lang="en-US" dirty="0"/>
              <a:t>the </a:t>
            </a:r>
            <a:r>
              <a:rPr lang="en-US" dirty="0" smtClean="0"/>
              <a:t>quality </a:t>
            </a:r>
            <a:r>
              <a:rPr lang="en-US" dirty="0"/>
              <a:t>and </a:t>
            </a:r>
            <a:r>
              <a:rPr lang="en-US" dirty="0" smtClean="0"/>
              <a:t>precision </a:t>
            </a:r>
            <a:r>
              <a:rPr lang="en-US" dirty="0"/>
              <a:t>of </a:t>
            </a:r>
            <a:r>
              <a:rPr lang="en-US" dirty="0" smtClean="0"/>
              <a:t>your </a:t>
            </a:r>
            <a:r>
              <a:rPr lang="en-US" dirty="0"/>
              <a:t>r</a:t>
            </a:r>
            <a:r>
              <a:rPr lang="en-US" dirty="0" smtClean="0"/>
              <a:t>esults</a:t>
            </a:r>
            <a:endParaRPr lang="en-US" dirty="0"/>
          </a:p>
          <a:p>
            <a:pPr algn="just"/>
            <a:r>
              <a:rPr lang="en-US" dirty="0" smtClean="0"/>
              <a:t>Decrease power of the test by altering skew or kurtosis of a variable</a:t>
            </a:r>
          </a:p>
          <a:p>
            <a:pPr algn="just"/>
            <a:r>
              <a:rPr lang="en-US" dirty="0" smtClean="0"/>
              <a:t>Seriously bias or influence estimates that may be of substantive interest such as mean, SD etc.</a:t>
            </a: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70</a:t>
            </a:fld>
            <a:endParaRPr lang="en-IN"/>
          </a:p>
        </p:txBody>
      </p:sp>
    </p:spTree>
    <p:extLst>
      <p:ext uri="{BB962C8B-B14F-4D97-AF65-F5344CB8AC3E}">
        <p14:creationId xmlns:p14="http://schemas.microsoft.com/office/powerpoint/2010/main" val="409332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 of extreme scores</a:t>
            </a:r>
            <a:endParaRPr lang="en-US" dirty="0"/>
          </a:p>
        </p:txBody>
      </p:sp>
      <p:sp>
        <p:nvSpPr>
          <p:cNvPr id="3" name="Content Placeholder 2"/>
          <p:cNvSpPr>
            <a:spLocks noGrp="1"/>
          </p:cNvSpPr>
          <p:nvPr>
            <p:ph idx="1"/>
          </p:nvPr>
        </p:nvSpPr>
        <p:spPr/>
        <p:txBody>
          <a:bodyPr/>
          <a:lstStyle/>
          <a:p>
            <a:r>
              <a:rPr lang="en-US" dirty="0" smtClean="0"/>
              <a:t>Empirical rule</a:t>
            </a:r>
          </a:p>
          <a:p>
            <a:r>
              <a:rPr lang="en-US" dirty="0"/>
              <a:t>Box and whisker </a:t>
            </a:r>
            <a:r>
              <a:rPr lang="en-US" dirty="0" smtClean="0"/>
              <a:t>plot</a:t>
            </a:r>
          </a:p>
          <a:p>
            <a:r>
              <a:rPr lang="en-US" dirty="0" smtClean="0"/>
              <a:t>Standardized residuals in case of bivariate and multivariate extreme scores.</a:t>
            </a:r>
          </a:p>
          <a:p>
            <a:r>
              <a:rPr lang="en-US" dirty="0" smtClean="0"/>
              <a:t>Mahalanobis distance or cook’s distance</a:t>
            </a:r>
          </a:p>
          <a:p>
            <a:pPr marL="0" indent="0">
              <a:buNone/>
            </a:pPr>
            <a:endParaRPr lang="en-US" dirty="0" smtClean="0"/>
          </a:p>
          <a:p>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71</a:t>
            </a:fld>
            <a:endParaRPr lang="en-IN"/>
          </a:p>
        </p:txBody>
      </p:sp>
    </p:spTree>
    <p:extLst>
      <p:ext uri="{BB962C8B-B14F-4D97-AF65-F5344CB8AC3E}">
        <p14:creationId xmlns:p14="http://schemas.microsoft.com/office/powerpoint/2010/main" val="20469702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a:t>Empirical Rule</a:t>
            </a:r>
          </a:p>
        </p:txBody>
      </p:sp>
      <p:sp>
        <p:nvSpPr>
          <p:cNvPr id="3" name="Content Placeholder 2"/>
          <p:cNvSpPr>
            <a:spLocks noGrp="1"/>
          </p:cNvSpPr>
          <p:nvPr>
            <p:ph idx="1"/>
          </p:nvPr>
        </p:nvSpPr>
        <p:spPr>
          <a:xfrm>
            <a:off x="457200" y="1066800"/>
            <a:ext cx="8229600" cy="5410200"/>
          </a:xfrm>
        </p:spPr>
        <p:txBody>
          <a:bodyPr>
            <a:normAutofit lnSpcReduction="10000"/>
          </a:bodyPr>
          <a:lstStyle/>
          <a:p>
            <a:pPr algn="just">
              <a:buFont typeface="Wingdings" panose="05000000000000000000" pitchFamily="2" charset="2"/>
              <a:buChar char="Ø"/>
            </a:pPr>
            <a:r>
              <a:rPr lang="en-US" sz="2800" dirty="0" smtClean="0"/>
              <a:t>Empirical Rule : This is an important rule of thump used to state the approximate percentage of values that lie within a given number of standard deviations from the mean of a set of data if the data are normally distributed.</a:t>
            </a:r>
          </a:p>
          <a:p>
            <a:pPr marL="0" indent="0" algn="just">
              <a:buNone/>
            </a:pPr>
            <a:r>
              <a:rPr lang="en-US" sz="2800" dirty="0" smtClean="0"/>
              <a:t>  Distance from the mean	         Values within distance</a:t>
            </a:r>
          </a:p>
          <a:p>
            <a:pPr marL="0" indent="0" algn="just">
              <a:buNone/>
            </a:pPr>
            <a:r>
              <a:rPr lang="en-US" sz="2800" dirty="0" smtClean="0"/>
              <a:t>            μ ± 1</a:t>
            </a:r>
            <a:r>
              <a:rPr lang="el-GR" sz="2800" dirty="0" smtClean="0"/>
              <a:t>σ</a:t>
            </a:r>
            <a:r>
              <a:rPr lang="en-US" sz="2800" dirty="0" smtClean="0"/>
              <a:t>	                                   </a:t>
            </a:r>
            <a:r>
              <a:rPr lang="en-US" sz="2800" dirty="0"/>
              <a:t> </a:t>
            </a:r>
            <a:r>
              <a:rPr lang="en-US" sz="2800" dirty="0" smtClean="0"/>
              <a:t>  68%</a:t>
            </a:r>
          </a:p>
          <a:p>
            <a:pPr marL="0" indent="0" algn="just">
              <a:buNone/>
            </a:pPr>
            <a:r>
              <a:rPr lang="en-US" sz="2800" dirty="0" smtClean="0"/>
              <a:t>	μ </a:t>
            </a:r>
            <a:r>
              <a:rPr lang="en-US" sz="2800" dirty="0"/>
              <a:t>± </a:t>
            </a:r>
            <a:r>
              <a:rPr lang="en-US" sz="2800" dirty="0" smtClean="0"/>
              <a:t>2</a:t>
            </a:r>
            <a:r>
              <a:rPr lang="el-GR" sz="2800" dirty="0" smtClean="0"/>
              <a:t>σ</a:t>
            </a:r>
            <a:r>
              <a:rPr lang="en-US" sz="2800" dirty="0" smtClean="0"/>
              <a:t>				 	   95%</a:t>
            </a:r>
          </a:p>
          <a:p>
            <a:pPr marL="0" indent="0" algn="just">
              <a:buNone/>
            </a:pPr>
            <a:r>
              <a:rPr lang="en-US" sz="2800" dirty="0" smtClean="0"/>
              <a:t>            μ </a:t>
            </a:r>
            <a:r>
              <a:rPr lang="en-US" sz="2800" dirty="0"/>
              <a:t>± </a:t>
            </a:r>
            <a:r>
              <a:rPr lang="en-US" sz="2800" dirty="0" smtClean="0"/>
              <a:t>3</a:t>
            </a:r>
            <a:r>
              <a:rPr lang="el-GR" sz="2800" dirty="0" smtClean="0"/>
              <a:t>σ </a:t>
            </a:r>
            <a:r>
              <a:rPr lang="en-US" sz="2800" dirty="0" smtClean="0"/>
              <a:t>                                              99.7%	</a:t>
            </a:r>
          </a:p>
          <a:p>
            <a:pPr marL="0" indent="0" algn="just">
              <a:buNone/>
            </a:pPr>
            <a:endParaRPr lang="en-US" sz="2800" dirty="0" smtClean="0"/>
          </a:p>
          <a:p>
            <a:pPr marL="0" indent="0" algn="just">
              <a:buNone/>
            </a:pPr>
            <a:r>
              <a:rPr lang="en-US" sz="1800" dirty="0" smtClean="0"/>
              <a:t>(Based on the assumption that the data are approximately normally distributed)</a:t>
            </a:r>
            <a:r>
              <a:rPr lang="en-US" sz="2800" dirty="0" smtClean="0"/>
              <a:t>						</a:t>
            </a: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72</a:t>
            </a:fld>
            <a:endParaRPr lang="en-IN"/>
          </a:p>
        </p:txBody>
      </p:sp>
    </p:spTree>
    <p:extLst>
      <p:ext uri="{BB962C8B-B14F-4D97-AF65-F5344CB8AC3E}">
        <p14:creationId xmlns:p14="http://schemas.microsoft.com/office/powerpoint/2010/main" val="30964298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143080" y="2125440"/>
              <a:ext cx="5179680" cy="2831040"/>
            </p14:xfrm>
          </p:contentPart>
        </mc:Choice>
        <mc:Fallback xmlns="">
          <p:pic>
            <p:nvPicPr>
              <p:cNvPr id="4" name="Ink 3"/>
              <p:cNvPicPr/>
              <p:nvPr/>
            </p:nvPicPr>
            <p:blipFill>
              <a:blip r:embed="rId3"/>
              <a:stretch>
                <a:fillRect/>
              </a:stretch>
            </p:blipFill>
            <p:spPr>
              <a:xfrm>
                <a:off x="2133720" y="2116080"/>
                <a:ext cx="5198400" cy="2849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465000" y="3116520"/>
              <a:ext cx="2098800" cy="1089720"/>
            </p14:xfrm>
          </p:contentPart>
        </mc:Choice>
        <mc:Fallback xmlns="">
          <p:pic>
            <p:nvPicPr>
              <p:cNvPr id="5" name="Ink 4"/>
              <p:cNvPicPr/>
              <p:nvPr/>
            </p:nvPicPr>
            <p:blipFill>
              <a:blip r:embed="rId5"/>
              <a:stretch>
                <a:fillRect/>
              </a:stretch>
            </p:blipFill>
            <p:spPr>
              <a:xfrm>
                <a:off x="3455640" y="3107160"/>
                <a:ext cx="2117520" cy="1108440"/>
              </a:xfrm>
              <a:prstGeom prst="rect">
                <a:avLst/>
              </a:prstGeom>
            </p:spPr>
          </p:pic>
        </mc:Fallback>
      </mc:AlternateContent>
      <p:sp>
        <p:nvSpPr>
          <p:cNvPr id="8" name="Slide Number Placeholder 7"/>
          <p:cNvSpPr>
            <a:spLocks noGrp="1"/>
          </p:cNvSpPr>
          <p:nvPr>
            <p:ph type="sldNum" sz="quarter" idx="12"/>
          </p:nvPr>
        </p:nvSpPr>
        <p:spPr/>
        <p:txBody>
          <a:bodyPr/>
          <a:lstStyle/>
          <a:p>
            <a:fld id="{44B214BB-661D-4F56-B225-34CBD1A6709D}" type="slidenum">
              <a:rPr lang="en-IN" smtClean="0"/>
              <a:t>73</a:t>
            </a:fld>
            <a:endParaRPr lang="en-IN"/>
          </a:p>
        </p:txBody>
      </p:sp>
    </p:spTree>
    <p:extLst>
      <p:ext uri="{BB962C8B-B14F-4D97-AF65-F5344CB8AC3E}">
        <p14:creationId xmlns:p14="http://schemas.microsoft.com/office/powerpoint/2010/main" val="33501661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Box-and-Whisker Plots</a:t>
            </a:r>
            <a:endParaRPr lang="en-US" sz="3200" dirty="0"/>
          </a:p>
        </p:txBody>
      </p:sp>
      <p:sp>
        <p:nvSpPr>
          <p:cNvPr id="3" name="Content Placeholder 2"/>
          <p:cNvSpPr>
            <a:spLocks noGrp="1"/>
          </p:cNvSpPr>
          <p:nvPr>
            <p:ph idx="1"/>
          </p:nvPr>
        </p:nvSpPr>
        <p:spPr>
          <a:xfrm>
            <a:off x="457200" y="1447800"/>
            <a:ext cx="8229600" cy="5105400"/>
          </a:xfrm>
        </p:spPr>
        <p:txBody>
          <a:bodyPr>
            <a:normAutofit/>
          </a:bodyPr>
          <a:lstStyle/>
          <a:p>
            <a:pPr algn="just"/>
            <a:r>
              <a:rPr lang="en-US" sz="2800" dirty="0" smtClean="0"/>
              <a:t>A box-and-whisker plot (Box-plot) is a diagram that utilizes the upper and lower quartiles along with the median and the two most extreme values to depict a distribution graphically.</a:t>
            </a:r>
          </a:p>
          <a:p>
            <a:pPr algn="just"/>
            <a:r>
              <a:rPr lang="en-US" sz="2800" dirty="0" smtClean="0"/>
              <a:t>The plot is constructed by using a box to enclose the median along a continuum to the lower and upper quartiles.</a:t>
            </a:r>
          </a:p>
          <a:p>
            <a:pPr algn="just"/>
            <a:r>
              <a:rPr lang="en-US" sz="2800" dirty="0"/>
              <a:t>Quartiles : Quartiles are measures of central tendency that divide a group of data in to four parts. The three quartiles are denoted as Q</a:t>
            </a:r>
            <a:r>
              <a:rPr lang="en-US" sz="2800" baseline="-25000" dirty="0"/>
              <a:t>1</a:t>
            </a:r>
            <a:r>
              <a:rPr lang="en-US" sz="2800" dirty="0"/>
              <a:t>,Q</a:t>
            </a:r>
            <a:r>
              <a:rPr lang="en-US" sz="2800" baseline="-25000" dirty="0"/>
              <a:t>2</a:t>
            </a:r>
            <a:r>
              <a:rPr lang="en-US" sz="2800" dirty="0"/>
              <a:t> and Q</a:t>
            </a:r>
            <a:r>
              <a:rPr lang="en-US" sz="2800" baseline="-25000" dirty="0"/>
              <a:t>3</a:t>
            </a:r>
            <a:r>
              <a:rPr lang="en-US" sz="2800" dirty="0"/>
              <a:t>. </a:t>
            </a:r>
          </a:p>
        </p:txBody>
      </p:sp>
      <p:sp>
        <p:nvSpPr>
          <p:cNvPr id="6" name="Slide Number Placeholder 5"/>
          <p:cNvSpPr>
            <a:spLocks noGrp="1"/>
          </p:cNvSpPr>
          <p:nvPr>
            <p:ph type="sldNum" sz="quarter" idx="12"/>
          </p:nvPr>
        </p:nvSpPr>
        <p:spPr/>
        <p:txBody>
          <a:bodyPr/>
          <a:lstStyle/>
          <a:p>
            <a:fld id="{44B214BB-661D-4F56-B225-34CBD1A6709D}" type="slidenum">
              <a:rPr lang="en-IN" smtClean="0"/>
              <a:t>74</a:t>
            </a:fld>
            <a:endParaRPr lang="en-IN"/>
          </a:p>
        </p:txBody>
      </p:sp>
    </p:spTree>
    <p:extLst>
      <p:ext uri="{BB962C8B-B14F-4D97-AF65-F5344CB8AC3E}">
        <p14:creationId xmlns:p14="http://schemas.microsoft.com/office/powerpoint/2010/main" val="178439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Box-and-Whisker </a:t>
            </a:r>
            <a:r>
              <a:rPr lang="en-US" sz="3600" dirty="0" smtClean="0"/>
              <a:t>Plots (</a:t>
            </a:r>
            <a:r>
              <a:rPr lang="en-US" sz="3600" dirty="0" err="1" smtClean="0"/>
              <a:t>contd</a:t>
            </a:r>
            <a:r>
              <a:rPr lang="en-US" sz="3600" dirty="0" smtClean="0"/>
              <a:t>…)</a:t>
            </a:r>
            <a:endParaRPr lang="en-US" sz="3600" dirty="0"/>
          </a:p>
        </p:txBody>
      </p:sp>
      <p:sp>
        <p:nvSpPr>
          <p:cNvPr id="3" name="Content Placeholder 2"/>
          <p:cNvSpPr>
            <a:spLocks noGrp="1"/>
          </p:cNvSpPr>
          <p:nvPr>
            <p:ph idx="1"/>
          </p:nvPr>
        </p:nvSpPr>
        <p:spPr/>
        <p:txBody>
          <a:bodyPr>
            <a:normAutofit/>
          </a:bodyPr>
          <a:lstStyle/>
          <a:p>
            <a:pPr algn="just"/>
            <a:r>
              <a:rPr lang="en-US" sz="2800" dirty="0"/>
              <a:t>From the lower and upper quartiles, lines referred to as whiskers are extended out from the box toward the outermost data values.</a:t>
            </a:r>
          </a:p>
          <a:p>
            <a:pPr algn="just"/>
            <a:r>
              <a:rPr lang="en-US" sz="2800" dirty="0"/>
              <a:t>The box end points (Q</a:t>
            </a:r>
            <a:r>
              <a:rPr lang="en-US" sz="2800" baseline="-25000" dirty="0"/>
              <a:t>1</a:t>
            </a:r>
            <a:r>
              <a:rPr lang="en-US" sz="2800" dirty="0"/>
              <a:t> and Q</a:t>
            </a:r>
            <a:r>
              <a:rPr lang="en-US" sz="2800" baseline="-25000" dirty="0"/>
              <a:t>3</a:t>
            </a:r>
            <a:r>
              <a:rPr lang="en-US" sz="2800" dirty="0"/>
              <a:t>) are referred to as the hinges of the box.</a:t>
            </a:r>
          </a:p>
          <a:p>
            <a:endParaRPr lang="en-US" sz="2800"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193" t="29792" r="23163" b="50000"/>
          <a:stretch/>
        </p:blipFill>
        <p:spPr bwMode="auto">
          <a:xfrm>
            <a:off x="685800" y="4114800"/>
            <a:ext cx="8046736" cy="224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44B214BB-661D-4F56-B225-34CBD1A6709D}" type="slidenum">
              <a:rPr lang="en-IN" smtClean="0"/>
              <a:t>75</a:t>
            </a:fld>
            <a:endParaRPr lang="en-IN"/>
          </a:p>
        </p:txBody>
      </p:sp>
    </p:spTree>
    <p:extLst>
      <p:ext uri="{BB962C8B-B14F-4D97-AF65-F5344CB8AC3E}">
        <p14:creationId xmlns:p14="http://schemas.microsoft.com/office/powerpoint/2010/main" val="20998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Five </a:t>
            </a:r>
            <a:r>
              <a:rPr lang="en-US" sz="3200" dirty="0"/>
              <a:t>Number summary</a:t>
            </a:r>
          </a:p>
        </p:txBody>
      </p:sp>
      <p:sp>
        <p:nvSpPr>
          <p:cNvPr id="3" name="Content Placeholder 2"/>
          <p:cNvSpPr>
            <a:spLocks noGrp="1"/>
          </p:cNvSpPr>
          <p:nvPr>
            <p:ph idx="1"/>
          </p:nvPr>
        </p:nvSpPr>
        <p:spPr>
          <a:xfrm>
            <a:off x="457200" y="1295400"/>
            <a:ext cx="8229600" cy="4830763"/>
          </a:xfrm>
        </p:spPr>
        <p:txBody>
          <a:bodyPr/>
          <a:lstStyle/>
          <a:p>
            <a:pPr algn="just"/>
            <a:r>
              <a:rPr lang="en-US" sz="2800" dirty="0" smtClean="0"/>
              <a:t>Box and Whisker </a:t>
            </a:r>
            <a:r>
              <a:rPr lang="en-US" sz="2800" dirty="0"/>
              <a:t>plot is determined by five specific numbers referred to as five number summary</a:t>
            </a:r>
          </a:p>
          <a:p>
            <a:pPr marL="0" indent="0" algn="just">
              <a:buNone/>
            </a:pPr>
            <a:r>
              <a:rPr lang="en-US" sz="2800" dirty="0"/>
              <a:t>     1.The median (Q</a:t>
            </a:r>
            <a:r>
              <a:rPr lang="en-US" sz="2800" baseline="-25000" dirty="0"/>
              <a:t>2</a:t>
            </a:r>
            <a:r>
              <a:rPr lang="en-US" sz="2800" dirty="0"/>
              <a:t>)     </a:t>
            </a:r>
          </a:p>
          <a:p>
            <a:pPr marL="0" indent="0" algn="just">
              <a:buNone/>
            </a:pPr>
            <a:r>
              <a:rPr lang="en-US" sz="2800" dirty="0"/>
              <a:t>     2. The lower quartile (Q</a:t>
            </a:r>
            <a:r>
              <a:rPr lang="en-US" sz="2800" baseline="-25000" dirty="0"/>
              <a:t>1</a:t>
            </a:r>
            <a:r>
              <a:rPr lang="en-US" sz="2800" dirty="0"/>
              <a:t>)</a:t>
            </a:r>
          </a:p>
          <a:p>
            <a:pPr marL="0" indent="0" algn="just">
              <a:buNone/>
            </a:pPr>
            <a:r>
              <a:rPr lang="en-US" sz="2800" dirty="0"/>
              <a:t>     3. The upper quartile (Q</a:t>
            </a:r>
            <a:r>
              <a:rPr lang="en-US" sz="2800" baseline="-25000" dirty="0"/>
              <a:t>3</a:t>
            </a:r>
            <a:r>
              <a:rPr lang="en-US" sz="2800" dirty="0"/>
              <a:t>)</a:t>
            </a:r>
          </a:p>
          <a:p>
            <a:pPr marL="0" indent="0" algn="just">
              <a:buNone/>
            </a:pPr>
            <a:r>
              <a:rPr lang="en-US" sz="2800" dirty="0"/>
              <a:t>     4. The smallest value (Min)</a:t>
            </a:r>
          </a:p>
          <a:p>
            <a:pPr marL="0" indent="0" algn="just">
              <a:buNone/>
            </a:pPr>
            <a:r>
              <a:rPr lang="en-US" sz="2800" dirty="0"/>
              <a:t>     5. The largest value (Max)</a:t>
            </a:r>
          </a:p>
          <a:p>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76</a:t>
            </a:fld>
            <a:endParaRPr lang="en-IN"/>
          </a:p>
        </p:txBody>
      </p:sp>
    </p:spTree>
    <p:extLst>
      <p:ext uri="{BB962C8B-B14F-4D97-AF65-F5344CB8AC3E}">
        <p14:creationId xmlns:p14="http://schemas.microsoft.com/office/powerpoint/2010/main" val="14313130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Box-and-Whisker Plots (</a:t>
            </a:r>
            <a:r>
              <a:rPr lang="en-US" sz="3600" dirty="0" err="1"/>
              <a:t>contd</a:t>
            </a:r>
            <a:r>
              <a:rPr lang="en-US" sz="3600" dirty="0"/>
              <a:t>…)</a:t>
            </a:r>
          </a:p>
        </p:txBody>
      </p:sp>
      <p:sp>
        <p:nvSpPr>
          <p:cNvPr id="3" name="Content Placeholder 2"/>
          <p:cNvSpPr>
            <a:spLocks noGrp="1"/>
          </p:cNvSpPr>
          <p:nvPr>
            <p:ph idx="1"/>
          </p:nvPr>
        </p:nvSpPr>
        <p:spPr/>
        <p:txBody>
          <a:bodyPr>
            <a:normAutofit lnSpcReduction="10000"/>
          </a:bodyPr>
          <a:lstStyle/>
          <a:p>
            <a:pPr algn="just"/>
            <a:r>
              <a:rPr lang="en-US" sz="2800" dirty="0"/>
              <a:t>Next the value of Inter Quartile Range (</a:t>
            </a:r>
            <a:r>
              <a:rPr lang="en-US" sz="2800" dirty="0" smtClean="0"/>
              <a:t>IQR= Q</a:t>
            </a:r>
            <a:r>
              <a:rPr lang="en-US" sz="2800" baseline="-25000" dirty="0" smtClean="0"/>
              <a:t>3</a:t>
            </a:r>
            <a:r>
              <a:rPr lang="en-US" sz="2800" dirty="0" smtClean="0"/>
              <a:t>-Q</a:t>
            </a:r>
            <a:r>
              <a:rPr lang="en-US" sz="2800" baseline="-25000" dirty="0" smtClean="0"/>
              <a:t>1</a:t>
            </a:r>
            <a:r>
              <a:rPr lang="en-US" sz="2800" dirty="0" smtClean="0"/>
              <a:t>) is </a:t>
            </a:r>
            <a:r>
              <a:rPr lang="en-US" sz="2800" dirty="0"/>
              <a:t>to be computed. IQR  includes the  middle 50% of the data and should equal to the length of the box. </a:t>
            </a:r>
          </a:p>
          <a:p>
            <a:pPr algn="just"/>
            <a:r>
              <a:rPr lang="en-US" sz="2800" dirty="0"/>
              <a:t>A whisker, a line segment is drawn from the lower hinge of the box outward to the smallest data value and a second whisker is drawn from the upper hinge of the box outward to the largest data value.</a:t>
            </a:r>
          </a:p>
          <a:p>
            <a:pPr algn="just"/>
            <a:r>
              <a:rPr lang="en-US" sz="2800" dirty="0"/>
              <a:t>At a distance of 1.5IQR outward from the lower and upper quartiles are what are referred to as inner fences.</a:t>
            </a:r>
          </a:p>
          <a:p>
            <a:pPr marL="0" indent="0">
              <a:buNone/>
            </a:pPr>
            <a:endParaRPr lang="en-US" sz="2800" dirty="0"/>
          </a:p>
        </p:txBody>
      </p:sp>
      <p:sp>
        <p:nvSpPr>
          <p:cNvPr id="6" name="Slide Number Placeholder 5"/>
          <p:cNvSpPr>
            <a:spLocks noGrp="1"/>
          </p:cNvSpPr>
          <p:nvPr>
            <p:ph type="sldNum" sz="quarter" idx="12"/>
          </p:nvPr>
        </p:nvSpPr>
        <p:spPr/>
        <p:txBody>
          <a:bodyPr/>
          <a:lstStyle/>
          <a:p>
            <a:fld id="{44B214BB-661D-4F56-B225-34CBD1A6709D}" type="slidenum">
              <a:rPr lang="en-IN" smtClean="0"/>
              <a:t>77</a:t>
            </a:fld>
            <a:endParaRPr lang="en-IN"/>
          </a:p>
        </p:txBody>
      </p:sp>
    </p:spTree>
    <p:extLst>
      <p:ext uri="{BB962C8B-B14F-4D97-AF65-F5344CB8AC3E}">
        <p14:creationId xmlns:p14="http://schemas.microsoft.com/office/powerpoint/2010/main" val="8059503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fontScale="92500" lnSpcReduction="10000"/>
          </a:bodyPr>
          <a:lstStyle/>
          <a:p>
            <a:pPr algn="just"/>
            <a:r>
              <a:rPr lang="en-US" sz="2800" dirty="0" smtClean="0"/>
              <a:t>The inner fences are established as follows.</a:t>
            </a:r>
          </a:p>
          <a:p>
            <a:pPr marL="0" indent="0" algn="ctr">
              <a:buNone/>
            </a:pPr>
            <a:r>
              <a:rPr lang="en-US" sz="2800" dirty="0"/>
              <a:t> </a:t>
            </a:r>
            <a:r>
              <a:rPr lang="en-US" sz="2800" dirty="0" smtClean="0"/>
              <a:t>    Q</a:t>
            </a:r>
            <a:r>
              <a:rPr lang="en-US" sz="2800" baseline="-25000" dirty="0" smtClean="0"/>
              <a:t>1</a:t>
            </a:r>
            <a:r>
              <a:rPr lang="en-US" sz="2800" dirty="0" smtClean="0"/>
              <a:t>-1.5 IQR</a:t>
            </a:r>
          </a:p>
          <a:p>
            <a:pPr marL="0" indent="0" algn="ctr">
              <a:buNone/>
            </a:pPr>
            <a:r>
              <a:rPr lang="en-US" sz="2800" dirty="0" smtClean="0"/>
              <a:t>      Q</a:t>
            </a:r>
            <a:r>
              <a:rPr lang="en-US" sz="2800" baseline="-25000" dirty="0" smtClean="0"/>
              <a:t>3</a:t>
            </a:r>
            <a:r>
              <a:rPr lang="en-US" sz="2800" dirty="0" smtClean="0"/>
              <a:t>+1.5 IQR</a:t>
            </a:r>
          </a:p>
          <a:p>
            <a:pPr algn="just"/>
            <a:r>
              <a:rPr lang="en-US" sz="2800" dirty="0" smtClean="0"/>
              <a:t>If data falls beyond the inner fences, then outer fences can  be constructed.</a:t>
            </a:r>
          </a:p>
          <a:p>
            <a:pPr marL="0" indent="0" algn="ctr">
              <a:buNone/>
            </a:pPr>
            <a:r>
              <a:rPr lang="en-US" sz="2800" dirty="0" smtClean="0"/>
              <a:t>Q</a:t>
            </a:r>
            <a:r>
              <a:rPr lang="en-US" sz="2800" baseline="-25000" dirty="0" smtClean="0"/>
              <a:t>1</a:t>
            </a:r>
            <a:r>
              <a:rPr lang="en-US" sz="2800" dirty="0" smtClean="0"/>
              <a:t>-3 </a:t>
            </a:r>
            <a:r>
              <a:rPr lang="en-US" sz="2800" dirty="0"/>
              <a:t>IQR</a:t>
            </a:r>
          </a:p>
          <a:p>
            <a:pPr marL="0" indent="0" algn="ctr">
              <a:buNone/>
            </a:pPr>
            <a:r>
              <a:rPr lang="en-US" sz="2800" dirty="0"/>
              <a:t> </a:t>
            </a:r>
            <a:r>
              <a:rPr lang="en-US" sz="2800" dirty="0" smtClean="0"/>
              <a:t>Q</a:t>
            </a:r>
            <a:r>
              <a:rPr lang="en-US" sz="2800" baseline="-25000" dirty="0" smtClean="0"/>
              <a:t>3</a:t>
            </a:r>
            <a:r>
              <a:rPr lang="en-US" sz="2800" dirty="0" smtClean="0"/>
              <a:t>+3 IQR</a:t>
            </a:r>
          </a:p>
          <a:p>
            <a:pPr algn="just"/>
            <a:r>
              <a:rPr lang="en-US" sz="2800" dirty="0" smtClean="0"/>
              <a:t>Values in the data distribution that are outside the inner fences are referred to as mild outliers.</a:t>
            </a:r>
          </a:p>
          <a:p>
            <a:pPr algn="just"/>
            <a:r>
              <a:rPr lang="en-US" sz="2800" dirty="0" smtClean="0"/>
              <a:t>Values that are outside the outer fences are called extreme outliers.</a:t>
            </a:r>
          </a:p>
          <a:p>
            <a:pPr algn="just"/>
            <a:r>
              <a:rPr lang="en-US" sz="2800" dirty="0" smtClean="0"/>
              <a:t> Thus one of the main uses of Box-and-Whisker plot is to identify outliers.</a:t>
            </a:r>
          </a:p>
          <a:p>
            <a:pPr marL="0" indent="0" algn="just">
              <a:buNone/>
            </a:pPr>
            <a:r>
              <a:rPr lang="en-US" sz="2800" dirty="0" smtClean="0"/>
              <a:t>    </a:t>
            </a:r>
            <a:endParaRPr lang="en-US" sz="2800" dirty="0"/>
          </a:p>
        </p:txBody>
      </p:sp>
      <p:sp>
        <p:nvSpPr>
          <p:cNvPr id="5" name="Slide Number Placeholder 4"/>
          <p:cNvSpPr>
            <a:spLocks noGrp="1"/>
          </p:cNvSpPr>
          <p:nvPr>
            <p:ph type="sldNum" sz="quarter" idx="12"/>
          </p:nvPr>
        </p:nvSpPr>
        <p:spPr/>
        <p:txBody>
          <a:bodyPr/>
          <a:lstStyle/>
          <a:p>
            <a:fld id="{44B214BB-661D-4F56-B225-34CBD1A6709D}" type="slidenum">
              <a:rPr lang="en-IN" smtClean="0"/>
              <a:t>78</a:t>
            </a:fld>
            <a:endParaRPr lang="en-IN"/>
          </a:p>
        </p:txBody>
      </p:sp>
    </p:spTree>
    <p:extLst>
      <p:ext uri="{BB962C8B-B14F-4D97-AF65-F5344CB8AC3E}">
        <p14:creationId xmlns:p14="http://schemas.microsoft.com/office/powerpoint/2010/main" val="38035998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755775"/>
          </a:xfrm>
        </p:spPr>
        <p:txBody>
          <a:bodyPr>
            <a:normAutofit fontScale="90000"/>
          </a:bodyPr>
          <a:lstStyle/>
          <a:p>
            <a:r>
              <a:rPr lang="en-US" dirty="0" smtClean="0"/>
              <a:t>Data Quality and Issues (</a:t>
            </a:r>
            <a:r>
              <a:rPr lang="en-US" dirty="0" err="1" smtClean="0"/>
              <a:t>contd</a:t>
            </a:r>
            <a:r>
              <a:rPr lang="en-US" dirty="0" smtClean="0"/>
              <a:t>…)</a:t>
            </a:r>
            <a:br>
              <a:rPr lang="en-US" dirty="0" smtClean="0"/>
            </a:br>
            <a:r>
              <a:rPr lang="en-US" dirty="0" smtClean="0"/>
              <a:t>Identifying outliers and handling missing data</a:t>
            </a:r>
            <a:endParaRPr lang="en-US" dirty="0"/>
          </a:p>
        </p:txBody>
      </p:sp>
      <p:sp>
        <p:nvSpPr>
          <p:cNvPr id="3" name="Subtitle 2"/>
          <p:cNvSpPr>
            <a:spLocks noGrp="1"/>
          </p:cNvSpPr>
          <p:nvPr>
            <p:ph type="subTitle" idx="1"/>
          </p:nvPr>
        </p:nvSpPr>
        <p:spPr/>
        <p:txBody>
          <a:bodyPr/>
          <a:lstStyle/>
          <a:p>
            <a:r>
              <a:rPr lang="en-US" dirty="0" smtClean="0"/>
              <a:t>Session 7</a:t>
            </a:r>
          </a:p>
          <a:p>
            <a:r>
              <a:rPr lang="en-US" dirty="0" smtClean="0"/>
              <a:t>04/12/2020</a:t>
            </a:r>
            <a:endParaRPr lang="en-US" dirty="0"/>
          </a:p>
        </p:txBody>
      </p:sp>
      <p:sp>
        <p:nvSpPr>
          <p:cNvPr id="7" name="Slide Number Placeholder 6"/>
          <p:cNvSpPr>
            <a:spLocks noGrp="1"/>
          </p:cNvSpPr>
          <p:nvPr>
            <p:ph type="sldNum" sz="quarter" idx="12"/>
          </p:nvPr>
        </p:nvSpPr>
        <p:spPr/>
        <p:txBody>
          <a:bodyPr/>
          <a:lstStyle/>
          <a:p>
            <a:fld id="{44B214BB-661D-4F56-B225-34CBD1A6709D}" type="slidenum">
              <a:rPr lang="en-IN" smtClean="0"/>
              <a:t>79</a:t>
            </a:fld>
            <a:endParaRPr lang="en-IN"/>
          </a:p>
        </p:txBody>
      </p:sp>
    </p:spTree>
    <p:extLst>
      <p:ext uri="{BB962C8B-B14F-4D97-AF65-F5344CB8AC3E}">
        <p14:creationId xmlns:p14="http://schemas.microsoft.com/office/powerpoint/2010/main" val="2613047356"/>
      </p:ext>
    </p:extLst>
  </p:cSld>
  <p:clrMapOvr>
    <a:masterClrMapping/>
  </p:clrMapOvr>
  <mc:AlternateContent xmlns:mc="http://schemas.openxmlformats.org/markup-compatibility/2006" xmlns:p14="http://schemas.microsoft.com/office/powerpoint/2010/main">
    <mc:Choice Requires="p14">
      <p:transition spd="slow" p14:dur="2000" advTm="71180"/>
    </mc:Choice>
    <mc:Fallback xmlns="">
      <p:transition spd="slow" advTm="7118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3653"/>
          </a:xfrm>
        </p:spPr>
        <p:txBody>
          <a:bodyPr>
            <a:normAutofit fontScale="90000"/>
          </a:bodyPr>
          <a:lstStyle/>
          <a:p>
            <a:r>
              <a:rPr lang="en-US" dirty="0" smtClean="0"/>
              <a:t>Data Measurement</a:t>
            </a:r>
            <a:endParaRPr lang="en-US" dirty="0"/>
          </a:p>
        </p:txBody>
      </p:sp>
      <p:sp>
        <p:nvSpPr>
          <p:cNvPr id="3" name="Content Placeholder 2"/>
          <p:cNvSpPr>
            <a:spLocks noGrp="1"/>
          </p:cNvSpPr>
          <p:nvPr>
            <p:ph idx="1"/>
          </p:nvPr>
        </p:nvSpPr>
        <p:spPr>
          <a:xfrm>
            <a:off x="628650" y="1187532"/>
            <a:ext cx="7886700" cy="5320146"/>
          </a:xfrm>
        </p:spPr>
        <p:txBody>
          <a:bodyPr>
            <a:normAutofit fontScale="85000" lnSpcReduction="20000"/>
          </a:bodyPr>
          <a:lstStyle/>
          <a:p>
            <a:r>
              <a:rPr lang="en-US" dirty="0" smtClean="0"/>
              <a:t>Millions of numerical data are gathered in businesses everyday. All such data should not be analyzed the same way statistically because the entities represented by the numbers are different.</a:t>
            </a:r>
          </a:p>
          <a:p>
            <a:r>
              <a:rPr lang="en-US" dirty="0" smtClean="0"/>
              <a:t>For this reason , the business researcher needs to know the level of data measurement represented by the numbers being analyzed.</a:t>
            </a:r>
          </a:p>
          <a:p>
            <a:r>
              <a:rPr lang="en-US" dirty="0" smtClean="0"/>
              <a:t>There are four common levels of data measurements, namely</a:t>
            </a:r>
          </a:p>
          <a:p>
            <a:endParaRPr lang="en-US" dirty="0"/>
          </a:p>
          <a:p>
            <a:r>
              <a:rPr lang="en-US" dirty="0" smtClean="0"/>
              <a:t>Nominal</a:t>
            </a:r>
          </a:p>
          <a:p>
            <a:r>
              <a:rPr lang="en-US" dirty="0" smtClean="0"/>
              <a:t>Ordinal</a:t>
            </a:r>
          </a:p>
          <a:p>
            <a:r>
              <a:rPr lang="en-US" dirty="0" smtClean="0"/>
              <a:t>Interval</a:t>
            </a:r>
          </a:p>
          <a:p>
            <a:r>
              <a:rPr lang="en-US" dirty="0" smtClean="0"/>
              <a:t>Ratio</a:t>
            </a: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8</a:t>
            </a:fld>
            <a:endParaRPr lang="en-IN"/>
          </a:p>
        </p:txBody>
      </p:sp>
    </p:spTree>
    <p:extLst>
      <p:ext uri="{BB962C8B-B14F-4D97-AF65-F5344CB8AC3E}">
        <p14:creationId xmlns:p14="http://schemas.microsoft.com/office/powerpoint/2010/main" val="41679241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sz="2000" dirty="0" smtClean="0"/>
              <a:t/>
            </a:r>
            <a:br>
              <a:rPr lang="en-IN" sz="2000" dirty="0" smtClean="0"/>
            </a:br>
            <a:r>
              <a:rPr lang="en-IN" sz="2000" dirty="0" smtClean="0"/>
              <a:t>The </a:t>
            </a:r>
            <a:r>
              <a:rPr lang="en-IN" sz="2000" dirty="0"/>
              <a:t>data “</a:t>
            </a:r>
            <a:r>
              <a:rPr lang="en-IN" sz="2000" dirty="0" smtClean="0"/>
              <a:t>ozone” </a:t>
            </a:r>
            <a:r>
              <a:rPr lang="en-IN" sz="2000" dirty="0"/>
              <a:t>contains variables ozone(ozone concentration), wind(wind speed), temp(air temperature) and rad(intensity of solar radiation). The objective is to know how is ozone concentration related to wind speed, air temperature and the intensity of solar radiation. </a:t>
            </a:r>
            <a:r>
              <a:rPr lang="en-US" sz="2000" dirty="0"/>
              <a:t/>
            </a:r>
            <a:br>
              <a:rPr lang="en-US" sz="2000" dirty="0"/>
            </a:br>
            <a:endParaRPr lang="en-US" sz="2000" dirty="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390" r="82794" b="36620"/>
          <a:stretch/>
        </p:blipFill>
        <p:spPr bwMode="auto">
          <a:xfrm>
            <a:off x="2667000" y="1828800"/>
            <a:ext cx="3056212" cy="1496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81" t="49368" r="55679" b="34339"/>
          <a:stretch/>
        </p:blipFill>
        <p:spPr bwMode="auto">
          <a:xfrm>
            <a:off x="1600200" y="3962400"/>
            <a:ext cx="5647946"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44B214BB-661D-4F56-B225-34CBD1A6709D}" type="slidenum">
              <a:rPr lang="en-IN" smtClean="0"/>
              <a:t>80</a:t>
            </a:fld>
            <a:endParaRPr lang="en-IN"/>
          </a:p>
        </p:txBody>
      </p:sp>
    </p:spTree>
    <p:extLst>
      <p:ext uri="{BB962C8B-B14F-4D97-AF65-F5344CB8AC3E}">
        <p14:creationId xmlns:p14="http://schemas.microsoft.com/office/powerpoint/2010/main" val="3114961315"/>
      </p:ext>
    </p:extLst>
  </p:cSld>
  <p:clrMapOvr>
    <a:masterClrMapping/>
  </p:clrMapOvr>
  <mc:AlternateContent xmlns:mc="http://schemas.openxmlformats.org/markup-compatibility/2006" xmlns:p14="http://schemas.microsoft.com/office/powerpoint/2010/main">
    <mc:Choice Requires="p14">
      <p:transition spd="slow" p14:dur="2000" advTm="190106"/>
    </mc:Choice>
    <mc:Fallback xmlns="">
      <p:transition spd="slow" advTm="190106"/>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Boxplot:R</a:t>
            </a:r>
            <a:r>
              <a:rPr lang="en-US" dirty="0" smtClean="0"/>
              <a:t> zone</a:t>
            </a:r>
            <a:endParaRPr lang="en-US" dirty="0"/>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7594" t="14213" r="4093" b="23689"/>
          <a:stretch/>
        </p:blipFill>
        <p:spPr bwMode="auto">
          <a:xfrm>
            <a:off x="2057400" y="2315497"/>
            <a:ext cx="4984956" cy="3704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a:xfrm>
            <a:off x="457200" y="1981200"/>
            <a:ext cx="8229600" cy="4648200"/>
          </a:xfrm>
        </p:spPr>
        <p:txBody>
          <a:bodyPr/>
          <a:lstStyle/>
          <a:p>
            <a:pPr marL="0" indent="0">
              <a:buNone/>
            </a:pPr>
            <a:endParaRPr lang="en-US" dirty="0"/>
          </a:p>
        </p:txBody>
      </p:sp>
      <p:sp>
        <p:nvSpPr>
          <p:cNvPr id="8" name="Slide Number Placeholder 7"/>
          <p:cNvSpPr>
            <a:spLocks noGrp="1"/>
          </p:cNvSpPr>
          <p:nvPr>
            <p:ph type="sldNum" sz="quarter" idx="12"/>
          </p:nvPr>
        </p:nvSpPr>
        <p:spPr/>
        <p:txBody>
          <a:bodyPr/>
          <a:lstStyle/>
          <a:p>
            <a:fld id="{44B214BB-661D-4F56-B225-34CBD1A6709D}" type="slidenum">
              <a:rPr lang="en-IN" smtClean="0"/>
              <a:t>81</a:t>
            </a:fld>
            <a:endParaRPr lang="en-IN"/>
          </a:p>
        </p:txBody>
      </p:sp>
    </p:spTree>
    <p:extLst>
      <p:ext uri="{BB962C8B-B14F-4D97-AF65-F5344CB8AC3E}">
        <p14:creationId xmlns:p14="http://schemas.microsoft.com/office/powerpoint/2010/main" val="575851848"/>
      </p:ext>
    </p:extLst>
  </p:cSld>
  <p:clrMapOvr>
    <a:masterClrMapping/>
  </p:clrMapOvr>
  <mc:AlternateContent xmlns:mc="http://schemas.openxmlformats.org/markup-compatibility/2006" xmlns:p14="http://schemas.microsoft.com/office/powerpoint/2010/main">
    <mc:Choice Requires="p14">
      <p:transition spd="slow" p14:dur="2000" advTm="145589"/>
    </mc:Choice>
    <mc:Fallback xmlns="">
      <p:transition spd="slow" advTm="145589"/>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Box-plot : R zone</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4988" y="1600200"/>
            <a:ext cx="453402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44B214BB-661D-4F56-B225-34CBD1A6709D}" type="slidenum">
              <a:rPr lang="en-IN" smtClean="0"/>
              <a:t>82</a:t>
            </a:fld>
            <a:endParaRPr lang="en-IN"/>
          </a:p>
        </p:txBody>
      </p:sp>
    </p:spTree>
    <p:extLst>
      <p:ext uri="{BB962C8B-B14F-4D97-AF65-F5344CB8AC3E}">
        <p14:creationId xmlns:p14="http://schemas.microsoft.com/office/powerpoint/2010/main" val="1406773578"/>
      </p:ext>
    </p:extLst>
  </p:cSld>
  <p:clrMapOvr>
    <a:masterClrMapping/>
  </p:clrMapOvr>
  <mc:AlternateContent xmlns:mc="http://schemas.openxmlformats.org/markup-compatibility/2006" xmlns:p14="http://schemas.microsoft.com/office/powerpoint/2010/main">
    <mc:Choice Requires="p14">
      <p:transition spd="slow" p14:dur="2000" advTm="51467"/>
    </mc:Choice>
    <mc:Fallback xmlns="">
      <p:transition spd="slow" advTm="51467"/>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Identifying outlier value and </a:t>
            </a:r>
            <a:br>
              <a:rPr lang="en-US" sz="3200" dirty="0" smtClean="0"/>
            </a:br>
            <a:r>
              <a:rPr lang="en-US" sz="3200" dirty="0" smtClean="0"/>
              <a:t>corresponding row number and printing </a:t>
            </a:r>
            <a:endParaRPr lang="en-US" sz="3200" dirty="0"/>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52" t="43595" r="46594" b="32353"/>
          <a:stretch/>
        </p:blipFill>
        <p:spPr bwMode="auto">
          <a:xfrm>
            <a:off x="443708" y="1981200"/>
            <a:ext cx="8394026"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44B214BB-661D-4F56-B225-34CBD1A6709D}" type="slidenum">
              <a:rPr lang="en-IN" smtClean="0"/>
              <a:t>83</a:t>
            </a:fld>
            <a:endParaRPr lang="en-IN"/>
          </a:p>
        </p:txBody>
      </p:sp>
    </p:spTree>
    <p:extLst>
      <p:ext uri="{BB962C8B-B14F-4D97-AF65-F5344CB8AC3E}">
        <p14:creationId xmlns:p14="http://schemas.microsoft.com/office/powerpoint/2010/main" val="1209577042"/>
      </p:ext>
    </p:extLst>
  </p:cSld>
  <p:clrMapOvr>
    <a:masterClrMapping/>
  </p:clrMapOvr>
  <mc:AlternateContent xmlns:mc="http://schemas.openxmlformats.org/markup-compatibility/2006" xmlns:p14="http://schemas.microsoft.com/office/powerpoint/2010/main">
    <mc:Choice Requires="p14">
      <p:transition spd="slow" p14:dur="2000" advTm="141634"/>
    </mc:Choice>
    <mc:Fallback xmlns="">
      <p:transition spd="slow" advTm="141634"/>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Data</a:t>
            </a:r>
            <a:endParaRPr lang="en-US" dirty="0"/>
          </a:p>
        </p:txBody>
      </p:sp>
      <p:sp>
        <p:nvSpPr>
          <p:cNvPr id="3" name="Content Placeholder 2"/>
          <p:cNvSpPr>
            <a:spLocks noGrp="1"/>
          </p:cNvSpPr>
          <p:nvPr>
            <p:ph idx="1"/>
          </p:nvPr>
        </p:nvSpPr>
        <p:spPr/>
        <p:txBody>
          <a:bodyPr>
            <a:normAutofit fontScale="92500"/>
          </a:bodyPr>
          <a:lstStyle/>
          <a:p>
            <a:pPr algn="just"/>
            <a:r>
              <a:rPr lang="en-US" sz="2800" dirty="0" smtClean="0"/>
              <a:t>In a dataset, one or more data elements may have missing values in multiple records. </a:t>
            </a:r>
          </a:p>
          <a:p>
            <a:pPr algn="just"/>
            <a:r>
              <a:rPr lang="en-US" sz="2800" dirty="0" smtClean="0"/>
              <a:t>It may be due to a person who is collecting the sample data or by the responder, primarily due to his/her unwillingness to respond or lack of understanding needed to provide a response. </a:t>
            </a:r>
          </a:p>
          <a:p>
            <a:pPr algn="just"/>
            <a:r>
              <a:rPr lang="en-US" sz="2800" dirty="0"/>
              <a:t>It is rare that a database contains no missing values at all. How the analyst deals with the missing data may change the outcome of the analysis. </a:t>
            </a:r>
          </a:p>
          <a:p>
            <a:pPr algn="just"/>
            <a:r>
              <a:rPr lang="en-US" sz="2800" dirty="0" smtClean="0"/>
              <a:t>There are multiple strategies to handle missing values.</a:t>
            </a:r>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84</a:t>
            </a:fld>
            <a:endParaRPr lang="en-IN"/>
          </a:p>
        </p:txBody>
      </p:sp>
    </p:spTree>
    <p:extLst>
      <p:ext uri="{BB962C8B-B14F-4D97-AF65-F5344CB8AC3E}">
        <p14:creationId xmlns:p14="http://schemas.microsoft.com/office/powerpoint/2010/main" val="3373881823"/>
      </p:ext>
    </p:extLst>
  </p:cSld>
  <p:clrMapOvr>
    <a:masterClrMapping/>
  </p:clrMapOvr>
  <mc:AlternateContent xmlns:mc="http://schemas.openxmlformats.org/markup-compatibility/2006" xmlns:p14="http://schemas.microsoft.com/office/powerpoint/2010/main">
    <mc:Choice Requires="p14">
      <p:transition spd="slow" p14:dur="2000" advTm="105975"/>
    </mc:Choice>
    <mc:Fallback xmlns="">
      <p:transition spd="slow" advTm="105975"/>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Need for Imputation of Missing data</a:t>
            </a:r>
          </a:p>
        </p:txBody>
      </p:sp>
      <p:sp>
        <p:nvSpPr>
          <p:cNvPr id="3" name="Content Placeholder 2"/>
          <p:cNvSpPr>
            <a:spLocks noGrp="1"/>
          </p:cNvSpPr>
          <p:nvPr>
            <p:ph idx="1"/>
          </p:nvPr>
        </p:nvSpPr>
        <p:spPr/>
        <p:txBody>
          <a:bodyPr>
            <a:normAutofit/>
          </a:bodyPr>
          <a:lstStyle/>
          <a:p>
            <a:pPr algn="just">
              <a:defRPr/>
            </a:pPr>
            <a:r>
              <a:rPr lang="en-US" sz="2800" dirty="0"/>
              <a:t>It is important to learn methods for handling missing data that will not bias the results.</a:t>
            </a:r>
          </a:p>
          <a:p>
            <a:pPr algn="just">
              <a:defRPr/>
            </a:pPr>
            <a:r>
              <a:rPr lang="en-US" sz="2800" dirty="0" smtClean="0">
                <a:solidFill>
                  <a:schemeClr val="hlink"/>
                </a:solidFill>
              </a:rPr>
              <a:t>Delete </a:t>
            </a:r>
            <a:r>
              <a:rPr lang="en-US" sz="2800" dirty="0">
                <a:solidFill>
                  <a:schemeClr val="hlink"/>
                </a:solidFill>
              </a:rPr>
              <a:t>Records Containing Missing Values?</a:t>
            </a:r>
          </a:p>
          <a:p>
            <a:pPr marL="457200" lvl="1" indent="0" algn="just">
              <a:buNone/>
              <a:defRPr/>
            </a:pPr>
            <a:r>
              <a:rPr lang="en-US" dirty="0"/>
              <a:t>Not necessarily a best approach</a:t>
            </a:r>
          </a:p>
          <a:p>
            <a:pPr marL="457200" lvl="1" indent="0" algn="just">
              <a:buNone/>
              <a:defRPr/>
            </a:pPr>
            <a:r>
              <a:rPr lang="en-US" dirty="0"/>
              <a:t>Deleting records creates biased subset</a:t>
            </a:r>
          </a:p>
          <a:p>
            <a:pPr marL="457200" lvl="1" indent="0" algn="just">
              <a:buNone/>
              <a:defRPr/>
            </a:pPr>
            <a:r>
              <a:rPr lang="en-US" dirty="0"/>
              <a:t>Valuable information in other fields lost</a:t>
            </a:r>
          </a:p>
          <a:p>
            <a:endParaRPr lang="en-US" sz="2800" dirty="0"/>
          </a:p>
        </p:txBody>
      </p:sp>
      <p:sp>
        <p:nvSpPr>
          <p:cNvPr id="7" name="Slide Number Placeholder 6"/>
          <p:cNvSpPr>
            <a:spLocks noGrp="1"/>
          </p:cNvSpPr>
          <p:nvPr>
            <p:ph type="sldNum" sz="quarter" idx="12"/>
          </p:nvPr>
        </p:nvSpPr>
        <p:spPr/>
        <p:txBody>
          <a:bodyPr/>
          <a:lstStyle/>
          <a:p>
            <a:fld id="{44B214BB-661D-4F56-B225-34CBD1A6709D}" type="slidenum">
              <a:rPr lang="en-IN" smtClean="0"/>
              <a:t>85</a:t>
            </a:fld>
            <a:endParaRPr lang="en-IN"/>
          </a:p>
        </p:txBody>
      </p:sp>
    </p:spTree>
    <p:custDataLst>
      <p:tags r:id="rId1"/>
    </p:custDataLst>
    <p:extLst>
      <p:ext uri="{BB962C8B-B14F-4D97-AF65-F5344CB8AC3E}">
        <p14:creationId xmlns:p14="http://schemas.microsoft.com/office/powerpoint/2010/main" val="548973170"/>
      </p:ext>
    </p:extLst>
  </p:cSld>
  <p:clrMapOvr>
    <a:masterClrMapping/>
  </p:clrMapOvr>
  <mc:AlternateContent xmlns:mc="http://schemas.openxmlformats.org/markup-compatibility/2006" xmlns:p14="http://schemas.microsoft.com/office/powerpoint/2010/main">
    <mc:Choice Requires="p14">
      <p:transition spd="slow" p14:dur="2000" advTm="128935"/>
    </mc:Choice>
    <mc:Fallback xmlns="">
      <p:transition spd="slow" advTm="1289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28650" y="365126"/>
            <a:ext cx="7886700" cy="484880"/>
          </a:xfrm>
        </p:spPr>
        <p:txBody>
          <a:bodyPr>
            <a:normAutofit fontScale="90000"/>
          </a:bodyPr>
          <a:lstStyle/>
          <a:p>
            <a:pPr eaLnBrk="1" hangingPunct="1">
              <a:defRPr/>
            </a:pPr>
            <a:r>
              <a:rPr lang="en-US" sz="2800" dirty="0" smtClean="0">
                <a:solidFill>
                  <a:srgbClr val="996633"/>
                </a:solidFill>
                <a:latin typeface="Cambria" panose="02040503050406030204" pitchFamily="18" charset="0"/>
              </a:rPr>
              <a:t>Methods to Handle </a:t>
            </a:r>
            <a:r>
              <a:rPr lang="en-US" sz="2800" dirty="0">
                <a:solidFill>
                  <a:srgbClr val="996633"/>
                </a:solidFill>
                <a:latin typeface="Cambria" panose="02040503050406030204" pitchFamily="18" charset="0"/>
              </a:rPr>
              <a:t>Missing </a:t>
            </a:r>
            <a:r>
              <a:rPr lang="en-US" sz="2800" dirty="0" smtClean="0">
                <a:solidFill>
                  <a:srgbClr val="996633"/>
                </a:solidFill>
                <a:latin typeface="Cambria" panose="02040503050406030204" pitchFamily="18" charset="0"/>
              </a:rPr>
              <a:t>Data</a:t>
            </a:r>
            <a:endParaRPr lang="en-US" sz="2800" dirty="0">
              <a:solidFill>
                <a:srgbClr val="996633"/>
              </a:solidFill>
              <a:latin typeface="Cambria" panose="02040503050406030204" pitchFamily="18" charset="0"/>
            </a:endParaRPr>
          </a:p>
        </p:txBody>
      </p:sp>
      <p:sp>
        <p:nvSpPr>
          <p:cNvPr id="31747" name="Rectangle 3"/>
          <p:cNvSpPr>
            <a:spLocks noGrp="1" noChangeArrowheads="1"/>
          </p:cNvSpPr>
          <p:nvPr>
            <p:ph type="body" idx="1"/>
          </p:nvPr>
        </p:nvSpPr>
        <p:spPr>
          <a:xfrm>
            <a:off x="628650" y="1676400"/>
            <a:ext cx="7886700" cy="4648200"/>
          </a:xfrm>
        </p:spPr>
        <p:txBody>
          <a:bodyPr>
            <a:normAutofit/>
          </a:bodyPr>
          <a:lstStyle/>
          <a:p>
            <a:pPr algn="just">
              <a:defRPr/>
            </a:pPr>
            <a:r>
              <a:rPr lang="en-US" sz="2800" dirty="0" smtClean="0">
                <a:solidFill>
                  <a:schemeClr val="hlink"/>
                </a:solidFill>
              </a:rPr>
              <a:t>Replace </a:t>
            </a:r>
            <a:r>
              <a:rPr lang="en-US" sz="2800" dirty="0">
                <a:solidFill>
                  <a:schemeClr val="hlink"/>
                </a:solidFill>
              </a:rPr>
              <a:t>Missing Values with User-defined Constant</a:t>
            </a:r>
          </a:p>
          <a:p>
            <a:pPr marL="457200" lvl="1" indent="0" algn="just">
              <a:buNone/>
              <a:defRPr/>
            </a:pPr>
            <a:r>
              <a:rPr lang="en-US" dirty="0"/>
              <a:t>Missing numeric values replaced with </a:t>
            </a:r>
            <a:r>
              <a:rPr lang="en-US" dirty="0" smtClean="0"/>
              <a:t>0.0.</a:t>
            </a:r>
            <a:endParaRPr lang="en-US" dirty="0"/>
          </a:p>
          <a:p>
            <a:pPr marL="457200" lvl="1" indent="0" algn="just">
              <a:buNone/>
              <a:defRPr/>
            </a:pPr>
            <a:r>
              <a:rPr lang="en-US" dirty="0"/>
              <a:t>Missing categorical values replaced with “Missing</a:t>
            </a:r>
            <a:r>
              <a:rPr lang="en-US" dirty="0" smtClean="0"/>
              <a:t>”.</a:t>
            </a:r>
          </a:p>
          <a:p>
            <a:pPr algn="just">
              <a:defRPr/>
            </a:pPr>
            <a:r>
              <a:rPr lang="en-US" sz="2800" dirty="0" smtClean="0">
                <a:solidFill>
                  <a:schemeClr val="hlink"/>
                </a:solidFill>
              </a:rPr>
              <a:t>Replace </a:t>
            </a:r>
            <a:r>
              <a:rPr lang="en-US" sz="2800" dirty="0">
                <a:solidFill>
                  <a:schemeClr val="hlink"/>
                </a:solidFill>
              </a:rPr>
              <a:t>Missing Values with Mode or </a:t>
            </a:r>
            <a:r>
              <a:rPr lang="en-US" sz="2800" dirty="0" smtClean="0">
                <a:solidFill>
                  <a:schemeClr val="hlink"/>
                </a:solidFill>
              </a:rPr>
              <a:t>Mean</a:t>
            </a:r>
            <a:endParaRPr lang="en-US" sz="2800" dirty="0">
              <a:solidFill>
                <a:schemeClr val="hlink"/>
              </a:solidFill>
            </a:endParaRPr>
          </a:p>
          <a:p>
            <a:pPr marL="457200" lvl="1" indent="0" algn="just">
              <a:buNone/>
              <a:defRPr/>
            </a:pPr>
            <a:r>
              <a:rPr lang="en-US" dirty="0" smtClean="0"/>
              <a:t>Mode </a:t>
            </a:r>
            <a:r>
              <a:rPr lang="en-US" dirty="0"/>
              <a:t>of categorical </a:t>
            </a:r>
            <a:r>
              <a:rPr lang="en-US" dirty="0" smtClean="0"/>
              <a:t>variables.</a:t>
            </a:r>
          </a:p>
          <a:p>
            <a:pPr marL="457200" lvl="1" indent="0" algn="just">
              <a:buNone/>
              <a:defRPr/>
            </a:pPr>
            <a:r>
              <a:rPr lang="en-US" dirty="0" smtClean="0"/>
              <a:t>Mean </a:t>
            </a:r>
            <a:r>
              <a:rPr lang="en-US" dirty="0"/>
              <a:t>for </a:t>
            </a:r>
            <a:r>
              <a:rPr lang="en-US" dirty="0" smtClean="0"/>
              <a:t>numeric  variables.</a:t>
            </a:r>
          </a:p>
          <a:p>
            <a:pPr marL="457200" lvl="1" indent="0">
              <a:buNone/>
              <a:defRPr/>
            </a:pPr>
            <a:endParaRPr lang="en-US" sz="2000" dirty="0"/>
          </a:p>
          <a:p>
            <a:pPr marL="457200" lvl="1" indent="0" eaLnBrk="1" hangingPunct="1">
              <a:lnSpc>
                <a:spcPct val="90000"/>
              </a:lnSpc>
              <a:buNone/>
              <a:defRPr/>
            </a:pPr>
            <a:endParaRPr lang="en-US" sz="2000" dirty="0">
              <a:solidFill>
                <a:schemeClr val="hlink"/>
              </a:solidFill>
            </a:endParaRPr>
          </a:p>
        </p:txBody>
      </p:sp>
      <p:sp>
        <p:nvSpPr>
          <p:cNvPr id="3" name="Slide Number Placeholder 2"/>
          <p:cNvSpPr>
            <a:spLocks noGrp="1"/>
          </p:cNvSpPr>
          <p:nvPr>
            <p:ph type="sldNum" sz="quarter" idx="12"/>
          </p:nvPr>
        </p:nvSpPr>
        <p:spPr/>
        <p:txBody>
          <a:bodyPr/>
          <a:lstStyle/>
          <a:p>
            <a:fld id="{44B214BB-661D-4F56-B225-34CBD1A6709D}" type="slidenum">
              <a:rPr lang="en-IN" smtClean="0"/>
              <a:t>86</a:t>
            </a:fld>
            <a:endParaRPr lang="en-IN"/>
          </a:p>
        </p:txBody>
      </p:sp>
    </p:spTree>
    <p:custDataLst>
      <p:tags r:id="rId1"/>
    </p:custDataLst>
    <p:extLst>
      <p:ext uri="{BB962C8B-B14F-4D97-AF65-F5344CB8AC3E}">
        <p14:creationId xmlns:p14="http://schemas.microsoft.com/office/powerpoint/2010/main" val="120087169"/>
      </p:ext>
    </p:extLst>
  </p:cSld>
  <p:clrMapOvr>
    <a:masterClrMapping/>
  </p:clrMapOvr>
  <mc:AlternateContent xmlns:mc="http://schemas.openxmlformats.org/markup-compatibility/2006" xmlns:p14="http://schemas.microsoft.com/office/powerpoint/2010/main">
    <mc:Choice Requires="p14">
      <p:transition spd="slow" p14:dur="2000" advTm="122021"/>
    </mc:Choice>
    <mc:Fallback xmlns="">
      <p:transition spd="slow" advTm="1220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747">
                                            <p:txEl>
                                              <p:pRg st="4" end="4"/>
                                            </p:txEl>
                                          </p:spTgt>
                                        </p:tgtEl>
                                        <p:attrNameLst>
                                          <p:attrName>style.visibility</p:attrName>
                                        </p:attrNameLst>
                                      </p:cBhvr>
                                      <p:to>
                                        <p:strVal val="visible"/>
                                      </p:to>
                                    </p:set>
                                    <p:anim calcmode="lin" valueType="num">
                                      <p:cBhvr additive="base">
                                        <p:cTn id="31"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747">
                                            <p:txEl>
                                              <p:pRg st="5" end="5"/>
                                            </p:txEl>
                                          </p:spTgt>
                                        </p:tgtEl>
                                        <p:attrNameLst>
                                          <p:attrName>style.visibility</p:attrName>
                                        </p:attrNameLst>
                                      </p:cBhvr>
                                      <p:to>
                                        <p:strVal val="visible"/>
                                      </p:to>
                                    </p:set>
                                    <p:anim calcmode="lin" valueType="num">
                                      <p:cBhvr additive="base">
                                        <p:cTn id="37" dur="500" fill="hold"/>
                                        <p:tgtEl>
                                          <p:spTgt spid="3174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74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28650" y="365126"/>
            <a:ext cx="7886700" cy="1311274"/>
          </a:xfrm>
        </p:spPr>
        <p:txBody>
          <a:bodyPr>
            <a:normAutofit/>
          </a:bodyPr>
          <a:lstStyle/>
          <a:p>
            <a:pPr eaLnBrk="1" hangingPunct="1">
              <a:defRPr/>
            </a:pPr>
            <a:r>
              <a:rPr lang="en-US" sz="2800" dirty="0" smtClean="0">
                <a:solidFill>
                  <a:srgbClr val="996633"/>
                </a:solidFill>
                <a:latin typeface="Cambria" panose="02040503050406030204" pitchFamily="18" charset="0"/>
              </a:rPr>
              <a:t>Methods to Handle  </a:t>
            </a:r>
            <a:r>
              <a:rPr lang="en-US" sz="2800" dirty="0">
                <a:solidFill>
                  <a:srgbClr val="996633"/>
                </a:solidFill>
                <a:latin typeface="Cambria" panose="02040503050406030204" pitchFamily="18" charset="0"/>
              </a:rPr>
              <a:t>Missing </a:t>
            </a:r>
            <a:r>
              <a:rPr lang="en-US" sz="2800" dirty="0" smtClean="0">
                <a:solidFill>
                  <a:srgbClr val="996633"/>
                </a:solidFill>
                <a:latin typeface="Cambria" panose="02040503050406030204" pitchFamily="18" charset="0"/>
              </a:rPr>
              <a:t>Data</a:t>
            </a:r>
            <a:endParaRPr lang="en-US" sz="2800" dirty="0">
              <a:solidFill>
                <a:srgbClr val="996633"/>
              </a:solidFill>
              <a:latin typeface="Cambria" panose="02040503050406030204" pitchFamily="18" charset="0"/>
            </a:endParaRPr>
          </a:p>
        </p:txBody>
      </p:sp>
      <p:sp>
        <p:nvSpPr>
          <p:cNvPr id="31747" name="Rectangle 3"/>
          <p:cNvSpPr>
            <a:spLocks noGrp="1" noChangeArrowheads="1"/>
          </p:cNvSpPr>
          <p:nvPr>
            <p:ph type="body" idx="1"/>
          </p:nvPr>
        </p:nvSpPr>
        <p:spPr>
          <a:xfrm>
            <a:off x="628650" y="1905000"/>
            <a:ext cx="7886700" cy="4419600"/>
          </a:xfrm>
        </p:spPr>
        <p:txBody>
          <a:bodyPr>
            <a:normAutofit/>
          </a:bodyPr>
          <a:lstStyle/>
          <a:p>
            <a:pPr algn="just">
              <a:defRPr/>
            </a:pPr>
            <a:r>
              <a:rPr lang="en-US" sz="2800" dirty="0" smtClean="0">
                <a:solidFill>
                  <a:schemeClr val="hlink"/>
                </a:solidFill>
              </a:rPr>
              <a:t>Replace </a:t>
            </a:r>
            <a:r>
              <a:rPr lang="en-US" sz="2800" dirty="0">
                <a:solidFill>
                  <a:schemeClr val="hlink"/>
                </a:solidFill>
              </a:rPr>
              <a:t>Missing Values with Random Values from the observed distribution of the variable</a:t>
            </a:r>
          </a:p>
          <a:p>
            <a:pPr marL="457200" lvl="1" indent="0" algn="just">
              <a:buNone/>
              <a:defRPr/>
            </a:pPr>
            <a:r>
              <a:rPr lang="en-US" dirty="0"/>
              <a:t>Values randomly taken from underlying distribution.</a:t>
            </a:r>
          </a:p>
          <a:p>
            <a:pPr marL="457200" lvl="1" indent="0" algn="just">
              <a:buNone/>
              <a:defRPr/>
            </a:pPr>
            <a:r>
              <a:rPr lang="en-US" dirty="0"/>
              <a:t>Method superior compared to mean substitution.</a:t>
            </a:r>
          </a:p>
          <a:p>
            <a:pPr marL="457200" lvl="1" indent="0" algn="just">
              <a:buNone/>
              <a:defRPr/>
            </a:pPr>
            <a:r>
              <a:rPr lang="en-US" dirty="0"/>
              <a:t>Measures of location and spread remain closer to original.</a:t>
            </a:r>
          </a:p>
          <a:p>
            <a:pPr marL="0" indent="0" algn="just">
              <a:buNone/>
              <a:defRPr/>
            </a:pPr>
            <a:endParaRPr lang="en-US" sz="2400" dirty="0" smtClean="0"/>
          </a:p>
          <a:p>
            <a:pPr marL="457200" lvl="1" indent="0">
              <a:buNone/>
              <a:defRPr/>
            </a:pPr>
            <a:endParaRPr lang="en-US" sz="2000" dirty="0"/>
          </a:p>
          <a:p>
            <a:pPr marL="457200" lvl="1" indent="0" eaLnBrk="1" hangingPunct="1">
              <a:lnSpc>
                <a:spcPct val="90000"/>
              </a:lnSpc>
              <a:buNone/>
              <a:defRPr/>
            </a:pPr>
            <a:endParaRPr lang="en-US" sz="2000" dirty="0">
              <a:solidFill>
                <a:schemeClr val="hlink"/>
              </a:solidFill>
            </a:endParaRPr>
          </a:p>
        </p:txBody>
      </p:sp>
      <p:sp>
        <p:nvSpPr>
          <p:cNvPr id="5" name="Slide Number Placeholder 4"/>
          <p:cNvSpPr>
            <a:spLocks noGrp="1"/>
          </p:cNvSpPr>
          <p:nvPr>
            <p:ph type="sldNum" sz="quarter" idx="12"/>
          </p:nvPr>
        </p:nvSpPr>
        <p:spPr/>
        <p:txBody>
          <a:bodyPr/>
          <a:lstStyle/>
          <a:p>
            <a:fld id="{44B214BB-661D-4F56-B225-34CBD1A6709D}" type="slidenum">
              <a:rPr lang="en-IN" smtClean="0"/>
              <a:t>87</a:t>
            </a:fld>
            <a:endParaRPr lang="en-IN"/>
          </a:p>
        </p:txBody>
      </p:sp>
    </p:spTree>
    <p:custDataLst>
      <p:tags r:id="rId1"/>
    </p:custDataLst>
    <p:extLst>
      <p:ext uri="{BB962C8B-B14F-4D97-AF65-F5344CB8AC3E}">
        <p14:creationId xmlns:p14="http://schemas.microsoft.com/office/powerpoint/2010/main" val="1832900874"/>
      </p:ext>
    </p:extLst>
  </p:cSld>
  <p:clrMapOvr>
    <a:masterClrMapping/>
  </p:clrMapOvr>
  <mc:AlternateContent xmlns:mc="http://schemas.openxmlformats.org/markup-compatibility/2006" xmlns:p14="http://schemas.microsoft.com/office/powerpoint/2010/main">
    <mc:Choice Requires="p14">
      <p:transition spd="slow" p14:dur="2000" advTm="68350"/>
    </mc:Choice>
    <mc:Fallback xmlns="">
      <p:transition spd="slow" advTm="683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996633"/>
                </a:solidFill>
                <a:latin typeface="Cambria" panose="02040503050406030204" pitchFamily="18" charset="0"/>
              </a:rPr>
              <a:t>Methods to </a:t>
            </a:r>
            <a:r>
              <a:rPr lang="en-US" dirty="0" smtClean="0">
                <a:solidFill>
                  <a:srgbClr val="996633"/>
                </a:solidFill>
                <a:latin typeface="Cambria" panose="02040503050406030204" pitchFamily="18" charset="0"/>
              </a:rPr>
              <a:t>Handle </a:t>
            </a:r>
            <a:r>
              <a:rPr lang="en-US" dirty="0">
                <a:solidFill>
                  <a:srgbClr val="996633"/>
                </a:solidFill>
                <a:latin typeface="Cambria" panose="02040503050406030204" pitchFamily="18" charset="0"/>
              </a:rPr>
              <a:t>Missing Data</a:t>
            </a:r>
            <a:endParaRPr lang="en-US" dirty="0"/>
          </a:p>
        </p:txBody>
      </p:sp>
      <p:sp>
        <p:nvSpPr>
          <p:cNvPr id="3" name="Content Placeholder 2"/>
          <p:cNvSpPr>
            <a:spLocks noGrp="1"/>
          </p:cNvSpPr>
          <p:nvPr>
            <p:ph idx="1"/>
          </p:nvPr>
        </p:nvSpPr>
        <p:spPr>
          <a:xfrm>
            <a:off x="457200" y="2057400"/>
            <a:ext cx="8229600" cy="4068763"/>
          </a:xfrm>
        </p:spPr>
        <p:txBody>
          <a:bodyPr/>
          <a:lstStyle/>
          <a:p>
            <a:pPr algn="just">
              <a:defRPr/>
            </a:pPr>
            <a:r>
              <a:rPr lang="en-US" sz="2800" dirty="0">
                <a:solidFill>
                  <a:schemeClr val="hlink"/>
                </a:solidFill>
              </a:rPr>
              <a:t>Replace Missing values with imputed values.</a:t>
            </a:r>
          </a:p>
          <a:p>
            <a:pPr marL="457200" lvl="1" indent="0" algn="just">
              <a:buNone/>
              <a:defRPr/>
            </a:pPr>
            <a:r>
              <a:rPr lang="en-US" dirty="0"/>
              <a:t>Estimate the missing value using regression given that all other attributes for a particular record.</a:t>
            </a:r>
          </a:p>
          <a:p>
            <a:pPr marL="457200" lvl="1" indent="0" algn="just">
              <a:buNone/>
              <a:defRPr/>
            </a:pPr>
            <a:r>
              <a:rPr lang="en-US" dirty="0"/>
              <a:t>Estimate the missing value using multivariate imputation by chained equation.</a:t>
            </a:r>
          </a:p>
          <a:p>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88</a:t>
            </a:fld>
            <a:endParaRPr lang="en-IN"/>
          </a:p>
        </p:txBody>
      </p:sp>
    </p:spTree>
    <p:extLst>
      <p:ext uri="{BB962C8B-B14F-4D97-AF65-F5344CB8AC3E}">
        <p14:creationId xmlns:p14="http://schemas.microsoft.com/office/powerpoint/2010/main" val="3796045437"/>
      </p:ext>
    </p:extLst>
  </p:cSld>
  <p:clrMapOvr>
    <a:masterClrMapping/>
  </p:clrMapOvr>
  <mc:AlternateContent xmlns:mc="http://schemas.openxmlformats.org/markup-compatibility/2006" xmlns:p14="http://schemas.microsoft.com/office/powerpoint/2010/main">
    <mc:Choice Requires="p14">
      <p:transition spd="slow" p14:dur="2000" advTm="34306"/>
    </mc:Choice>
    <mc:Fallback xmlns="">
      <p:transition spd="slow" advTm="34306"/>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480002"/>
          </a:xfrm>
        </p:spPr>
        <p:txBody>
          <a:bodyPr>
            <a:normAutofit fontScale="90000"/>
          </a:bodyPr>
          <a:lstStyle/>
          <a:p>
            <a:r>
              <a:rPr lang="en-US" sz="2800" dirty="0" smtClean="0">
                <a:solidFill>
                  <a:srgbClr val="996633"/>
                </a:solidFill>
                <a:latin typeface="Cambria" panose="02040503050406030204" pitchFamily="18" charset="0"/>
              </a:rPr>
              <a:t>The Imputation Method</a:t>
            </a:r>
            <a:endParaRPr lang="en-US" sz="2800" dirty="0">
              <a:solidFill>
                <a:srgbClr val="996633"/>
              </a:solidFill>
              <a:latin typeface="Cambria" panose="02040503050406030204" pitchFamily="18" charset="0"/>
            </a:endParaRPr>
          </a:p>
        </p:txBody>
      </p:sp>
      <p:sp>
        <p:nvSpPr>
          <p:cNvPr id="3" name="Content Placeholder 2"/>
          <p:cNvSpPr>
            <a:spLocks noGrp="1"/>
          </p:cNvSpPr>
          <p:nvPr>
            <p:ph idx="1"/>
          </p:nvPr>
        </p:nvSpPr>
        <p:spPr>
          <a:xfrm>
            <a:off x="628650" y="1143000"/>
            <a:ext cx="7886700" cy="5181600"/>
          </a:xfrm>
        </p:spPr>
        <p:txBody>
          <a:bodyPr>
            <a:normAutofit lnSpcReduction="10000"/>
          </a:bodyPr>
          <a:lstStyle/>
          <a:p>
            <a:pPr algn="just"/>
            <a:r>
              <a:rPr lang="en-US" sz="2400" dirty="0" smtClean="0"/>
              <a:t>For continuous variables, the imputation is done with regression.</a:t>
            </a:r>
          </a:p>
          <a:p>
            <a:pPr marL="0" indent="0" algn="just">
              <a:buNone/>
            </a:pPr>
            <a:endParaRPr lang="en-US" sz="2400" dirty="0" smtClean="0"/>
          </a:p>
          <a:p>
            <a:pPr lvl="1" algn="just"/>
            <a:r>
              <a:rPr lang="en-US" sz="2400" dirty="0" smtClean="0"/>
              <a:t>Estimate the missing value by taking the variable as response given that all other values. </a:t>
            </a:r>
          </a:p>
          <a:p>
            <a:pPr lvl="1" algn="just"/>
            <a:r>
              <a:rPr lang="en-US" sz="2400" dirty="0" smtClean="0"/>
              <a:t>It uses stepwise regression (forward elimination) to include significant variables.</a:t>
            </a:r>
          </a:p>
          <a:p>
            <a:pPr algn="just"/>
            <a:endParaRPr lang="en-US" sz="2400" dirty="0" smtClean="0"/>
          </a:p>
          <a:p>
            <a:pPr algn="just"/>
            <a:r>
              <a:rPr lang="en-US" sz="2400" dirty="0" smtClean="0"/>
              <a:t>For categorical variables, classification algorithm such as CART will be used.</a:t>
            </a:r>
          </a:p>
          <a:p>
            <a:pPr algn="just"/>
            <a:r>
              <a:rPr lang="en-US" sz="2400" dirty="0"/>
              <a:t>The general question asked is “What would be the most likely value for this missing record, given all the other attributes for a particular records?”.</a:t>
            </a:r>
          </a:p>
          <a:p>
            <a:pPr algn="just"/>
            <a:endParaRPr lang="en-US" sz="2400" dirty="0" smtClean="0">
              <a:latin typeface="Cambria" panose="02040503050406030204" pitchFamily="18" charset="0"/>
            </a:endParaRPr>
          </a:p>
          <a:p>
            <a:endParaRPr lang="en-US" dirty="0" smtClean="0"/>
          </a:p>
        </p:txBody>
      </p:sp>
      <p:sp>
        <p:nvSpPr>
          <p:cNvPr id="5" name="Slide Number Placeholder 4"/>
          <p:cNvSpPr>
            <a:spLocks noGrp="1"/>
          </p:cNvSpPr>
          <p:nvPr>
            <p:ph type="sldNum" sz="quarter" idx="12"/>
          </p:nvPr>
        </p:nvSpPr>
        <p:spPr/>
        <p:txBody>
          <a:bodyPr/>
          <a:lstStyle/>
          <a:p>
            <a:fld id="{44B214BB-661D-4F56-B225-34CBD1A6709D}" type="slidenum">
              <a:rPr lang="en-IN" smtClean="0"/>
              <a:t>89</a:t>
            </a:fld>
            <a:endParaRPr lang="en-IN"/>
          </a:p>
        </p:txBody>
      </p:sp>
    </p:spTree>
    <p:custDataLst>
      <p:tags r:id="rId1"/>
    </p:custDataLst>
    <p:extLst>
      <p:ext uri="{BB962C8B-B14F-4D97-AF65-F5344CB8AC3E}">
        <p14:creationId xmlns:p14="http://schemas.microsoft.com/office/powerpoint/2010/main" val="927073359"/>
      </p:ext>
    </p:extLst>
  </p:cSld>
  <p:clrMapOvr>
    <a:masterClrMapping/>
  </p:clrMapOvr>
  <mc:AlternateContent xmlns:mc="http://schemas.openxmlformats.org/markup-compatibility/2006" xmlns:p14="http://schemas.microsoft.com/office/powerpoint/2010/main">
    <mc:Choice Requires="p14">
      <p:transition spd="slow" p14:dur="2000" advTm="90037"/>
    </mc:Choice>
    <mc:Fallback xmlns="">
      <p:transition spd="slow" advTm="900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15530"/>
          </a:xfrm>
        </p:spPr>
        <p:txBody>
          <a:bodyPr>
            <a:normAutofit fontScale="90000"/>
          </a:bodyPr>
          <a:lstStyle/>
          <a:p>
            <a:r>
              <a:rPr lang="en-US" dirty="0" smtClean="0"/>
              <a:t>Nominal level</a:t>
            </a:r>
            <a:endParaRPr lang="en-US" dirty="0"/>
          </a:p>
        </p:txBody>
      </p:sp>
      <p:sp>
        <p:nvSpPr>
          <p:cNvPr id="3" name="Content Placeholder 2"/>
          <p:cNvSpPr>
            <a:spLocks noGrp="1"/>
          </p:cNvSpPr>
          <p:nvPr>
            <p:ph idx="1"/>
          </p:nvPr>
        </p:nvSpPr>
        <p:spPr>
          <a:xfrm>
            <a:off x="628650" y="1318161"/>
            <a:ext cx="7886700" cy="5237018"/>
          </a:xfrm>
        </p:spPr>
        <p:txBody>
          <a:bodyPr>
            <a:normAutofit fontScale="92500" lnSpcReduction="20000"/>
          </a:bodyPr>
          <a:lstStyle/>
          <a:p>
            <a:r>
              <a:rPr lang="en-US" dirty="0" smtClean="0"/>
              <a:t>The lowest level of data measurement is Nominal level.  Numbers representing nominal level data  can be used only to classify or categorize. </a:t>
            </a:r>
          </a:p>
          <a:p>
            <a:r>
              <a:rPr lang="en-US" dirty="0" smtClean="0"/>
              <a:t>Employee Identification Numbers is an example of Nominal data.</a:t>
            </a:r>
          </a:p>
          <a:p>
            <a:r>
              <a:rPr lang="en-US" dirty="0" smtClean="0"/>
              <a:t>Many demographic questions in surveys result in data that are nominal because the questions are used to classify only. If we assign numbers 1, 2, 3 etc., these numbers should be only to use classify the respondents/items. The number 1 does not denote the top classification.</a:t>
            </a:r>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9</a:t>
            </a:fld>
            <a:endParaRPr lang="en-IN"/>
          </a:p>
        </p:txBody>
      </p:sp>
    </p:spTree>
    <p:extLst>
      <p:ext uri="{BB962C8B-B14F-4D97-AF65-F5344CB8AC3E}">
        <p14:creationId xmlns:p14="http://schemas.microsoft.com/office/powerpoint/2010/main" val="24319600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34761"/>
          </a:xfrm>
        </p:spPr>
        <p:txBody>
          <a:bodyPr>
            <a:normAutofit/>
          </a:bodyPr>
          <a:lstStyle/>
          <a:p>
            <a:r>
              <a:rPr lang="en-US" sz="2800" dirty="0" smtClean="0">
                <a:solidFill>
                  <a:srgbClr val="996633"/>
                </a:solidFill>
                <a:latin typeface="Cambria" panose="02040503050406030204" pitchFamily="18" charset="0"/>
              </a:rPr>
              <a:t>Imputation by Stepwise Regression</a:t>
            </a:r>
            <a:endParaRPr lang="en-US" sz="2800" dirty="0">
              <a:solidFill>
                <a:srgbClr val="996633"/>
              </a:solidFill>
              <a:latin typeface="Cambria" panose="02040503050406030204" pitchFamily="18" charset="0"/>
            </a:endParaRPr>
          </a:p>
        </p:txBody>
      </p:sp>
      <p:sp>
        <p:nvSpPr>
          <p:cNvPr id="3" name="Content Placeholder 2"/>
          <p:cNvSpPr>
            <a:spLocks noGrp="1"/>
          </p:cNvSpPr>
          <p:nvPr>
            <p:ph idx="1"/>
          </p:nvPr>
        </p:nvSpPr>
        <p:spPr>
          <a:xfrm>
            <a:off x="628650" y="1016000"/>
            <a:ext cx="8199665" cy="5588000"/>
          </a:xfrm>
        </p:spPr>
        <p:txBody>
          <a:bodyPr>
            <a:normAutofit fontScale="70000" lnSpcReduction="20000"/>
          </a:bodyPr>
          <a:lstStyle/>
          <a:p>
            <a:pPr algn="just"/>
            <a:endParaRPr lang="en-US" sz="2800" dirty="0" smtClean="0"/>
          </a:p>
          <a:p>
            <a:pPr algn="just"/>
            <a:endParaRPr lang="en-US" sz="2800" dirty="0"/>
          </a:p>
          <a:p>
            <a:pPr algn="just"/>
            <a:r>
              <a:rPr lang="en-US" sz="2800" dirty="0" smtClean="0"/>
              <a:t>First prepare the data for multiple regression, specially categorical variables must be converted to dummy variables.</a:t>
            </a:r>
          </a:p>
          <a:p>
            <a:pPr algn="just"/>
            <a:r>
              <a:rPr lang="en-US" sz="2800" dirty="0" smtClean="0"/>
              <a:t>Let Y is the response variable and (X</a:t>
            </a:r>
            <a:r>
              <a:rPr lang="en-US" sz="2800" baseline="-25000" dirty="0" smtClean="0"/>
              <a:t>1</a:t>
            </a:r>
            <a:r>
              <a:rPr lang="en-US" sz="2800" dirty="0" smtClean="0"/>
              <a:t>, X</a:t>
            </a:r>
            <a:r>
              <a:rPr lang="en-US" sz="2800" baseline="-25000" dirty="0" smtClean="0"/>
              <a:t>2</a:t>
            </a:r>
            <a:r>
              <a:rPr lang="en-US" sz="2800" dirty="0" smtClean="0"/>
              <a:t>, …., </a:t>
            </a:r>
            <a:r>
              <a:rPr lang="en-US" sz="2800" dirty="0" err="1" smtClean="0"/>
              <a:t>X</a:t>
            </a:r>
            <a:r>
              <a:rPr lang="en-US" sz="2800" baseline="-25000" dirty="0" err="1" smtClean="0"/>
              <a:t>p</a:t>
            </a:r>
            <a:r>
              <a:rPr lang="en-US" sz="2800" dirty="0" smtClean="0"/>
              <a:t>) are </a:t>
            </a:r>
            <a:r>
              <a:rPr lang="en-US" sz="2800" i="1" dirty="0" smtClean="0"/>
              <a:t>p</a:t>
            </a:r>
            <a:r>
              <a:rPr lang="en-US" sz="2800" dirty="0" smtClean="0"/>
              <a:t>-predictors.</a:t>
            </a:r>
          </a:p>
          <a:p>
            <a:pPr algn="just"/>
            <a:r>
              <a:rPr lang="en-US" sz="2800" dirty="0" smtClean="0"/>
              <a:t>Let the predictor X</a:t>
            </a:r>
            <a:r>
              <a:rPr lang="en-US" sz="2800" baseline="-25000" dirty="0" smtClean="0"/>
              <a:t>2</a:t>
            </a:r>
            <a:r>
              <a:rPr lang="en-US" sz="2800" dirty="0" smtClean="0"/>
              <a:t> has a missing value corresponding to a record say R7.</a:t>
            </a:r>
          </a:p>
          <a:p>
            <a:pPr algn="just"/>
            <a:r>
              <a:rPr lang="en-US" sz="2800" dirty="0" smtClean="0"/>
              <a:t>Consider the predictor X</a:t>
            </a:r>
            <a:r>
              <a:rPr lang="en-US" sz="2800" baseline="-25000" dirty="0" smtClean="0"/>
              <a:t>2</a:t>
            </a:r>
            <a:r>
              <a:rPr lang="en-US" sz="2800" dirty="0" smtClean="0"/>
              <a:t> as response variable and all the original predictors (minus X</a:t>
            </a:r>
            <a:r>
              <a:rPr lang="en-US" sz="2800" baseline="-25000" dirty="0" smtClean="0"/>
              <a:t>2</a:t>
            </a:r>
            <a:r>
              <a:rPr lang="en-US" sz="2800" dirty="0" smtClean="0"/>
              <a:t>) represent predictors. </a:t>
            </a:r>
          </a:p>
          <a:p>
            <a:pPr algn="just"/>
            <a:r>
              <a:rPr lang="en-US" sz="2800" dirty="0" smtClean="0"/>
              <a:t>Do not include the </a:t>
            </a:r>
            <a:r>
              <a:rPr lang="en-US" sz="2800" dirty="0"/>
              <a:t>original response </a:t>
            </a:r>
            <a:r>
              <a:rPr lang="en-US" sz="2800" dirty="0" smtClean="0"/>
              <a:t>variable Y as predictor for imputation.</a:t>
            </a:r>
          </a:p>
          <a:p>
            <a:pPr algn="just"/>
            <a:r>
              <a:rPr lang="en-US" sz="2800" dirty="0" smtClean="0"/>
              <a:t>Apply stepwise variable selection method on X</a:t>
            </a:r>
            <a:r>
              <a:rPr lang="en-US" sz="2800" baseline="-25000" dirty="0" smtClean="0"/>
              <a:t>2</a:t>
            </a:r>
            <a:r>
              <a:rPr lang="en-US" sz="2800" dirty="0" smtClean="0"/>
              <a:t>. </a:t>
            </a:r>
          </a:p>
          <a:p>
            <a:pPr algn="just"/>
            <a:endParaRPr lang="en-US" sz="2800" dirty="0"/>
          </a:p>
          <a:p>
            <a:pPr algn="just"/>
            <a:r>
              <a:rPr lang="en-US" sz="2800" dirty="0" smtClean="0"/>
              <a:t>The model starts with no predictors, then the most significant predictor is entered into the model, followed by next most significant predictor and so on till all significant predictors have been entered into the model and no further predictors have been dropped.</a:t>
            </a:r>
          </a:p>
          <a:p>
            <a:pPr algn="just"/>
            <a:endParaRPr lang="en-US" sz="2800" dirty="0" smtClean="0"/>
          </a:p>
          <a:p>
            <a:pPr algn="just"/>
            <a:r>
              <a:rPr lang="en-US" sz="2800" dirty="0" smtClean="0"/>
              <a:t>Once the model is built, use the predictors to estimate the value of </a:t>
            </a:r>
            <a:r>
              <a:rPr lang="en-US" sz="2800" dirty="0"/>
              <a:t>X</a:t>
            </a:r>
            <a:r>
              <a:rPr lang="en-US" sz="2800" baseline="-25000" dirty="0"/>
              <a:t>2</a:t>
            </a:r>
            <a:r>
              <a:rPr lang="en-US" sz="2800" dirty="0" smtClean="0"/>
              <a:t>.</a:t>
            </a:r>
            <a:endParaRPr lang="en-US" sz="2400" dirty="0">
              <a:latin typeface="Cambria" panose="02040503050406030204" pitchFamily="18" charset="0"/>
            </a:endParaRPr>
          </a:p>
        </p:txBody>
      </p:sp>
      <p:sp>
        <p:nvSpPr>
          <p:cNvPr id="5" name="Slide Number Placeholder 4"/>
          <p:cNvSpPr>
            <a:spLocks noGrp="1"/>
          </p:cNvSpPr>
          <p:nvPr>
            <p:ph type="sldNum" sz="quarter" idx="12"/>
          </p:nvPr>
        </p:nvSpPr>
        <p:spPr/>
        <p:txBody>
          <a:bodyPr/>
          <a:lstStyle/>
          <a:p>
            <a:fld id="{44B214BB-661D-4F56-B225-34CBD1A6709D}" type="slidenum">
              <a:rPr lang="en-IN" smtClean="0"/>
              <a:t>90</a:t>
            </a:fld>
            <a:endParaRPr lang="en-IN"/>
          </a:p>
        </p:txBody>
      </p:sp>
    </p:spTree>
    <p:custDataLst>
      <p:tags r:id="rId1"/>
    </p:custDataLst>
    <p:extLst>
      <p:ext uri="{BB962C8B-B14F-4D97-AF65-F5344CB8AC3E}">
        <p14:creationId xmlns:p14="http://schemas.microsoft.com/office/powerpoint/2010/main" val="1612426652"/>
      </p:ext>
    </p:extLst>
  </p:cSld>
  <p:clrMapOvr>
    <a:masterClrMapping/>
  </p:clrMapOvr>
  <mc:AlternateContent xmlns:mc="http://schemas.openxmlformats.org/markup-compatibility/2006" xmlns:p14="http://schemas.microsoft.com/office/powerpoint/2010/main">
    <mc:Choice Requires="p14">
      <p:transition spd="slow" p14:dur="2000" advTm="242602"/>
    </mc:Choice>
    <mc:Fallback xmlns="">
      <p:transition spd="slow" advTm="2426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20246"/>
          </a:xfrm>
        </p:spPr>
        <p:txBody>
          <a:bodyPr>
            <a:normAutofit/>
          </a:bodyPr>
          <a:lstStyle/>
          <a:p>
            <a:r>
              <a:rPr lang="en-US" sz="2800" dirty="0" smtClean="0">
                <a:solidFill>
                  <a:srgbClr val="996633"/>
                </a:solidFill>
                <a:latin typeface="Cambria" panose="02040503050406030204" pitchFamily="18" charset="0"/>
              </a:rPr>
              <a:t>Imputation by MICE-Procedure</a:t>
            </a:r>
            <a:endParaRPr lang="en-US" sz="2800" dirty="0">
              <a:solidFill>
                <a:srgbClr val="996633"/>
              </a:solidFill>
              <a:latin typeface="Cambria" panose="02040503050406030204" pitchFamily="18" charset="0"/>
            </a:endParaRPr>
          </a:p>
        </p:txBody>
      </p:sp>
      <p:sp>
        <p:nvSpPr>
          <p:cNvPr id="3" name="Content Placeholder 2"/>
          <p:cNvSpPr>
            <a:spLocks noGrp="1"/>
          </p:cNvSpPr>
          <p:nvPr>
            <p:ph idx="1"/>
          </p:nvPr>
        </p:nvSpPr>
        <p:spPr>
          <a:xfrm>
            <a:off x="628650" y="885373"/>
            <a:ext cx="7886700" cy="5675085"/>
          </a:xfrm>
        </p:spPr>
        <p:txBody>
          <a:bodyPr>
            <a:normAutofit fontScale="92500"/>
          </a:bodyPr>
          <a:lstStyle/>
          <a:p>
            <a:pPr algn="just"/>
            <a:r>
              <a:rPr lang="en-US" sz="2200" dirty="0" smtClean="0">
                <a:latin typeface="Cambria" panose="02040503050406030204" pitchFamily="18" charset="0"/>
              </a:rPr>
              <a:t>How do we impute if there are missing values in different predictors?-MICE.</a:t>
            </a:r>
          </a:p>
          <a:p>
            <a:pPr algn="just"/>
            <a:r>
              <a:rPr lang="en-US" sz="2200" dirty="0" smtClean="0">
                <a:latin typeface="Cambria" panose="02040503050406030204" pitchFamily="18" charset="0"/>
              </a:rPr>
              <a:t>MICE assumes the data are </a:t>
            </a:r>
            <a:r>
              <a:rPr lang="en-US" sz="2200" i="1" dirty="0" smtClean="0">
                <a:solidFill>
                  <a:srgbClr val="996633"/>
                </a:solidFill>
                <a:latin typeface="Cambria" panose="02040503050406030204" pitchFamily="18" charset="0"/>
              </a:rPr>
              <a:t>Missing at Random </a:t>
            </a:r>
            <a:r>
              <a:rPr lang="en-US" sz="2200" dirty="0" smtClean="0">
                <a:latin typeface="Cambria" panose="02040503050406030204" pitchFamily="18" charset="0"/>
              </a:rPr>
              <a:t>(MAR) which means that the probability of a missing value depends only on the observed values and can be predicted using them.</a:t>
            </a:r>
          </a:p>
          <a:p>
            <a:pPr algn="just"/>
            <a:r>
              <a:rPr lang="en-US" sz="2200" dirty="0" smtClean="0">
                <a:solidFill>
                  <a:srgbClr val="996633"/>
                </a:solidFill>
                <a:latin typeface="Cambria" panose="02040503050406030204" pitchFamily="18" charset="0"/>
              </a:rPr>
              <a:t>Procedure (</a:t>
            </a:r>
            <a:r>
              <a:rPr lang="en-US" sz="2200" dirty="0" err="1" smtClean="0">
                <a:solidFill>
                  <a:srgbClr val="996633"/>
                </a:solidFill>
                <a:latin typeface="Cambria" panose="02040503050406030204" pitchFamily="18" charset="0"/>
              </a:rPr>
              <a:t>Azur</a:t>
            </a:r>
            <a:r>
              <a:rPr lang="en-US" sz="2200" dirty="0" smtClean="0">
                <a:solidFill>
                  <a:srgbClr val="996633"/>
                </a:solidFill>
                <a:latin typeface="Cambria" panose="02040503050406030204" pitchFamily="18" charset="0"/>
              </a:rPr>
              <a:t>, et.al., 2011)</a:t>
            </a:r>
          </a:p>
          <a:p>
            <a:pPr marL="0" indent="0" algn="just">
              <a:buNone/>
            </a:pPr>
            <a:r>
              <a:rPr lang="en-US" sz="2200" dirty="0" smtClean="0">
                <a:latin typeface="Cambria" panose="02040503050406030204" pitchFamily="18" charset="0"/>
              </a:rPr>
              <a:t>Step-1: Replace (impute) the missing values in each variable with temporary “place holder” values derived from the observed values of the variables. This can be done by mean imputation.</a:t>
            </a:r>
          </a:p>
          <a:p>
            <a:pPr marL="0" indent="0" algn="just">
              <a:buNone/>
            </a:pPr>
            <a:r>
              <a:rPr lang="en-US" sz="2200" dirty="0" smtClean="0">
                <a:latin typeface="Cambria" panose="02040503050406030204" pitchFamily="18" charset="0"/>
              </a:rPr>
              <a:t>Step-2: The “place holder” mean imputations for one variable (say X</a:t>
            </a:r>
            <a:r>
              <a:rPr lang="en-US" sz="2200" baseline="-25000" dirty="0" smtClean="0">
                <a:latin typeface="Cambria" panose="02040503050406030204" pitchFamily="18" charset="0"/>
              </a:rPr>
              <a:t>1</a:t>
            </a:r>
            <a:r>
              <a:rPr lang="en-US" sz="2200" dirty="0" smtClean="0">
                <a:latin typeface="Cambria" panose="02040503050406030204" pitchFamily="18" charset="0"/>
              </a:rPr>
              <a:t>) are set back as missing.</a:t>
            </a:r>
          </a:p>
          <a:p>
            <a:pPr marL="0" indent="0" algn="just">
              <a:buNone/>
            </a:pPr>
            <a:r>
              <a:rPr lang="en-US" sz="2200" dirty="0" smtClean="0">
                <a:latin typeface="Cambria" panose="02040503050406030204" pitchFamily="18" charset="0"/>
              </a:rPr>
              <a:t>Step-3: Regress X</a:t>
            </a:r>
            <a:r>
              <a:rPr lang="en-US" sz="2200" baseline="-25000" dirty="0" smtClean="0">
                <a:latin typeface="Cambria" panose="02040503050406030204" pitchFamily="18" charset="0"/>
              </a:rPr>
              <a:t>1</a:t>
            </a:r>
            <a:r>
              <a:rPr lang="en-US" sz="2200" dirty="0" smtClean="0">
                <a:latin typeface="Cambria" panose="02040503050406030204" pitchFamily="18" charset="0"/>
              </a:rPr>
              <a:t> based on other variables using the observed values. Drop all records where X</a:t>
            </a:r>
            <a:r>
              <a:rPr lang="en-US" sz="2200" baseline="-25000" dirty="0" smtClean="0">
                <a:latin typeface="Cambria" panose="02040503050406030204" pitchFamily="18" charset="0"/>
              </a:rPr>
              <a:t>1</a:t>
            </a:r>
            <a:r>
              <a:rPr lang="en-US" sz="2200" dirty="0" smtClean="0">
                <a:latin typeface="Cambria" panose="02040503050406030204" pitchFamily="18" charset="0"/>
              </a:rPr>
              <a:t> is missing during the model fitting.</a:t>
            </a:r>
          </a:p>
          <a:p>
            <a:pPr marL="0" indent="0" algn="just">
              <a:buNone/>
            </a:pPr>
            <a:r>
              <a:rPr lang="en-US" sz="2200" dirty="0" smtClean="0">
                <a:latin typeface="Cambria" panose="02040503050406030204" pitchFamily="18" charset="0"/>
              </a:rPr>
              <a:t>Step-4: The missing values for X</a:t>
            </a:r>
            <a:r>
              <a:rPr lang="en-US" sz="2200" baseline="-25000" dirty="0" smtClean="0">
                <a:latin typeface="Cambria" panose="02040503050406030204" pitchFamily="18" charset="0"/>
              </a:rPr>
              <a:t>1</a:t>
            </a:r>
            <a:r>
              <a:rPr lang="en-US" sz="2200" dirty="0" smtClean="0">
                <a:latin typeface="Cambria" panose="02040503050406030204" pitchFamily="18" charset="0"/>
              </a:rPr>
              <a:t> are then replaced with predictions from the regression model. </a:t>
            </a:r>
          </a:p>
          <a:p>
            <a:pPr marL="0" indent="0" algn="just">
              <a:buNone/>
            </a:pPr>
            <a:r>
              <a:rPr lang="en-US" sz="2200" dirty="0" smtClean="0">
                <a:latin typeface="Cambria" panose="02040503050406030204" pitchFamily="18" charset="0"/>
              </a:rPr>
              <a:t>Step-5: Repeat steps 2-4 for each variable that has missing values.</a:t>
            </a:r>
          </a:p>
          <a:p>
            <a:pPr marL="0" indent="0" algn="just">
              <a:buNone/>
            </a:pPr>
            <a:endParaRPr lang="en-US" sz="2400" dirty="0" smtClean="0">
              <a:latin typeface="Cambria" panose="02040503050406030204" pitchFamily="18" charset="0"/>
            </a:endParaRPr>
          </a:p>
          <a:p>
            <a:endParaRPr lang="en-US" dirty="0"/>
          </a:p>
        </p:txBody>
      </p:sp>
      <p:sp>
        <p:nvSpPr>
          <p:cNvPr id="5" name="Slide Number Placeholder 4"/>
          <p:cNvSpPr>
            <a:spLocks noGrp="1"/>
          </p:cNvSpPr>
          <p:nvPr>
            <p:ph type="sldNum" sz="quarter" idx="12"/>
          </p:nvPr>
        </p:nvSpPr>
        <p:spPr/>
        <p:txBody>
          <a:bodyPr/>
          <a:lstStyle/>
          <a:p>
            <a:fld id="{44B214BB-661D-4F56-B225-34CBD1A6709D}" type="slidenum">
              <a:rPr lang="en-IN" smtClean="0"/>
              <a:t>91</a:t>
            </a:fld>
            <a:endParaRPr lang="en-IN"/>
          </a:p>
        </p:txBody>
      </p:sp>
    </p:spTree>
    <p:custDataLst>
      <p:tags r:id="rId1"/>
    </p:custDataLst>
    <p:extLst>
      <p:ext uri="{BB962C8B-B14F-4D97-AF65-F5344CB8AC3E}">
        <p14:creationId xmlns:p14="http://schemas.microsoft.com/office/powerpoint/2010/main" val="2796520730"/>
      </p:ext>
    </p:extLst>
  </p:cSld>
  <p:clrMapOvr>
    <a:masterClrMapping/>
  </p:clrMapOvr>
  <mc:AlternateContent xmlns:mc="http://schemas.openxmlformats.org/markup-compatibility/2006" xmlns:p14="http://schemas.microsoft.com/office/powerpoint/2010/main">
    <mc:Choice Requires="p14">
      <p:transition spd="slow" p14:dur="2000" advTm="442976"/>
    </mc:Choice>
    <mc:Fallback xmlns="">
      <p:transition spd="slow" advTm="442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2818"/>
          </a:xfrm>
        </p:spPr>
        <p:txBody>
          <a:bodyPr>
            <a:normAutofit/>
          </a:bodyPr>
          <a:lstStyle/>
          <a:p>
            <a:r>
              <a:rPr lang="en-US" sz="2800" dirty="0" smtClean="0">
                <a:solidFill>
                  <a:srgbClr val="996633"/>
                </a:solidFill>
                <a:latin typeface="Cambria" panose="02040503050406030204" pitchFamily="18" charset="0"/>
              </a:rPr>
              <a:t>MICE Cont’d.</a:t>
            </a:r>
            <a:endParaRPr lang="en-US" sz="2800" dirty="0">
              <a:solidFill>
                <a:srgbClr val="996633"/>
              </a:solidFill>
              <a:latin typeface="Cambria" panose="02040503050406030204" pitchFamily="18" charset="0"/>
            </a:endParaRPr>
          </a:p>
        </p:txBody>
      </p:sp>
      <p:sp>
        <p:nvSpPr>
          <p:cNvPr id="3" name="Content Placeholder 2"/>
          <p:cNvSpPr>
            <a:spLocks noGrp="1"/>
          </p:cNvSpPr>
          <p:nvPr>
            <p:ph idx="1"/>
          </p:nvPr>
        </p:nvSpPr>
        <p:spPr>
          <a:xfrm>
            <a:off x="552450" y="1143454"/>
            <a:ext cx="7886700" cy="4351338"/>
          </a:xfrm>
        </p:spPr>
        <p:txBody>
          <a:bodyPr>
            <a:normAutofit lnSpcReduction="10000"/>
          </a:bodyPr>
          <a:lstStyle/>
          <a:p>
            <a:pPr algn="just"/>
            <a:r>
              <a:rPr lang="en-US" sz="2400" dirty="0" smtClean="0">
                <a:latin typeface="Cambria" panose="02040503050406030204" pitchFamily="18" charset="0"/>
              </a:rPr>
              <a:t>Applying Steps 2-5 once for each variable constitute a “cycle”.</a:t>
            </a:r>
          </a:p>
          <a:p>
            <a:pPr algn="just"/>
            <a:r>
              <a:rPr lang="en-US" sz="2400" dirty="0" smtClean="0">
                <a:latin typeface="Cambria" panose="02040503050406030204" pitchFamily="18" charset="0"/>
              </a:rPr>
              <a:t>MICE requires a number of such cycles and at each cycle the missing values are updated.</a:t>
            </a:r>
          </a:p>
          <a:p>
            <a:pPr algn="just"/>
            <a:r>
              <a:rPr lang="en-US" sz="2400" dirty="0" smtClean="0">
                <a:latin typeface="Cambria" panose="02040503050406030204" pitchFamily="18" charset="0"/>
              </a:rPr>
              <a:t>Generally, the number of cycles is taken as 5 which is specified in advance.</a:t>
            </a:r>
          </a:p>
          <a:p>
            <a:pPr algn="just"/>
            <a:r>
              <a:rPr lang="en-US" sz="2400" dirty="0" smtClean="0">
                <a:latin typeface="Cambria" panose="02040503050406030204" pitchFamily="18" charset="0"/>
              </a:rPr>
              <a:t>Retain the imputed values corresponding to the final cycle.</a:t>
            </a:r>
          </a:p>
          <a:p>
            <a:pPr algn="just"/>
            <a:endParaRPr lang="en-US" sz="2400" dirty="0">
              <a:latin typeface="Cambria" panose="02040503050406030204" pitchFamily="18" charset="0"/>
            </a:endParaRPr>
          </a:p>
          <a:p>
            <a:pPr algn="just"/>
            <a:r>
              <a:rPr lang="en-US" sz="2400" dirty="0" smtClean="0">
                <a:latin typeface="Cambria" panose="02040503050406030204" pitchFamily="18" charset="0"/>
              </a:rPr>
              <a:t>Note that assumptions on regression model must be taken care off.</a:t>
            </a:r>
            <a:endParaRPr lang="en-US" sz="2400" dirty="0">
              <a:latin typeface="Cambria" panose="02040503050406030204" pitchFamily="18" charset="0"/>
            </a:endParaRPr>
          </a:p>
        </p:txBody>
      </p:sp>
      <p:sp>
        <p:nvSpPr>
          <p:cNvPr id="5" name="Slide Number Placeholder 4"/>
          <p:cNvSpPr>
            <a:spLocks noGrp="1"/>
          </p:cNvSpPr>
          <p:nvPr>
            <p:ph type="sldNum" sz="quarter" idx="12"/>
          </p:nvPr>
        </p:nvSpPr>
        <p:spPr/>
        <p:txBody>
          <a:bodyPr/>
          <a:lstStyle/>
          <a:p>
            <a:fld id="{44B214BB-661D-4F56-B225-34CBD1A6709D}" type="slidenum">
              <a:rPr lang="en-IN" smtClean="0"/>
              <a:t>92</a:t>
            </a:fld>
            <a:endParaRPr lang="en-IN"/>
          </a:p>
        </p:txBody>
      </p:sp>
    </p:spTree>
    <p:custDataLst>
      <p:tags r:id="rId1"/>
    </p:custDataLst>
    <p:extLst>
      <p:ext uri="{BB962C8B-B14F-4D97-AF65-F5344CB8AC3E}">
        <p14:creationId xmlns:p14="http://schemas.microsoft.com/office/powerpoint/2010/main" val="1084869711"/>
      </p:ext>
    </p:extLst>
  </p:cSld>
  <p:clrMapOvr>
    <a:masterClrMapping/>
  </p:clrMapOvr>
  <mc:AlternateContent xmlns:mc="http://schemas.openxmlformats.org/markup-compatibility/2006" xmlns:p14="http://schemas.microsoft.com/office/powerpoint/2010/main">
    <mc:Choice Requires="p14">
      <p:transition spd="slow" p14:dur="2000" advTm="163093"/>
    </mc:Choice>
    <mc:Fallback xmlns="">
      <p:transition spd="slow" advTm="1630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err="1">
                <a:latin typeface="Cambria" panose="02040503050406030204" pitchFamily="18" charset="0"/>
              </a:rPr>
              <a:t>Azur</a:t>
            </a:r>
            <a:r>
              <a:rPr lang="en-US" dirty="0">
                <a:latin typeface="Cambria" panose="02040503050406030204" pitchFamily="18" charset="0"/>
              </a:rPr>
              <a:t>, M.J., Stuart, E.A., </a:t>
            </a:r>
            <a:r>
              <a:rPr lang="en-US" dirty="0" err="1">
                <a:latin typeface="Cambria" panose="02040503050406030204" pitchFamily="18" charset="0"/>
              </a:rPr>
              <a:t>Frangakis</a:t>
            </a:r>
            <a:r>
              <a:rPr lang="en-US" dirty="0">
                <a:latin typeface="Cambria" panose="02040503050406030204" pitchFamily="18" charset="0"/>
              </a:rPr>
              <a:t>, C., &amp; Leaf, P.J. (2011), </a:t>
            </a:r>
            <a:r>
              <a:rPr lang="en-US" i="1" dirty="0">
                <a:solidFill>
                  <a:srgbClr val="996633"/>
                </a:solidFill>
                <a:latin typeface="Cambria" panose="02040503050406030204" pitchFamily="18" charset="0"/>
              </a:rPr>
              <a:t>Multiple Imputation by Chained Equations: What is it and how does it work?</a:t>
            </a:r>
            <a:r>
              <a:rPr lang="en-US" dirty="0">
                <a:latin typeface="Cambria" panose="02040503050406030204" pitchFamily="18" charset="0"/>
              </a:rPr>
              <a:t>, International Journal of Methods in Psychiatric Research, 20(1), 40-49.</a:t>
            </a:r>
          </a:p>
          <a:p>
            <a:endParaRPr lang="en-US" dirty="0"/>
          </a:p>
        </p:txBody>
      </p:sp>
      <p:sp>
        <p:nvSpPr>
          <p:cNvPr id="6" name="Slide Number Placeholder 5"/>
          <p:cNvSpPr>
            <a:spLocks noGrp="1"/>
          </p:cNvSpPr>
          <p:nvPr>
            <p:ph type="sldNum" sz="quarter" idx="12"/>
          </p:nvPr>
        </p:nvSpPr>
        <p:spPr/>
        <p:txBody>
          <a:bodyPr/>
          <a:lstStyle/>
          <a:p>
            <a:fld id="{44B214BB-661D-4F56-B225-34CBD1A6709D}" type="slidenum">
              <a:rPr lang="en-IN" smtClean="0"/>
              <a:t>93</a:t>
            </a:fld>
            <a:endParaRPr lang="en-IN"/>
          </a:p>
        </p:txBody>
      </p:sp>
    </p:spTree>
    <p:extLst>
      <p:ext uri="{BB962C8B-B14F-4D97-AF65-F5344CB8AC3E}">
        <p14:creationId xmlns:p14="http://schemas.microsoft.com/office/powerpoint/2010/main" val="2188594871"/>
      </p:ext>
    </p:extLst>
  </p:cSld>
  <p:clrMapOvr>
    <a:masterClrMapping/>
  </p:clrMapOvr>
  <mc:AlternateContent xmlns:mc="http://schemas.openxmlformats.org/markup-compatibility/2006" xmlns:p14="http://schemas.microsoft.com/office/powerpoint/2010/main">
    <mc:Choice Requires="p14">
      <p:transition spd="slow" p14:dur="2000" advTm="26707"/>
    </mc:Choice>
    <mc:Fallback xmlns="">
      <p:transition spd="slow" advTm="26707"/>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Missing value imputation</a:t>
            </a:r>
            <a:br>
              <a:rPr lang="en-US" dirty="0" smtClean="0"/>
            </a:br>
            <a:r>
              <a:rPr lang="en-US" dirty="0" smtClean="0"/>
              <a:t>MICE: How does it work?</a:t>
            </a:r>
            <a:endParaRPr lang="en-US" dirty="0"/>
          </a:p>
        </p:txBody>
      </p:sp>
      <p:sp>
        <p:nvSpPr>
          <p:cNvPr id="3" name="Subtitle 2"/>
          <p:cNvSpPr>
            <a:spLocks noGrp="1"/>
          </p:cNvSpPr>
          <p:nvPr>
            <p:ph type="subTitle" idx="1"/>
          </p:nvPr>
        </p:nvSpPr>
        <p:spPr/>
        <p:txBody>
          <a:bodyPr/>
          <a:lstStyle/>
          <a:p>
            <a:r>
              <a:rPr lang="en-US" dirty="0" smtClean="0"/>
              <a:t>Session 8</a:t>
            </a:r>
          </a:p>
          <a:p>
            <a:r>
              <a:rPr lang="en-US" dirty="0" smtClean="0"/>
              <a:t>07/12/2020</a:t>
            </a:r>
            <a:endParaRPr lang="en-US" dirty="0"/>
          </a:p>
        </p:txBody>
      </p:sp>
      <p:sp>
        <p:nvSpPr>
          <p:cNvPr id="4" name="Slide Number Placeholder 3"/>
          <p:cNvSpPr>
            <a:spLocks noGrp="1"/>
          </p:cNvSpPr>
          <p:nvPr>
            <p:ph type="sldNum" sz="quarter" idx="12"/>
          </p:nvPr>
        </p:nvSpPr>
        <p:spPr/>
        <p:txBody>
          <a:bodyPr/>
          <a:lstStyle/>
          <a:p>
            <a:fld id="{44B214BB-661D-4F56-B225-34CBD1A6709D}" type="slidenum">
              <a:rPr lang="en-IN" smtClean="0"/>
              <a:t>94</a:t>
            </a:fld>
            <a:endParaRPr lang="en-IN"/>
          </a:p>
        </p:txBody>
      </p:sp>
    </p:spTree>
    <p:extLst>
      <p:ext uri="{BB962C8B-B14F-4D97-AF65-F5344CB8AC3E}">
        <p14:creationId xmlns:p14="http://schemas.microsoft.com/office/powerpoint/2010/main" val="15880912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illustration</a:t>
            </a:r>
          </a:p>
        </p:txBody>
      </p:sp>
      <p:sp>
        <p:nvSpPr>
          <p:cNvPr id="4" name="Content Placeholder 3"/>
          <p:cNvSpPr>
            <a:spLocks noGrp="1"/>
          </p:cNvSpPr>
          <p:nvPr>
            <p:ph sz="half" idx="2"/>
          </p:nvPr>
        </p:nvSpPr>
        <p:spPr/>
        <p:txBody>
          <a:bodyPr/>
          <a:lstStyle/>
          <a:p>
            <a:r>
              <a:rPr lang="en-US" dirty="0" smtClean="0"/>
              <a:t>Impute column mean values.</a:t>
            </a:r>
            <a:endParaRPr lang="en-US" dirty="0"/>
          </a:p>
        </p:txBody>
      </p:sp>
      <p:pic>
        <p:nvPicPr>
          <p:cNvPr id="5" name="Picture 2"/>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450" t="23299" r="81694" b="47373"/>
          <a:stretch/>
        </p:blipFill>
        <p:spPr bwMode="auto">
          <a:xfrm>
            <a:off x="685801" y="1676399"/>
            <a:ext cx="3505200" cy="3938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40" t="24792" r="77745" b="46042"/>
          <a:stretch/>
        </p:blipFill>
        <p:spPr bwMode="auto">
          <a:xfrm>
            <a:off x="4664746" y="2667000"/>
            <a:ext cx="3122894"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751000" y="3098520"/>
              <a:ext cx="1759320" cy="2366640"/>
            </p14:xfrm>
          </p:contentPart>
        </mc:Choice>
        <mc:Fallback xmlns="">
          <p:pic>
            <p:nvPicPr>
              <p:cNvPr id="3" name="Ink 2"/>
              <p:cNvPicPr/>
              <p:nvPr/>
            </p:nvPicPr>
            <p:blipFill>
              <a:blip r:embed="rId5"/>
              <a:stretch>
                <a:fillRect/>
              </a:stretch>
            </p:blipFill>
            <p:spPr>
              <a:xfrm>
                <a:off x="5741640" y="3089160"/>
                <a:ext cx="1778040" cy="2385360"/>
              </a:xfrm>
              <a:prstGeom prst="rect">
                <a:avLst/>
              </a:prstGeom>
            </p:spPr>
          </p:pic>
        </mc:Fallback>
      </mc:AlternateContent>
      <p:sp>
        <p:nvSpPr>
          <p:cNvPr id="6" name="Slide Number Placeholder 5"/>
          <p:cNvSpPr>
            <a:spLocks noGrp="1"/>
          </p:cNvSpPr>
          <p:nvPr>
            <p:ph type="sldNum" sz="quarter" idx="12"/>
          </p:nvPr>
        </p:nvSpPr>
        <p:spPr/>
        <p:txBody>
          <a:bodyPr/>
          <a:lstStyle/>
          <a:p>
            <a:fld id="{44B214BB-661D-4F56-B225-34CBD1A6709D}" type="slidenum">
              <a:rPr lang="en-IN" smtClean="0"/>
              <a:t>95</a:t>
            </a:fld>
            <a:endParaRPr lang="en-IN"/>
          </a:p>
        </p:txBody>
      </p:sp>
    </p:spTree>
    <p:extLst>
      <p:ext uri="{BB962C8B-B14F-4D97-AF65-F5344CB8AC3E}">
        <p14:creationId xmlns:p14="http://schemas.microsoft.com/office/powerpoint/2010/main" val="2746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Impute mean values as place holders: </a:t>
            </a:r>
            <a:br>
              <a:rPr lang="en-US" sz="4000" dirty="0" smtClean="0"/>
            </a:br>
            <a:r>
              <a:rPr lang="en-US" sz="4000" dirty="0" smtClean="0"/>
              <a:t>Base data </a:t>
            </a:r>
            <a:br>
              <a:rPr lang="en-US" sz="4000" dirty="0" smtClean="0"/>
            </a:br>
            <a:r>
              <a:rPr lang="en-US" sz="4000" dirty="0" smtClean="0"/>
              <a:t>Are the values reliable?</a:t>
            </a:r>
            <a:endParaRPr lang="en-US" sz="4000" dirty="0"/>
          </a:p>
        </p:txBody>
      </p:sp>
      <p:pic>
        <p:nvPicPr>
          <p:cNvPr id="1027"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817" t="23625" r="57328" b="47700"/>
          <a:stretch/>
        </p:blipFill>
        <p:spPr bwMode="auto">
          <a:xfrm>
            <a:off x="1746344" y="1828800"/>
            <a:ext cx="4502056" cy="4306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919880" y="2571840"/>
              <a:ext cx="4393800" cy="2964960"/>
            </p14:xfrm>
          </p:contentPart>
        </mc:Choice>
        <mc:Fallback xmlns="">
          <p:pic>
            <p:nvPicPr>
              <p:cNvPr id="3" name="Ink 2"/>
              <p:cNvPicPr/>
              <p:nvPr/>
            </p:nvPicPr>
            <p:blipFill>
              <a:blip r:embed="rId4"/>
              <a:stretch>
                <a:fillRect/>
              </a:stretch>
            </p:blipFill>
            <p:spPr>
              <a:xfrm>
                <a:off x="1910520" y="2562480"/>
                <a:ext cx="4412520" cy="2983680"/>
              </a:xfrm>
              <a:prstGeom prst="rect">
                <a:avLst/>
              </a:prstGeom>
            </p:spPr>
          </p:pic>
        </mc:Fallback>
      </mc:AlternateContent>
      <p:sp>
        <p:nvSpPr>
          <p:cNvPr id="4" name="Slide Number Placeholder 3"/>
          <p:cNvSpPr>
            <a:spLocks noGrp="1"/>
          </p:cNvSpPr>
          <p:nvPr>
            <p:ph type="sldNum" sz="quarter" idx="12"/>
          </p:nvPr>
        </p:nvSpPr>
        <p:spPr/>
        <p:txBody>
          <a:bodyPr/>
          <a:lstStyle/>
          <a:p>
            <a:fld id="{44B214BB-661D-4F56-B225-34CBD1A6709D}" type="slidenum">
              <a:rPr lang="en-IN" smtClean="0"/>
              <a:t>96</a:t>
            </a:fld>
            <a:endParaRPr lang="en-IN"/>
          </a:p>
        </p:txBody>
      </p:sp>
    </p:spTree>
    <p:extLst>
      <p:ext uri="{BB962C8B-B14F-4D97-AF65-F5344CB8AC3E}">
        <p14:creationId xmlns:p14="http://schemas.microsoft.com/office/powerpoint/2010/main" val="155895852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dirty="0" smtClean="0"/>
              <a:t>Remove place holder from left most column and fit a model with age as dependent and experience and income as predictors but with 8 observations.</a:t>
            </a:r>
            <a:endParaRPr lang="en-US" sz="2400" dirty="0"/>
          </a:p>
        </p:txBody>
      </p:sp>
      <p:sp>
        <p:nvSpPr>
          <p:cNvPr id="4" name="Content Placeholder 3"/>
          <p:cNvSpPr>
            <a:spLocks noGrp="1"/>
          </p:cNvSpPr>
          <p:nvPr>
            <p:ph sz="half" idx="2"/>
          </p:nvPr>
        </p:nvSpPr>
        <p:spPr>
          <a:xfrm>
            <a:off x="4191000" y="1600200"/>
            <a:ext cx="4495800" cy="4876800"/>
          </a:xfrm>
        </p:spPr>
        <p:txBody>
          <a:bodyPr>
            <a:normAutofit/>
          </a:bodyPr>
          <a:lstStyle/>
          <a:p>
            <a:r>
              <a:rPr lang="en-US" sz="1400" dirty="0" smtClean="0"/>
              <a:t>The estimated regression equation is </a:t>
            </a:r>
          </a:p>
          <a:p>
            <a:r>
              <a:rPr lang="en-US" sz="1400" dirty="0" smtClean="0"/>
              <a:t>Age= 23.43820 +0.95885(</a:t>
            </a:r>
            <a:r>
              <a:rPr lang="en-US" sz="1400" dirty="0" err="1" smtClean="0"/>
              <a:t>Exp</a:t>
            </a:r>
            <a:r>
              <a:rPr lang="en-US" sz="1400" dirty="0" smtClean="0"/>
              <a:t>)+0.01201(</a:t>
            </a:r>
            <a:r>
              <a:rPr lang="en-US" sz="1400" dirty="0" err="1" smtClean="0"/>
              <a:t>Inc</a:t>
            </a:r>
            <a:r>
              <a:rPr lang="en-US" sz="1400" dirty="0" smtClean="0"/>
              <a:t>)</a:t>
            </a:r>
          </a:p>
          <a:p>
            <a:r>
              <a:rPr lang="en-US" sz="1400" dirty="0" smtClean="0"/>
              <a:t>Age= 46.70</a:t>
            </a:r>
            <a:endParaRPr lang="en-US" sz="1400" dirty="0"/>
          </a:p>
        </p:txBody>
      </p:sp>
      <p:pic>
        <p:nvPicPr>
          <p:cNvPr id="3074" name="Picture 2"/>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25198" t="23408" r="56543" b="46713"/>
          <a:stretch/>
        </p:blipFill>
        <p:spPr bwMode="auto">
          <a:xfrm>
            <a:off x="333974" y="1828800"/>
            <a:ext cx="3644351"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4395" r="56779" b="45000"/>
          <a:stretch/>
        </p:blipFill>
        <p:spPr bwMode="auto">
          <a:xfrm>
            <a:off x="4419600" y="2667000"/>
            <a:ext cx="419100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51960" y="1884240"/>
              <a:ext cx="7108560" cy="3983040"/>
            </p14:xfrm>
          </p:contentPart>
        </mc:Choice>
        <mc:Fallback xmlns="">
          <p:pic>
            <p:nvPicPr>
              <p:cNvPr id="3" name="Ink 2"/>
              <p:cNvPicPr/>
              <p:nvPr/>
            </p:nvPicPr>
            <p:blipFill>
              <a:blip r:embed="rId5"/>
              <a:stretch>
                <a:fillRect/>
              </a:stretch>
            </p:blipFill>
            <p:spPr>
              <a:xfrm>
                <a:off x="642600" y="1874880"/>
                <a:ext cx="7127280" cy="4001760"/>
              </a:xfrm>
              <a:prstGeom prst="rect">
                <a:avLst/>
              </a:prstGeom>
            </p:spPr>
          </p:pic>
        </mc:Fallback>
      </mc:AlternateContent>
      <p:sp>
        <p:nvSpPr>
          <p:cNvPr id="5" name="Slide Number Placeholder 4"/>
          <p:cNvSpPr>
            <a:spLocks noGrp="1"/>
          </p:cNvSpPr>
          <p:nvPr>
            <p:ph type="sldNum" sz="quarter" idx="12"/>
          </p:nvPr>
        </p:nvSpPr>
        <p:spPr/>
        <p:txBody>
          <a:bodyPr/>
          <a:lstStyle/>
          <a:p>
            <a:fld id="{44B214BB-661D-4F56-B225-34CBD1A6709D}" type="slidenum">
              <a:rPr lang="en-IN" smtClean="0"/>
              <a:t>97</a:t>
            </a:fld>
            <a:endParaRPr lang="en-IN"/>
          </a:p>
        </p:txBody>
      </p:sp>
    </p:spTree>
    <p:extLst>
      <p:ext uri="{BB962C8B-B14F-4D97-AF65-F5344CB8AC3E}">
        <p14:creationId xmlns:p14="http://schemas.microsoft.com/office/powerpoint/2010/main" val="365654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 calcmode="lin" valueType="num">
                                      <p:cBhvr additive="base">
                                        <p:cTn id="2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dirty="0" smtClean="0"/>
              <a:t>Impute the estimated Age value in the first column and remove the place holder of second column ‘Experience’. Now repeat the procedure by taking ‘Experience’ as dependent variable and age and Income as independent variables.</a:t>
            </a:r>
            <a:endParaRPr lang="en-US" sz="2400" dirty="0"/>
          </a:p>
        </p:txBody>
      </p:sp>
      <p:sp>
        <p:nvSpPr>
          <p:cNvPr id="6" name="Content Placeholder 5"/>
          <p:cNvSpPr>
            <a:spLocks noGrp="1"/>
          </p:cNvSpPr>
          <p:nvPr>
            <p:ph sz="half" idx="2"/>
          </p:nvPr>
        </p:nvSpPr>
        <p:spPr/>
        <p:txBody>
          <a:bodyPr>
            <a:normAutofit/>
          </a:bodyPr>
          <a:lstStyle/>
          <a:p>
            <a:r>
              <a:rPr lang="en-US" sz="1400" dirty="0" smtClean="0"/>
              <a:t>The estimated regression equation is </a:t>
            </a:r>
          </a:p>
          <a:p>
            <a:r>
              <a:rPr lang="en-US" sz="1400" dirty="0" err="1" smtClean="0"/>
              <a:t>Exp</a:t>
            </a:r>
            <a:r>
              <a:rPr lang="en-US" sz="1400" dirty="0" smtClean="0"/>
              <a:t> = -23.30727 + 0.98402(age) -0.02455(</a:t>
            </a:r>
            <a:r>
              <a:rPr lang="en-US" sz="1400" dirty="0" err="1" smtClean="0"/>
              <a:t>Inc</a:t>
            </a:r>
            <a:r>
              <a:rPr lang="en-US" sz="1400" dirty="0" smtClean="0"/>
              <a:t>)</a:t>
            </a:r>
          </a:p>
          <a:p>
            <a:r>
              <a:rPr lang="en-US" sz="1400" dirty="0" smtClean="0"/>
              <a:t>Exp. = 0.09028</a:t>
            </a:r>
          </a:p>
          <a:p>
            <a:endParaRPr lang="en-US" sz="1400" dirty="0"/>
          </a:p>
        </p:txBody>
      </p:sp>
      <p:pic>
        <p:nvPicPr>
          <p:cNvPr id="9" name="Picture 3"/>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45952" t="22759" r="36884" b="48012"/>
          <a:stretch/>
        </p:blipFill>
        <p:spPr bwMode="auto">
          <a:xfrm>
            <a:off x="144398" y="1905000"/>
            <a:ext cx="4377353" cy="4190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24375" r="61698" b="44959"/>
          <a:stretch/>
        </p:blipFill>
        <p:spPr bwMode="auto">
          <a:xfrm>
            <a:off x="4946609" y="2514600"/>
            <a:ext cx="3816391"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750240" y="2089440"/>
              <a:ext cx="7563960" cy="3268800"/>
            </p14:xfrm>
          </p:contentPart>
        </mc:Choice>
        <mc:Fallback xmlns="">
          <p:pic>
            <p:nvPicPr>
              <p:cNvPr id="3" name="Ink 2"/>
              <p:cNvPicPr/>
              <p:nvPr/>
            </p:nvPicPr>
            <p:blipFill>
              <a:blip r:embed="rId5"/>
              <a:stretch>
                <a:fillRect/>
              </a:stretch>
            </p:blipFill>
            <p:spPr>
              <a:xfrm>
                <a:off x="740880" y="2080080"/>
                <a:ext cx="7582680" cy="3287520"/>
              </a:xfrm>
              <a:prstGeom prst="rect">
                <a:avLst/>
              </a:prstGeom>
            </p:spPr>
          </p:pic>
        </mc:Fallback>
      </mc:AlternateContent>
      <p:sp>
        <p:nvSpPr>
          <p:cNvPr id="4" name="Slide Number Placeholder 3"/>
          <p:cNvSpPr>
            <a:spLocks noGrp="1"/>
          </p:cNvSpPr>
          <p:nvPr>
            <p:ph type="sldNum" sz="quarter" idx="12"/>
          </p:nvPr>
        </p:nvSpPr>
        <p:spPr/>
        <p:txBody>
          <a:bodyPr/>
          <a:lstStyle/>
          <a:p>
            <a:fld id="{44B214BB-661D-4F56-B225-34CBD1A6709D}" type="slidenum">
              <a:rPr lang="en-IN" smtClean="0"/>
              <a:t>98</a:t>
            </a:fld>
            <a:endParaRPr lang="en-IN"/>
          </a:p>
        </p:txBody>
      </p:sp>
    </p:spTree>
    <p:extLst>
      <p:ext uri="{BB962C8B-B14F-4D97-AF65-F5344CB8AC3E}">
        <p14:creationId xmlns:p14="http://schemas.microsoft.com/office/powerpoint/2010/main" val="5669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ppt_x"/>
                                          </p:val>
                                        </p:tav>
                                        <p:tav tm="100000">
                                          <p:val>
                                            <p:strVal val="#ppt_x"/>
                                          </p:val>
                                        </p:tav>
                                      </p:tavLst>
                                    </p:anim>
                                    <p:anim calcmode="lin" valueType="num">
                                      <p:cBhvr additive="base">
                                        <p:cTn id="14"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 calcmode="lin" valueType="num">
                                      <p:cBhvr additive="base">
                                        <p:cTn id="2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dirty="0"/>
              <a:t>Impute the estimated Experience value in the second column and remove the place holder of third column ‘Income’. Now repeat the procedure by taking ‘Income’ as dependent variable and age and Experience as independent variables.</a:t>
            </a:r>
          </a:p>
        </p:txBody>
      </p:sp>
      <p:sp>
        <p:nvSpPr>
          <p:cNvPr id="4" name="Content Placeholder 3"/>
          <p:cNvSpPr>
            <a:spLocks noGrp="1"/>
          </p:cNvSpPr>
          <p:nvPr>
            <p:ph sz="half" idx="2"/>
          </p:nvPr>
        </p:nvSpPr>
        <p:spPr/>
        <p:txBody>
          <a:bodyPr>
            <a:normAutofit/>
          </a:bodyPr>
          <a:lstStyle/>
          <a:p>
            <a:r>
              <a:rPr lang="en-US" sz="1400" dirty="0"/>
              <a:t>The estimated regression equation </a:t>
            </a:r>
            <a:r>
              <a:rPr lang="en-US" sz="1400" dirty="0" smtClean="0"/>
              <a:t>is </a:t>
            </a:r>
          </a:p>
          <a:p>
            <a:r>
              <a:rPr lang="en-US" sz="1400" dirty="0" smtClean="0"/>
              <a:t>Inc. = -128.005+7.642(age) -8.971(</a:t>
            </a:r>
            <a:r>
              <a:rPr lang="en-US" sz="1400" dirty="0" err="1" smtClean="0"/>
              <a:t>Exp</a:t>
            </a:r>
            <a:r>
              <a:rPr lang="en-US" sz="1400" dirty="0" smtClean="0"/>
              <a:t>)</a:t>
            </a:r>
          </a:p>
          <a:p>
            <a:r>
              <a:rPr lang="en-US" sz="1400" dirty="0" err="1" smtClean="0"/>
              <a:t>Inc</a:t>
            </a:r>
            <a:r>
              <a:rPr lang="en-US" sz="1400" dirty="0" smtClean="0"/>
              <a:t> =  34.804 </a:t>
            </a:r>
            <a:endParaRPr lang="en-US" sz="1400" dirty="0"/>
          </a:p>
          <a:p>
            <a:endParaRPr lang="en-US" sz="1400" dirty="0"/>
          </a:p>
        </p:txBody>
      </p:sp>
      <p:pic>
        <p:nvPicPr>
          <p:cNvPr id="5122" name="Picture 2"/>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66463" t="22759" r="16373" b="46063"/>
          <a:stretch/>
        </p:blipFill>
        <p:spPr bwMode="auto">
          <a:xfrm>
            <a:off x="914400" y="1981201"/>
            <a:ext cx="3429000" cy="4245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9583" r="61581" b="43750"/>
          <a:stretch/>
        </p:blipFill>
        <p:spPr bwMode="auto">
          <a:xfrm>
            <a:off x="4419600" y="2743200"/>
            <a:ext cx="41148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02160" y="4929120"/>
              <a:ext cx="3348720" cy="80640"/>
            </p14:xfrm>
          </p:contentPart>
        </mc:Choice>
        <mc:Fallback xmlns="">
          <p:pic>
            <p:nvPicPr>
              <p:cNvPr id="3" name="Ink 2"/>
              <p:cNvPicPr/>
              <p:nvPr/>
            </p:nvPicPr>
            <p:blipFill>
              <a:blip r:embed="rId5"/>
              <a:stretch>
                <a:fillRect/>
              </a:stretch>
            </p:blipFill>
            <p:spPr>
              <a:xfrm>
                <a:off x="892800" y="4919760"/>
                <a:ext cx="3367440" cy="99360"/>
              </a:xfrm>
              <a:prstGeom prst="rect">
                <a:avLst/>
              </a:prstGeom>
            </p:spPr>
          </p:pic>
        </mc:Fallback>
      </mc:AlternateContent>
      <p:sp>
        <p:nvSpPr>
          <p:cNvPr id="5" name="Slide Number Placeholder 4"/>
          <p:cNvSpPr>
            <a:spLocks noGrp="1"/>
          </p:cNvSpPr>
          <p:nvPr>
            <p:ph type="sldNum" sz="quarter" idx="12"/>
          </p:nvPr>
        </p:nvSpPr>
        <p:spPr/>
        <p:txBody>
          <a:bodyPr/>
          <a:lstStyle/>
          <a:p>
            <a:fld id="{44B214BB-661D-4F56-B225-34CBD1A6709D}" type="slidenum">
              <a:rPr lang="en-IN" smtClean="0"/>
              <a:t>99</a:t>
            </a:fld>
            <a:endParaRPr lang="en-IN"/>
          </a:p>
        </p:txBody>
      </p:sp>
    </p:spTree>
    <p:extLst>
      <p:ext uri="{BB962C8B-B14F-4D97-AF65-F5344CB8AC3E}">
        <p14:creationId xmlns:p14="http://schemas.microsoft.com/office/powerpoint/2010/main" val="278858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 calcmode="lin" valueType="num">
                                      <p:cBhvr additive="base">
                                        <p:cTn id="2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9"/>
</p:tagLst>
</file>

<file path=ppt/tags/tag10.xml><?xml version="1.0" encoding="utf-8"?>
<p:tagLst xmlns:a="http://schemas.openxmlformats.org/drawingml/2006/main" xmlns:r="http://schemas.openxmlformats.org/officeDocument/2006/relationships" xmlns:p="http://schemas.openxmlformats.org/presentationml/2006/main">
  <p:tag name="TIMING" val="|25|129.2|21.6"/>
</p:tagLst>
</file>

<file path=ppt/tags/tag11.xml><?xml version="1.0" encoding="utf-8"?>
<p:tagLst xmlns:a="http://schemas.openxmlformats.org/drawingml/2006/main" xmlns:r="http://schemas.openxmlformats.org/officeDocument/2006/relationships" xmlns:p="http://schemas.openxmlformats.org/presentationml/2006/main">
  <p:tag name="TIMING" val="|56.1|28.2"/>
</p:tagLst>
</file>

<file path=ppt/tags/tag12.xml><?xml version="1.0" encoding="utf-8"?>
<p:tagLst xmlns:a="http://schemas.openxmlformats.org/drawingml/2006/main" xmlns:r="http://schemas.openxmlformats.org/officeDocument/2006/relationships" xmlns:p="http://schemas.openxmlformats.org/presentationml/2006/main">
  <p:tag name="TIMING" val="|116.5"/>
</p:tagLst>
</file>

<file path=ppt/tags/tag13.xml><?xml version="1.0" encoding="utf-8"?>
<p:tagLst xmlns:a="http://schemas.openxmlformats.org/drawingml/2006/main" xmlns:r="http://schemas.openxmlformats.org/officeDocument/2006/relationships" xmlns:p="http://schemas.openxmlformats.org/presentationml/2006/main">
  <p:tag name="TIMING" val="|36.5|14.5|125.2"/>
</p:tagLst>
</file>

<file path=ppt/tags/tag14.xml><?xml version="1.0" encoding="utf-8"?>
<p:tagLst xmlns:a="http://schemas.openxmlformats.org/drawingml/2006/main" xmlns:r="http://schemas.openxmlformats.org/officeDocument/2006/relationships" xmlns:p="http://schemas.openxmlformats.org/presentationml/2006/main">
  <p:tag name="TIMING" val="|19|69.1"/>
</p:tagLst>
</file>

<file path=ppt/tags/tag15.xml><?xml version="1.0" encoding="utf-8"?>
<p:tagLst xmlns:a="http://schemas.openxmlformats.org/drawingml/2006/main" xmlns:r="http://schemas.openxmlformats.org/officeDocument/2006/relationships" xmlns:p="http://schemas.openxmlformats.org/presentationml/2006/main">
  <p:tag name="TIMING" val="|30.1"/>
</p:tagLst>
</file>

<file path=ppt/tags/tag16.xml><?xml version="1.0" encoding="utf-8"?>
<p:tagLst xmlns:a="http://schemas.openxmlformats.org/drawingml/2006/main" xmlns:r="http://schemas.openxmlformats.org/officeDocument/2006/relationships" xmlns:p="http://schemas.openxmlformats.org/presentationml/2006/main">
  <p:tag name="TIMING" val="|5|9.3|10.1|39.8|6.4|15.7"/>
</p:tagLst>
</file>

<file path=ppt/tags/tag17.xml><?xml version="1.0" encoding="utf-8"?>
<p:tagLst xmlns:a="http://schemas.openxmlformats.org/drawingml/2006/main" xmlns:r="http://schemas.openxmlformats.org/officeDocument/2006/relationships" xmlns:p="http://schemas.openxmlformats.org/presentationml/2006/main">
  <p:tag name="TIMING" val="|4|43.3|3.1|7.6"/>
</p:tagLst>
</file>

<file path=ppt/tags/tag18.xml><?xml version="1.0" encoding="utf-8"?>
<p:tagLst xmlns:a="http://schemas.openxmlformats.org/drawingml/2006/main" xmlns:r="http://schemas.openxmlformats.org/officeDocument/2006/relationships" xmlns:p="http://schemas.openxmlformats.org/presentationml/2006/main">
  <p:tag name="TIMING" val="|0.8|16.4|25.1|8.5|7.2"/>
</p:tagLst>
</file>

<file path=ppt/tags/tag19.xml><?xml version="1.0" encoding="utf-8"?>
<p:tagLst xmlns:a="http://schemas.openxmlformats.org/drawingml/2006/main" xmlns:r="http://schemas.openxmlformats.org/officeDocument/2006/relationships" xmlns:p="http://schemas.openxmlformats.org/presentationml/2006/main">
  <p:tag name="TIMING" val="|3.3|18.6|31.1|18.1|31.4|16.4|7.1|55.6"/>
</p:tagLst>
</file>

<file path=ppt/tags/tag2.xml><?xml version="1.0" encoding="utf-8"?>
<p:tagLst xmlns:a="http://schemas.openxmlformats.org/drawingml/2006/main" xmlns:r="http://schemas.openxmlformats.org/officeDocument/2006/relationships" xmlns:p="http://schemas.openxmlformats.org/presentationml/2006/main">
  <p:tag name="TIMING" val="|72.4"/>
</p:tagLst>
</file>

<file path=ppt/tags/tag20.xml><?xml version="1.0" encoding="utf-8"?>
<p:tagLst xmlns:a="http://schemas.openxmlformats.org/drawingml/2006/main" xmlns:r="http://schemas.openxmlformats.org/officeDocument/2006/relationships" xmlns:p="http://schemas.openxmlformats.org/presentationml/2006/main">
  <p:tag name="TIMING" val="|47.7|13.4|180.6|41.2|30.2|65.2|23.5"/>
</p:tagLst>
</file>

<file path=ppt/tags/tag21.xml><?xml version="1.0" encoding="utf-8"?>
<p:tagLst xmlns:a="http://schemas.openxmlformats.org/drawingml/2006/main" xmlns:r="http://schemas.openxmlformats.org/officeDocument/2006/relationships" xmlns:p="http://schemas.openxmlformats.org/presentationml/2006/main">
  <p:tag name="TIMING" val="|1.6|26.4|31.6|11.4|27.8"/>
</p:tagLst>
</file>

<file path=ppt/tags/tag22.xml><?xml version="1.0" encoding="utf-8"?>
<p:tagLst xmlns:a="http://schemas.openxmlformats.org/drawingml/2006/main" xmlns:r="http://schemas.openxmlformats.org/officeDocument/2006/relationships" xmlns:p="http://schemas.openxmlformats.org/presentationml/2006/main">
  <p:tag name="TIMING" val="|89.1|4.3"/>
</p:tagLst>
</file>

<file path=ppt/tags/tag23.xml><?xml version="1.0" encoding="utf-8"?>
<p:tagLst xmlns:a="http://schemas.openxmlformats.org/drawingml/2006/main" xmlns:r="http://schemas.openxmlformats.org/officeDocument/2006/relationships" xmlns:p="http://schemas.openxmlformats.org/presentationml/2006/main">
  <p:tag name="TIMING" val="|54.8|16.7"/>
</p:tagLst>
</file>

<file path=ppt/tags/tag24.xml><?xml version="1.0" encoding="utf-8"?>
<p:tagLst xmlns:a="http://schemas.openxmlformats.org/drawingml/2006/main" xmlns:r="http://schemas.openxmlformats.org/officeDocument/2006/relationships" xmlns:p="http://schemas.openxmlformats.org/presentationml/2006/main">
  <p:tag name="TIMING" val="|44.9|71.8|80.5"/>
</p:tagLst>
</file>

<file path=ppt/tags/tag25.xml><?xml version="1.0" encoding="utf-8"?>
<p:tagLst xmlns:a="http://schemas.openxmlformats.org/drawingml/2006/main" xmlns:r="http://schemas.openxmlformats.org/officeDocument/2006/relationships" xmlns:p="http://schemas.openxmlformats.org/presentationml/2006/main">
  <p:tag name="TIMING" val="|26.7|46"/>
</p:tagLst>
</file>

<file path=ppt/tags/tag26.xml><?xml version="1.0" encoding="utf-8"?>
<p:tagLst xmlns:a="http://schemas.openxmlformats.org/drawingml/2006/main" xmlns:r="http://schemas.openxmlformats.org/officeDocument/2006/relationships" xmlns:p="http://schemas.openxmlformats.org/presentationml/2006/main">
  <p:tag name="TIMING" val="|69.4|34.8"/>
</p:tagLst>
</file>

<file path=ppt/tags/tag27.xml><?xml version="1.0" encoding="utf-8"?>
<p:tagLst xmlns:a="http://schemas.openxmlformats.org/drawingml/2006/main" xmlns:r="http://schemas.openxmlformats.org/officeDocument/2006/relationships" xmlns:p="http://schemas.openxmlformats.org/presentationml/2006/main">
  <p:tag name="TIMING" val="|18.7|68.8"/>
</p:tagLst>
</file>

<file path=ppt/tags/tag28.xml><?xml version="1.0" encoding="utf-8"?>
<p:tagLst xmlns:a="http://schemas.openxmlformats.org/drawingml/2006/main" xmlns:r="http://schemas.openxmlformats.org/officeDocument/2006/relationships" xmlns:p="http://schemas.openxmlformats.org/presentationml/2006/main">
  <p:tag name="TIMING" val="|4.9|15.4|18.6|17.5"/>
</p:tagLst>
</file>

<file path=ppt/tags/tag29.xml><?xml version="1.0" encoding="utf-8"?>
<p:tagLst xmlns:a="http://schemas.openxmlformats.org/drawingml/2006/main" xmlns:r="http://schemas.openxmlformats.org/officeDocument/2006/relationships" xmlns:p="http://schemas.openxmlformats.org/presentationml/2006/main">
  <p:tag name="TIMING" val="|43.3|134.8|89.4"/>
</p:tagLst>
</file>

<file path=ppt/tags/tag3.xml><?xml version="1.0" encoding="utf-8"?>
<p:tagLst xmlns:a="http://schemas.openxmlformats.org/drawingml/2006/main" xmlns:r="http://schemas.openxmlformats.org/officeDocument/2006/relationships" xmlns:p="http://schemas.openxmlformats.org/presentationml/2006/main">
  <p:tag name="TIMING" val="|47.5|26"/>
</p:tagLst>
</file>

<file path=ppt/tags/tag30.xml><?xml version="1.0" encoding="utf-8"?>
<p:tagLst xmlns:a="http://schemas.openxmlformats.org/drawingml/2006/main" xmlns:r="http://schemas.openxmlformats.org/officeDocument/2006/relationships" xmlns:p="http://schemas.openxmlformats.org/presentationml/2006/main">
  <p:tag name="TIMING" val="|4.6|110.3"/>
</p:tagLst>
</file>

<file path=ppt/tags/tag31.xml><?xml version="1.0" encoding="utf-8"?>
<p:tagLst xmlns:a="http://schemas.openxmlformats.org/drawingml/2006/main" xmlns:r="http://schemas.openxmlformats.org/officeDocument/2006/relationships" xmlns:p="http://schemas.openxmlformats.org/presentationml/2006/main">
  <p:tag name="TIMING" val="|167.5|31.3"/>
</p:tagLst>
</file>

<file path=ppt/tags/tag32.xml><?xml version="1.0" encoding="utf-8"?>
<p:tagLst xmlns:a="http://schemas.openxmlformats.org/drawingml/2006/main" xmlns:r="http://schemas.openxmlformats.org/officeDocument/2006/relationships" xmlns:p="http://schemas.openxmlformats.org/presentationml/2006/main">
  <p:tag name="TIMING" val="|64.1|23.7"/>
</p:tagLst>
</file>

<file path=ppt/tags/tag33.xml><?xml version="1.0" encoding="utf-8"?>
<p:tagLst xmlns:a="http://schemas.openxmlformats.org/drawingml/2006/main" xmlns:r="http://schemas.openxmlformats.org/officeDocument/2006/relationships" xmlns:p="http://schemas.openxmlformats.org/presentationml/2006/main">
  <p:tag name="TIMING" val="|80.3"/>
</p:tagLst>
</file>

<file path=ppt/tags/tag34.xml><?xml version="1.0" encoding="utf-8"?>
<p:tagLst xmlns:a="http://schemas.openxmlformats.org/drawingml/2006/main" xmlns:r="http://schemas.openxmlformats.org/officeDocument/2006/relationships" xmlns:p="http://schemas.openxmlformats.org/presentationml/2006/main">
  <p:tag name="TIMING" val="|7.4|53.2|17"/>
</p:tagLst>
</file>

<file path=ppt/tags/tag35.xml><?xml version="1.0" encoding="utf-8"?>
<p:tagLst xmlns:a="http://schemas.openxmlformats.org/drawingml/2006/main" xmlns:r="http://schemas.openxmlformats.org/officeDocument/2006/relationships" xmlns:p="http://schemas.openxmlformats.org/presentationml/2006/main">
  <p:tag name="TIMING" val="|79|30.2"/>
</p:tagLst>
</file>

<file path=ppt/tags/tag36.xml><?xml version="1.0" encoding="utf-8"?>
<p:tagLst xmlns:a="http://schemas.openxmlformats.org/drawingml/2006/main" xmlns:r="http://schemas.openxmlformats.org/officeDocument/2006/relationships" xmlns:p="http://schemas.openxmlformats.org/presentationml/2006/main">
  <p:tag name="TIMING" val="|59|35.1|10"/>
</p:tagLst>
</file>

<file path=ppt/tags/tag4.xml><?xml version="1.0" encoding="utf-8"?>
<p:tagLst xmlns:a="http://schemas.openxmlformats.org/drawingml/2006/main" xmlns:r="http://schemas.openxmlformats.org/officeDocument/2006/relationships" xmlns:p="http://schemas.openxmlformats.org/presentationml/2006/main">
  <p:tag name="TIMING" val="|51.2|9.3"/>
</p:tagLst>
</file>

<file path=ppt/tags/tag5.xml><?xml version="1.0" encoding="utf-8"?>
<p:tagLst xmlns:a="http://schemas.openxmlformats.org/drawingml/2006/main" xmlns:r="http://schemas.openxmlformats.org/officeDocument/2006/relationships" xmlns:p="http://schemas.openxmlformats.org/presentationml/2006/main">
  <p:tag name="TIMING" val="|71.4|92.1|38.8"/>
</p:tagLst>
</file>

<file path=ppt/tags/tag6.xml><?xml version="1.0" encoding="utf-8"?>
<p:tagLst xmlns:a="http://schemas.openxmlformats.org/drawingml/2006/main" xmlns:r="http://schemas.openxmlformats.org/officeDocument/2006/relationships" xmlns:p="http://schemas.openxmlformats.org/presentationml/2006/main">
  <p:tag name="TIMING" val="|58.2|21.1"/>
</p:tagLst>
</file>

<file path=ppt/tags/tag7.xml><?xml version="1.0" encoding="utf-8"?>
<p:tagLst xmlns:a="http://schemas.openxmlformats.org/drawingml/2006/main" xmlns:r="http://schemas.openxmlformats.org/officeDocument/2006/relationships" xmlns:p="http://schemas.openxmlformats.org/presentationml/2006/main">
  <p:tag name="TIMING" val="|14.1|62.8|31.6"/>
</p:tagLst>
</file>

<file path=ppt/tags/tag8.xml><?xml version="1.0" encoding="utf-8"?>
<p:tagLst xmlns:a="http://schemas.openxmlformats.org/drawingml/2006/main" xmlns:r="http://schemas.openxmlformats.org/officeDocument/2006/relationships" xmlns:p="http://schemas.openxmlformats.org/presentationml/2006/main">
  <p:tag name="TIMING" val="|22.8|45.7|55.3"/>
</p:tagLst>
</file>

<file path=ppt/tags/tag9.xml><?xml version="1.0" encoding="utf-8"?>
<p:tagLst xmlns:a="http://schemas.openxmlformats.org/drawingml/2006/main" xmlns:r="http://schemas.openxmlformats.org/officeDocument/2006/relationships" xmlns:p="http://schemas.openxmlformats.org/presentationml/2006/main">
  <p:tag name="TIMING" val="|19.8|17.2|20.8|4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11633</Words>
  <Application>Microsoft Office PowerPoint</Application>
  <PresentationFormat>On-screen Show (4:3)</PresentationFormat>
  <Paragraphs>1566</Paragraphs>
  <Slides>208</Slides>
  <Notes>3</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208</vt:i4>
      </vt:variant>
    </vt:vector>
  </HeadingPairs>
  <TitlesOfParts>
    <vt:vector size="213" baseType="lpstr">
      <vt:lpstr>Office Theme</vt:lpstr>
      <vt:lpstr>Equation</vt:lpstr>
      <vt:lpstr>Worksheet</vt:lpstr>
      <vt:lpstr>Chart</vt:lpstr>
      <vt:lpstr>Drawing</vt:lpstr>
      <vt:lpstr>Basic Statistical Methods</vt:lpstr>
      <vt:lpstr>Statistics</vt:lpstr>
      <vt:lpstr>Basic Statistical Concepts</vt:lpstr>
      <vt:lpstr>PowerPoint Presentation</vt:lpstr>
      <vt:lpstr>Parameter and Statistic</vt:lpstr>
      <vt:lpstr>Variables and Data</vt:lpstr>
      <vt:lpstr>Concept of measurement </vt:lpstr>
      <vt:lpstr>Data Measurement</vt:lpstr>
      <vt:lpstr>Nominal level</vt:lpstr>
      <vt:lpstr>Ordinal Level</vt:lpstr>
      <vt:lpstr>Levels of data measurement (contd…)</vt:lpstr>
      <vt:lpstr>Interval Level</vt:lpstr>
      <vt:lpstr>Ratio Level</vt:lpstr>
      <vt:lpstr>Comparison of the four levels of data</vt:lpstr>
      <vt:lpstr>Collection of Data</vt:lpstr>
      <vt:lpstr>Introduction</vt:lpstr>
      <vt:lpstr>Objective and scope of enquiry</vt:lpstr>
      <vt:lpstr>Statistical units to be used </vt:lpstr>
      <vt:lpstr>Collection of Data Session 3 06/11/2020</vt:lpstr>
      <vt:lpstr>Introduction</vt:lpstr>
      <vt:lpstr>Objective and scope of enquiry</vt:lpstr>
      <vt:lpstr>Statistical units to be used </vt:lpstr>
      <vt:lpstr>Sources of information</vt:lpstr>
      <vt:lpstr>Method of data collection</vt:lpstr>
      <vt:lpstr>Degree of accuracy aimed at the final results</vt:lpstr>
      <vt:lpstr>Types of enquiry</vt:lpstr>
      <vt:lpstr>Types of Data</vt:lpstr>
      <vt:lpstr>PowerPoint Presentation</vt:lpstr>
      <vt:lpstr>Classification of Quantitative data</vt:lpstr>
      <vt:lpstr>Chronological(Time series) Data</vt:lpstr>
      <vt:lpstr>Methods of collecting Primary Data</vt:lpstr>
      <vt:lpstr>Methods of collecting Primary Data (contd…)</vt:lpstr>
      <vt:lpstr>Drafting/ Framing the questionnaire</vt:lpstr>
      <vt:lpstr>Organization of data: Classification and Tabulation</vt:lpstr>
      <vt:lpstr>Introduction</vt:lpstr>
      <vt:lpstr>Classification</vt:lpstr>
      <vt:lpstr>Types(Bases) of Classification</vt:lpstr>
      <vt:lpstr>PowerPoint Presentation</vt:lpstr>
      <vt:lpstr>PowerPoint Presentation</vt:lpstr>
      <vt:lpstr>Another example of manifold classification</vt:lpstr>
      <vt:lpstr>PowerPoint Presentation</vt:lpstr>
      <vt:lpstr>Tabulation</vt:lpstr>
      <vt:lpstr>Format of a blank table</vt:lpstr>
      <vt:lpstr>Types of Tables</vt:lpstr>
      <vt:lpstr>PowerPoint Presentation</vt:lpstr>
      <vt:lpstr>Special Purpose/Summary table</vt:lpstr>
      <vt:lpstr>PowerPoint Presentation</vt:lpstr>
      <vt:lpstr>PowerPoint Presentation</vt:lpstr>
      <vt:lpstr>A simple illustration of table</vt:lpstr>
      <vt:lpstr>Data Quality and Issues</vt:lpstr>
      <vt:lpstr>Data Quality Issues</vt:lpstr>
      <vt:lpstr>Data Quality Issues</vt:lpstr>
      <vt:lpstr>Incorrect sample set selection</vt:lpstr>
      <vt:lpstr>Can data cleaning fix sampling problems?</vt:lpstr>
      <vt:lpstr>Random Responding, Motivated Misresponding</vt:lpstr>
      <vt:lpstr>Response Set</vt:lpstr>
      <vt:lpstr>Common types of Response Sets</vt:lpstr>
      <vt:lpstr>Common types of Response Sets</vt:lpstr>
      <vt:lpstr>PowerPoint Presentation</vt:lpstr>
      <vt:lpstr>PowerPoint Presentation</vt:lpstr>
      <vt:lpstr>PowerPoint Presentation</vt:lpstr>
      <vt:lpstr>Detecting random responding in your research</vt:lpstr>
      <vt:lpstr>Item Response Theory</vt:lpstr>
      <vt:lpstr>Data Quality Issues and Data Cleaning: Identifying outliers</vt:lpstr>
      <vt:lpstr>Data Cleaning To illustrate the need for cleaning up of data, consider the data given below</vt:lpstr>
      <vt:lpstr>Introduction</vt:lpstr>
      <vt:lpstr>What are extreme scores</vt:lpstr>
      <vt:lpstr>Outliers and Fringeliers</vt:lpstr>
      <vt:lpstr>What cause extreme scores</vt:lpstr>
      <vt:lpstr>How extreme values affect  statistical analysis?</vt:lpstr>
      <vt:lpstr>Identification of extreme scores</vt:lpstr>
      <vt:lpstr>Empirical Rule</vt:lpstr>
      <vt:lpstr>PowerPoint Presentation</vt:lpstr>
      <vt:lpstr>Box-and-Whisker Plots</vt:lpstr>
      <vt:lpstr>Box-and-Whisker Plots (contd…)</vt:lpstr>
      <vt:lpstr>Five Number summary</vt:lpstr>
      <vt:lpstr>Box-and-Whisker Plots (contd…)</vt:lpstr>
      <vt:lpstr>PowerPoint Presentation</vt:lpstr>
      <vt:lpstr>Data Quality and Issues (contd…) Identifying outliers and handling missing data</vt:lpstr>
      <vt:lpstr> The data “ozone” contains variables ozone(ozone concentration), wind(wind speed), temp(air temperature) and rad(intensity of solar radiation). The objective is to know how is ozone concentration related to wind speed, air temperature and the intensity of solar radiation.  </vt:lpstr>
      <vt:lpstr>Boxplot:R zone</vt:lpstr>
      <vt:lpstr>Multiple Box-plot : R zone</vt:lpstr>
      <vt:lpstr>Identifying outlier value and  corresponding row number and printing </vt:lpstr>
      <vt:lpstr>Missing Data</vt:lpstr>
      <vt:lpstr>Need for Imputation of Missing data</vt:lpstr>
      <vt:lpstr>Methods to Handle Missing Data</vt:lpstr>
      <vt:lpstr>Methods to Handle  Missing Data</vt:lpstr>
      <vt:lpstr>Methods to Handle Missing Data</vt:lpstr>
      <vt:lpstr>The Imputation Method</vt:lpstr>
      <vt:lpstr>Imputation by Stepwise Regression</vt:lpstr>
      <vt:lpstr>Imputation by MICE-Procedure</vt:lpstr>
      <vt:lpstr>MICE Cont’d.</vt:lpstr>
      <vt:lpstr>Reference</vt:lpstr>
      <vt:lpstr>Missing value imputation MICE: How does it work?</vt:lpstr>
      <vt:lpstr>A simple illustration</vt:lpstr>
      <vt:lpstr>Impute mean values as place holders:  Base data  Are the values reliable?</vt:lpstr>
      <vt:lpstr>Remove place holder from left most column and fit a model with age as dependent and experience and income as predictors but with 8 observations.</vt:lpstr>
      <vt:lpstr>Impute the estimated Age value in the first column and remove the place holder of second column ‘Experience’. Now repeat the procedure by taking ‘Experience’ as dependent variable and age and Income as independent variables.</vt:lpstr>
      <vt:lpstr>Impute the estimated Experience value in the second column and remove the place holder of third column ‘Income’. Now repeat the procedure by taking ‘Income’ as dependent variable and age and Experience as independent variables.</vt:lpstr>
      <vt:lpstr>Now 1 cycle completed the following imputed values</vt:lpstr>
      <vt:lpstr>Now find the difference between base data and the first cycle data</vt:lpstr>
      <vt:lpstr>MICE procedure (contd…)</vt:lpstr>
      <vt:lpstr>Pre-processing of data</vt:lpstr>
      <vt:lpstr>Data transformation</vt:lpstr>
      <vt:lpstr>Z-score</vt:lpstr>
      <vt:lpstr>Z-score</vt:lpstr>
      <vt:lpstr>Data pre-processing</vt:lpstr>
      <vt:lpstr>Transformations to achieve Normality</vt:lpstr>
      <vt:lpstr>Transformations to achieve Normality</vt:lpstr>
      <vt:lpstr>Contd…</vt:lpstr>
      <vt:lpstr>Flag (Indicator/dummy) variables</vt:lpstr>
      <vt:lpstr>Contd…</vt:lpstr>
      <vt:lpstr>A simple example how flag  variables will work</vt:lpstr>
      <vt:lpstr>Transforming Categorical variables into Numerical variables</vt:lpstr>
      <vt:lpstr>Contd…</vt:lpstr>
      <vt:lpstr>Reclassifying categorical variables</vt:lpstr>
      <vt:lpstr>Getting to know the dataset</vt:lpstr>
      <vt:lpstr>Dimension Reduction Methods</vt:lpstr>
      <vt:lpstr>Principal Components Analysis (PCA)</vt:lpstr>
      <vt:lpstr>Factor Analysis (FA)</vt:lpstr>
      <vt:lpstr>Presentation of Data</vt:lpstr>
      <vt:lpstr> Presentation of Data</vt:lpstr>
      <vt:lpstr> Presentation of Data</vt:lpstr>
      <vt:lpstr>Presentation for Categorical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dimensional diagrams; Bar diagrams</vt:lpstr>
      <vt:lpstr>a) Simple bar diagram</vt:lpstr>
      <vt:lpstr>PowerPoint Presentation</vt:lpstr>
      <vt:lpstr>b)Subdivided or component bar diagram</vt:lpstr>
      <vt:lpstr>Subdivided bar diagram</vt:lpstr>
      <vt:lpstr>c)Percentage bar diagram</vt:lpstr>
      <vt:lpstr>Percentage bar diagram</vt:lpstr>
      <vt:lpstr> d)Multiple bar diagram</vt:lpstr>
      <vt:lpstr>Multiple bar diagram</vt:lpstr>
      <vt:lpstr>Presentation of Data(contd…)</vt:lpstr>
      <vt:lpstr>Two-dimensional diagrams </vt:lpstr>
      <vt:lpstr>Introduction</vt:lpstr>
      <vt:lpstr>Pie diagrams</vt:lpstr>
      <vt:lpstr>Steps of construction of pie diagram</vt:lpstr>
      <vt:lpstr>Pie chart  representing students’ opinion</vt:lpstr>
      <vt:lpstr>Pareto Diagram</vt:lpstr>
      <vt:lpstr>Pareto Diagram Example</vt:lpstr>
      <vt:lpstr>Pareto Diagram Example</vt:lpstr>
      <vt:lpstr>Pareto Diagram Example</vt:lpstr>
      <vt:lpstr>Graphs to Describe  Numerical Variables</vt:lpstr>
      <vt:lpstr>Frequency Distribution</vt:lpstr>
      <vt:lpstr> Discrete (ungrouped) frequency distribution </vt:lpstr>
      <vt:lpstr> Discrete (ungrouped) frequency distribution </vt:lpstr>
      <vt:lpstr> Grouped frequency distribution </vt:lpstr>
      <vt:lpstr> Continuous frequency distribution</vt:lpstr>
      <vt:lpstr>Unit-2 Basic Statistics </vt:lpstr>
      <vt:lpstr>Why Use Frequency Distributions?</vt:lpstr>
      <vt:lpstr>Basic principles for forming a grouped frequency distribution</vt:lpstr>
      <vt:lpstr>PowerPoint Presentation</vt:lpstr>
      <vt:lpstr>Basic principles for forming a grouped frequency distribution</vt:lpstr>
      <vt:lpstr> 4. Types of class intervals </vt:lpstr>
      <vt:lpstr>4. Types of class intervals (contd…)</vt:lpstr>
      <vt:lpstr>Converting inclusive class to exclusive class(continuous class)</vt:lpstr>
      <vt:lpstr>PowerPoint Presentation</vt:lpstr>
      <vt:lpstr>Mid-value (class mark)</vt:lpstr>
      <vt:lpstr>Frequency Distribution Example</vt:lpstr>
      <vt:lpstr>Frequency Distribution Example</vt:lpstr>
      <vt:lpstr>Frequency Distribution Example</vt:lpstr>
      <vt:lpstr>Cumulative frequency distribution and graphical presentation of data</vt:lpstr>
      <vt:lpstr>Cumulative frequency distribution</vt:lpstr>
      <vt:lpstr>Types of cumulative frequency distribution</vt:lpstr>
      <vt:lpstr>Less than c.f.</vt:lpstr>
      <vt:lpstr>More than c.f.</vt:lpstr>
      <vt:lpstr>The Cumulative  Frequency Distribution</vt:lpstr>
      <vt:lpstr>Graphic representation of data</vt:lpstr>
      <vt:lpstr>Histogram</vt:lpstr>
      <vt:lpstr>Histogram (contd…)</vt:lpstr>
      <vt:lpstr>Histogram Example</vt:lpstr>
      <vt:lpstr>How Many Class Intervals?</vt:lpstr>
      <vt:lpstr>Frequency Polygon</vt:lpstr>
      <vt:lpstr>Frequency polygon without constructing Histogram</vt:lpstr>
      <vt:lpstr>Frequency Curve</vt:lpstr>
      <vt:lpstr>Frequency curve</vt:lpstr>
      <vt:lpstr>Comparison of Histogram and frequency polygon</vt:lpstr>
      <vt:lpstr>Graphical presentation of Data(contd..)</vt:lpstr>
      <vt:lpstr>Ogive(Cumulative frequency curves) </vt:lpstr>
      <vt:lpstr>Less than ogive</vt:lpstr>
      <vt:lpstr>More than ogive</vt:lpstr>
      <vt:lpstr>The Ogive Graphing Cumulative Frequencies</vt:lpstr>
      <vt:lpstr>less than and more than ogive in a single graph.</vt:lpstr>
      <vt:lpstr>Measures of Central tendency</vt:lpstr>
      <vt:lpstr>Describing Data Numerically</vt:lpstr>
      <vt:lpstr>Summary Definitions</vt:lpstr>
      <vt:lpstr>PowerPoint Presentation</vt:lpstr>
      <vt:lpstr>Measures of central tendency (ungrouped data)</vt:lpstr>
      <vt:lpstr>Measures of Central Tendency: The Mean</vt:lpstr>
      <vt:lpstr>Measures of Central Tendency: The Mean</vt:lpstr>
      <vt:lpstr>PowerPoint Presentation</vt:lpstr>
      <vt:lpstr>PowerPoint Presentation</vt:lpstr>
      <vt:lpstr>Measures of Central Tendency: The Median</vt:lpstr>
      <vt:lpstr>Measures of Central Tendency: Locating the Median</vt:lpstr>
      <vt:lpstr>PowerPoint Presentation</vt:lpstr>
      <vt:lpstr>PowerPoint Presentation</vt:lpstr>
      <vt:lpstr>Measures of Central Tendency: The Mode</vt:lpstr>
      <vt:lpstr> Review Example</vt:lpstr>
      <vt:lpstr>Measures of Central Tendency: Review Example</vt:lpstr>
      <vt:lpstr>Measures of Central Tendency: Which Measure to Choose?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Statistical Methods</dc:title>
  <dc:creator>Shraddha</dc:creator>
  <cp:lastModifiedBy>Shraddha</cp:lastModifiedBy>
  <cp:revision>3</cp:revision>
  <dcterms:created xsi:type="dcterms:W3CDTF">2021-01-01T03:50:16Z</dcterms:created>
  <dcterms:modified xsi:type="dcterms:W3CDTF">2021-01-01T04:05:19Z</dcterms:modified>
</cp:coreProperties>
</file>